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56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929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052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32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32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5ECEA-D821-41B4-AE79-3F62FAC189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53739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546E-E561-4616-8F3A-94D585CDCC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97330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C340-9DB7-48B9-86E3-F8E221D6C1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55265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32E40-034E-41E6-A25D-FF0B78701D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80805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20EE-EB5B-4EAB-AAD9-5D96E9AC79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76980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D7A9-9BCB-4E9F-9398-446E63A45B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76378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DD9C-9AF5-4852-82AE-AE5449AEF70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9953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F236-E5B9-479E-8EBC-21A0F1066B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38012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4888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D011-9787-482B-A04E-1392D6AAC4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327824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9D1-99B7-4FCB-8E96-68E8C66ED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04044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AE0F-1935-4B73-8621-FE80FA823D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7041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58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01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31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90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36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21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8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0657-D266-4BF4-828F-B21B296E142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E408F-377D-4D65-8204-86CF00C9A3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90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18E129-5391-4277-ABA3-1417D00A9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9971660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/>
      <p:bldP spid="5224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2. kriptokokkoz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Etken cryptococus neoformans’tır. Toprakta özellikle de güvercin dışkıları ile kontamine alanlarda yaygındır.</a:t>
            </a:r>
          </a:p>
        </p:txBody>
      </p:sp>
    </p:spTree>
    <p:extLst>
      <p:ext uri="{BB962C8B-B14F-4D97-AF65-F5344CB8AC3E}">
        <p14:creationId xmlns:p14="http://schemas.microsoft.com/office/powerpoint/2010/main" val="11309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Klinik bulgular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Kedilerde </a:t>
            </a:r>
          </a:p>
          <a:p>
            <a:pPr lvl="1" eaLnBrk="1" hangingPunct="1">
              <a:defRPr/>
            </a:pPr>
            <a:r>
              <a:rPr lang="tr-TR" smtClean="0"/>
              <a:t>Burun boşluğunda enfeksiyon, merkezi sinir sistemi, göz, deri veya subkutan dokularda enfeksiyona neden olur</a:t>
            </a:r>
          </a:p>
          <a:p>
            <a:pPr eaLnBrk="1" hangingPunct="1">
              <a:defRPr/>
            </a:pPr>
            <a:r>
              <a:rPr lang="tr-TR" smtClean="0"/>
              <a:t>Köpeklerde</a:t>
            </a:r>
          </a:p>
          <a:p>
            <a:pPr lvl="1" eaLnBrk="1" hangingPunct="1">
              <a:defRPr/>
            </a:pPr>
            <a:r>
              <a:rPr lang="tr-TR" smtClean="0"/>
              <a:t>Daha seyrektir. Genellikle merkezi sinir sistemi enf. Şeklinde görülür. Burunda da rastlanır.</a:t>
            </a:r>
          </a:p>
          <a:p>
            <a:pPr lvl="1" eaLnBrk="1" hangingPunct="1">
              <a:defRPr/>
            </a:pPr>
            <a:r>
              <a:rPr lang="tr-TR" smtClean="0"/>
              <a:t>Hem kedi hem de köpeklerde subklinik akciğer enf. şeklinde görülebilir. </a:t>
            </a:r>
          </a:p>
        </p:txBody>
      </p:sp>
    </p:spTree>
    <p:extLst>
      <p:ext uri="{BB962C8B-B14F-4D97-AF65-F5344CB8AC3E}">
        <p14:creationId xmlns:p14="http://schemas.microsoft.com/office/powerpoint/2010/main" val="284068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12700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20713"/>
            <a:ext cx="8229600" cy="5510212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Hapşırık. Tek veya çift taraflı mukopurulent nazal akıntı en yaygın görülen semptomudur.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Kedilerde burun içinde polip benzeri kitleler, burun köprüsü üzerinde şişkinlik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Submandibular lenfadenopati yaygındır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Kutanöz veya subkutanöz lezyonlar( papül, nodül, ülserasyon ) kedilerin % 40 ında görülebilir.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Depresyon, nöbet, ataksi ve paresis gibi CNS semptomları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Panoftalmi, optik neuritis, granulomatoz lezyonlar vb. göz hastalıkları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Anoreksi, letarji, kilo kaybı gibi sistemik belirtiler. </a:t>
            </a:r>
          </a:p>
        </p:txBody>
      </p:sp>
    </p:spTree>
    <p:extLst>
      <p:ext uri="{BB962C8B-B14F-4D97-AF65-F5344CB8AC3E}">
        <p14:creationId xmlns:p14="http://schemas.microsoft.com/office/powerpoint/2010/main" val="219786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Tanı 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Sitolojik örnekler burun akıntısından, lenf yumrusundan, veya serebro spinal sıvıdan alınabilir.tanı genellikle sitolojik örneklerde etkenin tanınması ile olur.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Radyografide dansite artışı ve turbinat yıkımı izlenebilir.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Rhinoskopi ile yangılı mukoza izlenir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Serolojik olarak Latex aglutinasyon kapsüler antijen test kriptokokkal enf için duyarlı ve spesifiktir.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51927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Tedavi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 Ketokonazol tercih edilen antifungal ilaçtır. 10 mg/kg.1-2 ay süre ile verildiğinde klinik düzelme başlar total 3-4 ay kullanılır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	Yan etkileri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		- anoreksi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         - kusma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         - karaciğer enzimlerinde yükselme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		- hiperbilirubinemidir.		</a:t>
            </a:r>
          </a:p>
        </p:txBody>
      </p:sp>
    </p:spTree>
    <p:extLst>
      <p:ext uri="{BB962C8B-B14F-4D97-AF65-F5344CB8AC3E}">
        <p14:creationId xmlns:p14="http://schemas.microsoft.com/office/powerpoint/2010/main" val="421288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2. ketokonazol ile Amfoterisin B kombine edilebilir.</a:t>
            </a:r>
          </a:p>
          <a:p>
            <a:pPr eaLnBrk="1" hangingPunct="1">
              <a:defRPr/>
            </a:pPr>
            <a:r>
              <a:rPr lang="tr-TR" smtClean="0"/>
              <a:t>3. flukonazol ve ıtrakonazol kullanılabilir.</a:t>
            </a:r>
          </a:p>
        </p:txBody>
      </p:sp>
    </p:spTree>
    <p:extLst>
      <p:ext uri="{BB962C8B-B14F-4D97-AF65-F5344CB8AC3E}">
        <p14:creationId xmlns:p14="http://schemas.microsoft.com/office/powerpoint/2010/main" val="55347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Prognoz 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Tedavi yeterli süre uygulanırsa iyi sonuç alınır.</a:t>
            </a:r>
          </a:p>
          <a:p>
            <a:pPr eaLnBrk="1" hangingPunct="1">
              <a:defRPr/>
            </a:pPr>
            <a:r>
              <a:rPr lang="tr-TR" smtClean="0"/>
              <a:t>CNS semptomlarının olduğu vakalarda prognoz iyi değildir.</a:t>
            </a:r>
          </a:p>
        </p:txBody>
      </p:sp>
    </p:spTree>
    <p:extLst>
      <p:ext uri="{BB962C8B-B14F-4D97-AF65-F5344CB8AC3E}">
        <p14:creationId xmlns:p14="http://schemas.microsoft.com/office/powerpoint/2010/main" val="391985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6">
      <a:dk1>
        <a:srgbClr val="006699"/>
      </a:dk1>
      <a:lt1>
        <a:srgbClr val="FFFFFF"/>
      </a:lt1>
      <a:dk2>
        <a:srgbClr val="006666"/>
      </a:dk2>
      <a:lt2>
        <a:srgbClr val="CCECFF"/>
      </a:lt2>
      <a:accent1>
        <a:srgbClr val="00CCFF"/>
      </a:accent1>
      <a:accent2>
        <a:srgbClr val="017A83"/>
      </a:accent2>
      <a:accent3>
        <a:srgbClr val="AAB8B8"/>
      </a:accent3>
      <a:accent4>
        <a:srgbClr val="DADADA"/>
      </a:accent4>
      <a:accent5>
        <a:srgbClr val="AAE2FF"/>
      </a:accent5>
      <a:accent6>
        <a:srgbClr val="016E76"/>
      </a:accent6>
      <a:hlink>
        <a:srgbClr val="FFFFCC"/>
      </a:hlink>
      <a:folHlink>
        <a:srgbClr val="99FF99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Geniş ekran</PresentationFormat>
  <Paragraphs>32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Teması</vt:lpstr>
      <vt:lpstr>Akçaağaç</vt:lpstr>
      <vt:lpstr>2. kriptokokkoz</vt:lpstr>
      <vt:lpstr>Klinik bulgular</vt:lpstr>
      <vt:lpstr>PowerPoint Sunusu</vt:lpstr>
      <vt:lpstr>Tanı </vt:lpstr>
      <vt:lpstr>Tedavi</vt:lpstr>
      <vt:lpstr>PowerPoint Sunusu</vt:lpstr>
      <vt:lpstr>Prognoz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kriptokokkoz</dc:title>
  <dc:creator>Esra</dc:creator>
  <cp:lastModifiedBy>Esra</cp:lastModifiedBy>
  <cp:revision>1</cp:revision>
  <dcterms:created xsi:type="dcterms:W3CDTF">2020-05-12T07:54:50Z</dcterms:created>
  <dcterms:modified xsi:type="dcterms:W3CDTF">2020-05-12T07:55:04Z</dcterms:modified>
</cp:coreProperties>
</file>