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165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0657-D266-4BF4-828F-B21B296E142B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E408F-377D-4D65-8204-86CF00C9A3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4566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0657-D266-4BF4-828F-B21B296E142B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E408F-377D-4D65-8204-86CF00C9A3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1929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0657-D266-4BF4-828F-B21B296E142B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E408F-377D-4D65-8204-86CF00C9A3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0520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2192000" cy="69342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tr-TR" altLang="tr-TR" sz="1800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tr-TR" altLang="tr-TR" sz="1800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</p:grpSp>
      <p:sp>
        <p:nvSpPr>
          <p:cNvPr id="53269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828801"/>
            <a:ext cx="103632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53270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9B5ECEA-D821-41B4-AE79-3F62FAC189A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53739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7B546E-E561-4616-8F3A-94D585CDCC4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973300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EC340-9DB7-48B9-86E3-F8E221D6C14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55265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032E40-034E-41E6-A25D-FF0B78701DF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80805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320EE-EB5B-4EAB-AAD9-5D96E9AC796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769808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6D7A9-9BCB-4E9F-9398-446E63A45BC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763780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D3DD9C-9AF5-4852-82AE-AE5449AEF70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199532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1F236-E5B9-479E-8EBC-21A0F1066B7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38012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0657-D266-4BF4-828F-B21B296E142B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E408F-377D-4D65-8204-86CF00C9A3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54888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2D011-9787-482B-A04E-1392D6AAC4F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327824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B7A9D1-99B7-4FCB-8E96-68E8C66ED79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804044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FAE0F-1935-4B73-8621-FE80FA823D3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70412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0657-D266-4BF4-828F-B21B296E142B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E408F-377D-4D65-8204-86CF00C9A3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6588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0657-D266-4BF4-828F-B21B296E142B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E408F-377D-4D65-8204-86CF00C9A3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8011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0657-D266-4BF4-828F-B21B296E142B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E408F-377D-4D65-8204-86CF00C9A3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6314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0657-D266-4BF4-828F-B21B296E142B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E408F-377D-4D65-8204-86CF00C9A3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490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0657-D266-4BF4-828F-B21B296E142B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E408F-377D-4D65-8204-86CF00C9A3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2368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0657-D266-4BF4-828F-B21B296E142B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E408F-377D-4D65-8204-86CF00C9A3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8218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0657-D266-4BF4-828F-B21B296E142B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E408F-377D-4D65-8204-86CF00C9A3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4186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F0657-D266-4BF4-828F-B21B296E142B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0E408F-377D-4D65-8204-86CF00C9A3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6905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12192000" cy="6934200"/>
            <a:chOff x="0" y="0"/>
            <a:chExt cx="5760" cy="4368"/>
          </a:xfrm>
        </p:grpSpPr>
        <p:sp>
          <p:nvSpPr>
            <p:cNvPr id="52227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5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6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7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8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9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0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1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tr-TR" altLang="tr-TR" sz="1800"/>
            </a:p>
          </p:txBody>
        </p:sp>
        <p:sp>
          <p:nvSpPr>
            <p:cNvPr id="1042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tr-TR" altLang="tr-TR" sz="1800"/>
            </a:p>
          </p:txBody>
        </p:sp>
        <p:sp>
          <p:nvSpPr>
            <p:cNvPr id="52238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52239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52240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7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52243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9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</p:grpSp>
      <p:sp>
        <p:nvSpPr>
          <p:cNvPr id="52245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52246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52247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2248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2249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5618E129-5391-4277-ABA3-1417D00A93D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9971660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2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2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2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2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2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2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45" grpId="0"/>
      <p:bldP spid="52246" grpId="0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2. kriptokokkoz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Etken cryptococus neoformans’tır. Toprakta özellikle de güvercin dışkıları ile kontamine alanlarda yaygındır.</a:t>
            </a:r>
          </a:p>
        </p:txBody>
      </p:sp>
    </p:spTree>
    <p:extLst>
      <p:ext uri="{BB962C8B-B14F-4D97-AF65-F5344CB8AC3E}">
        <p14:creationId xmlns:p14="http://schemas.microsoft.com/office/powerpoint/2010/main" val="11309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Klinik bulgular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Kedilerde </a:t>
            </a:r>
          </a:p>
          <a:p>
            <a:pPr lvl="1" eaLnBrk="1" hangingPunct="1">
              <a:defRPr/>
            </a:pPr>
            <a:r>
              <a:rPr lang="tr-TR" smtClean="0"/>
              <a:t>Burun boşluğunda enfeksiyon, merkezi sinir sistemi, göz, deri veya subkutan dokularda enfeksiyona neden olur</a:t>
            </a:r>
          </a:p>
          <a:p>
            <a:pPr eaLnBrk="1" hangingPunct="1">
              <a:defRPr/>
            </a:pPr>
            <a:r>
              <a:rPr lang="tr-TR" smtClean="0"/>
              <a:t>Köpeklerde</a:t>
            </a:r>
          </a:p>
          <a:p>
            <a:pPr lvl="1" eaLnBrk="1" hangingPunct="1">
              <a:defRPr/>
            </a:pPr>
            <a:r>
              <a:rPr lang="tr-TR" smtClean="0"/>
              <a:t>Daha seyrektir. Genellikle merkezi sinir sistemi enf. Şeklinde görülür. Burunda da rastlanır.</a:t>
            </a:r>
          </a:p>
          <a:p>
            <a:pPr lvl="1" eaLnBrk="1" hangingPunct="1">
              <a:defRPr/>
            </a:pPr>
            <a:r>
              <a:rPr lang="tr-TR" smtClean="0"/>
              <a:t>Hem kedi hem de köpeklerde subklinik akciğer enf. şeklinde görülebilir. </a:t>
            </a:r>
          </a:p>
        </p:txBody>
      </p:sp>
    </p:spTree>
    <p:extLst>
      <p:ext uri="{BB962C8B-B14F-4D97-AF65-F5344CB8AC3E}">
        <p14:creationId xmlns:p14="http://schemas.microsoft.com/office/powerpoint/2010/main" val="284068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3"/>
            <a:ext cx="8229600" cy="127000"/>
          </a:xfrm>
        </p:spPr>
        <p:txBody>
          <a:bodyPr/>
          <a:lstStyle/>
          <a:p>
            <a:pPr eaLnBrk="1" hangingPunct="1">
              <a:defRPr/>
            </a:pPr>
            <a:endParaRPr lang="tr-TR" sz="4000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620713"/>
            <a:ext cx="8229600" cy="5510212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defRPr/>
            </a:pPr>
            <a:r>
              <a:rPr lang="tr-TR" smtClean="0"/>
              <a:t>Hapşırık. Tek veya çift taraflı mukopurulent nazal akıntı en yaygın görülen semptomudur.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mtClean="0"/>
              <a:t>Kedilerde burun içinde polip benzeri kitleler, burun köprüsü üzerinde şişkinlik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mtClean="0"/>
              <a:t>Submandibular lenfadenopati yaygındır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mtClean="0"/>
              <a:t>Kutanöz veya subkutanöz lezyonlar( papül, nodül, ülserasyon ) kedilerin % 40 ında görülebilir.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mtClean="0"/>
              <a:t>Depresyon, nöbet, ataksi ve paresis gibi CNS semptomları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mtClean="0"/>
              <a:t>Panoftalmi, optik neuritis, granulomatoz lezyonlar vb. göz hastalıkları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mtClean="0"/>
              <a:t>Anoreksi, letarji, kilo kaybı gibi sistemik belirtiler. </a:t>
            </a:r>
          </a:p>
        </p:txBody>
      </p:sp>
    </p:spTree>
    <p:extLst>
      <p:ext uri="{BB962C8B-B14F-4D97-AF65-F5344CB8AC3E}">
        <p14:creationId xmlns:p14="http://schemas.microsoft.com/office/powerpoint/2010/main" val="219786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Tanı 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1847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Sitolojik örnekler burun akıntısından, lenf yumrusundan, veya serebro spinal sıvıdan alınabilir.tanı genellikle sitolojik örneklerde etkenin tanınması ile olur.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Radyografide dansite artışı ve turbinat yıkımı izlenebilir.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Rhinoskopi ile yangılı mukoza izlenir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Serolojik olarak Latex aglutinasyon kapsüler antijen test kriptokokkal enf için duyarlı ve spesifiktir.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51927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Tedavi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1. Ketokonazol tercih edilen antifungal ilaçtır. 10 mg/kg.1-2 ay süre ile verildiğinde klinik düzelme başlar total 3-4 ay kullanılır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mtClean="0"/>
              <a:t>	Yan etkileri	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mtClean="0"/>
              <a:t>		- anoreksi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mtClean="0"/>
              <a:t>         - kusma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mtClean="0"/>
              <a:t>         - karaciğer enzimlerinde yükselme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mtClean="0"/>
              <a:t>		- hiperbilirubinemidir.		</a:t>
            </a:r>
          </a:p>
        </p:txBody>
      </p:sp>
    </p:spTree>
    <p:extLst>
      <p:ext uri="{BB962C8B-B14F-4D97-AF65-F5344CB8AC3E}">
        <p14:creationId xmlns:p14="http://schemas.microsoft.com/office/powerpoint/2010/main" val="421288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2. ketokonazol ile Amfoterisin B kombine edilebilir.</a:t>
            </a:r>
          </a:p>
          <a:p>
            <a:pPr eaLnBrk="1" hangingPunct="1">
              <a:defRPr/>
            </a:pPr>
            <a:r>
              <a:rPr lang="tr-TR" smtClean="0"/>
              <a:t>3. flukonazol ve ıtrakonazol kullanılabilir.</a:t>
            </a:r>
          </a:p>
        </p:txBody>
      </p:sp>
    </p:spTree>
    <p:extLst>
      <p:ext uri="{BB962C8B-B14F-4D97-AF65-F5344CB8AC3E}">
        <p14:creationId xmlns:p14="http://schemas.microsoft.com/office/powerpoint/2010/main" val="55347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Prognoz 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Tedavi yeterli süre uygulanırsa iyi sonuç alınır.</a:t>
            </a:r>
          </a:p>
          <a:p>
            <a:pPr eaLnBrk="1" hangingPunct="1">
              <a:defRPr/>
            </a:pPr>
            <a:r>
              <a:rPr lang="tr-TR" smtClean="0"/>
              <a:t>CNS semptomlarının olduğu vakalarda prognoz iyi değildir.</a:t>
            </a:r>
          </a:p>
        </p:txBody>
      </p:sp>
    </p:spTree>
    <p:extLst>
      <p:ext uri="{BB962C8B-B14F-4D97-AF65-F5344CB8AC3E}">
        <p14:creationId xmlns:p14="http://schemas.microsoft.com/office/powerpoint/2010/main" val="391985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kçaağaç">
  <a:themeElements>
    <a:clrScheme name="Akçaağaç 6">
      <a:dk1>
        <a:srgbClr val="006699"/>
      </a:dk1>
      <a:lt1>
        <a:srgbClr val="FFFFFF"/>
      </a:lt1>
      <a:dk2>
        <a:srgbClr val="006666"/>
      </a:dk2>
      <a:lt2>
        <a:srgbClr val="CCECFF"/>
      </a:lt2>
      <a:accent1>
        <a:srgbClr val="00CCFF"/>
      </a:accent1>
      <a:accent2>
        <a:srgbClr val="017A83"/>
      </a:accent2>
      <a:accent3>
        <a:srgbClr val="AAB8B8"/>
      </a:accent3>
      <a:accent4>
        <a:srgbClr val="DADADA"/>
      </a:accent4>
      <a:accent5>
        <a:srgbClr val="AAE2FF"/>
      </a:accent5>
      <a:accent6>
        <a:srgbClr val="016E76"/>
      </a:accent6>
      <a:hlink>
        <a:srgbClr val="FFFFCC"/>
      </a:hlink>
      <a:folHlink>
        <a:srgbClr val="99FF99"/>
      </a:folHlink>
    </a:clrScheme>
    <a:fontScheme name="Akçaağaç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kçaağaç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kçaağaç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269</Words>
  <Application>Microsoft Office PowerPoint</Application>
  <PresentationFormat>Geniş ekran</PresentationFormat>
  <Paragraphs>32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Office Teması</vt:lpstr>
      <vt:lpstr>Akçaağaç</vt:lpstr>
      <vt:lpstr>2. kriptokokkoz</vt:lpstr>
      <vt:lpstr>Klinik bulgular</vt:lpstr>
      <vt:lpstr>PowerPoint Sunusu</vt:lpstr>
      <vt:lpstr>Tanı </vt:lpstr>
      <vt:lpstr>Tedavi</vt:lpstr>
      <vt:lpstr>PowerPoint Sunusu</vt:lpstr>
      <vt:lpstr>Prognoz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kriptokokkoz</dc:title>
  <dc:creator>Esra</dc:creator>
  <cp:lastModifiedBy>Esra</cp:lastModifiedBy>
  <cp:revision>1</cp:revision>
  <dcterms:created xsi:type="dcterms:W3CDTF">2020-05-12T07:54:50Z</dcterms:created>
  <dcterms:modified xsi:type="dcterms:W3CDTF">2020-05-12T07:55:04Z</dcterms:modified>
</cp:coreProperties>
</file>