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9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8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0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1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3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6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6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7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5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41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36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ABB40-06ED-462A-AFD8-D430EB4D73F2}" type="datetimeFigureOut">
              <a:rPr lang="en-US" smtClean="0"/>
              <a:t>20-Feb-18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4DABC-5ABB-4BE8-8F76-7142CAEAA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9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Sindirim ve Emilim</a:t>
            </a:r>
            <a:br>
              <a:rPr lang="tr-TR" dirty="0" smtClean="0"/>
            </a:br>
            <a:r>
              <a:rPr lang="tr-TR" dirty="0" smtClean="0"/>
              <a:t>Karbonhidrat Metabolizması 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TLT213</a:t>
            </a:r>
          </a:p>
          <a:p>
            <a:r>
              <a:rPr lang="tr-TR" dirty="0" smtClean="0"/>
              <a:t>Doç. Dr. Yasemin G. </a:t>
            </a:r>
            <a:r>
              <a:rPr lang="tr-TR" dirty="0" err="1" smtClean="0"/>
              <a:t>İşgör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 Dr. Yasemin G. İşgör       http://80.251.40.59/ankara.edu.tr/isgor/index.html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F26E-A988-4382-A0DF-9B72893F3E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50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684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Diyetle alınan organik moleküllerin katabolizması veya </a:t>
            </a:r>
            <a:r>
              <a:rPr lang="tr-TR" sz="2400" b="1" dirty="0" err="1" smtClean="0"/>
              <a:t>degradasyonu</a:t>
            </a:r>
            <a:r>
              <a:rPr lang="tr-TR" sz="2400" b="1" dirty="0" smtClean="0"/>
              <a:t> (yıkımı): Sindirim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1966"/>
            <a:ext cx="10515600" cy="4864997"/>
          </a:xfrm>
        </p:spPr>
        <p:txBody>
          <a:bodyPr>
            <a:normAutofit/>
          </a:bodyPr>
          <a:lstStyle/>
          <a:p>
            <a:pPr marL="0" lvl="1" algn="just">
              <a:lnSpc>
                <a:spcPct val="150000"/>
              </a:lnSpc>
              <a:spcBef>
                <a:spcPts val="0"/>
              </a:spcBef>
            </a:pPr>
            <a:r>
              <a:rPr lang="tr-TR" sz="2000" dirty="0" smtClean="0"/>
              <a:t>Sindirim, diyetle alınan enerji moleküllerinin vücutta emilmeden (</a:t>
            </a:r>
            <a:r>
              <a:rPr lang="tr-TR" sz="2000" dirty="0" err="1" smtClean="0"/>
              <a:t>absorplanmadan</a:t>
            </a:r>
            <a:r>
              <a:rPr lang="tr-TR" sz="2000" dirty="0" smtClean="0"/>
              <a:t>) önce diyet maddelerinden daha küçük moleküllere yıkılması sürecidir. </a:t>
            </a:r>
          </a:p>
          <a:p>
            <a:pPr marL="0" lvl="1" algn="just">
              <a:lnSpc>
                <a:spcPct val="150000"/>
              </a:lnSpc>
              <a:spcBef>
                <a:spcPts val="0"/>
              </a:spcBef>
            </a:pPr>
            <a:endParaRPr lang="tr-TR" sz="2000" dirty="0" smtClean="0"/>
          </a:p>
          <a:p>
            <a:pPr marL="0" lvl="1" algn="just">
              <a:lnSpc>
                <a:spcPct val="150000"/>
              </a:lnSpc>
              <a:spcBef>
                <a:spcPts val="0"/>
              </a:spcBef>
            </a:pPr>
            <a:r>
              <a:rPr lang="en-US" sz="2000" dirty="0" err="1" smtClean="0"/>
              <a:t>Diyetteki</a:t>
            </a:r>
            <a:r>
              <a:rPr lang="en-US" sz="2000" dirty="0" smtClean="0"/>
              <a:t> </a:t>
            </a:r>
            <a:r>
              <a:rPr lang="en-US" sz="2000" dirty="0" err="1" smtClean="0"/>
              <a:t>besinlerin</a:t>
            </a:r>
            <a:r>
              <a:rPr lang="en-US" sz="2000" dirty="0" smtClean="0"/>
              <a:t> </a:t>
            </a:r>
            <a:r>
              <a:rPr lang="en-US" sz="2000" dirty="0" err="1" smtClean="0"/>
              <a:t>çoğu</a:t>
            </a:r>
            <a:r>
              <a:rPr lang="en-US" sz="2000" dirty="0" smtClean="0"/>
              <a:t> </a:t>
            </a:r>
            <a:r>
              <a:rPr lang="en-US" sz="2000" dirty="0" err="1" smtClean="0"/>
              <a:t>vücuda</a:t>
            </a:r>
            <a:r>
              <a:rPr lang="en-US" sz="2000" dirty="0" smtClean="0"/>
              <a:t> </a:t>
            </a:r>
            <a:r>
              <a:rPr lang="en-US" sz="2000" dirty="0" err="1" smtClean="0"/>
              <a:t>alınıp</a:t>
            </a:r>
            <a:r>
              <a:rPr lang="en-US" sz="2000" dirty="0" smtClean="0"/>
              <a:t> </a:t>
            </a:r>
            <a:r>
              <a:rPr lang="en-US" sz="2000" dirty="0" err="1" smtClean="0"/>
              <a:t>kullanılmak</a:t>
            </a:r>
            <a:r>
              <a:rPr lang="en-US" sz="2000" dirty="0" smtClean="0"/>
              <a:t> </a:t>
            </a:r>
            <a:r>
              <a:rPr lang="en-US" sz="2000" dirty="0" err="1" smtClean="0"/>
              <a:t>için</a:t>
            </a:r>
            <a:r>
              <a:rPr lang="en-US" sz="2000" dirty="0" smtClean="0"/>
              <a:t> </a:t>
            </a:r>
            <a:r>
              <a:rPr lang="en-US" sz="2000" dirty="0" err="1" smtClean="0"/>
              <a:t>daha</a:t>
            </a:r>
            <a:r>
              <a:rPr lang="en-US" sz="2000" dirty="0" smtClean="0"/>
              <a:t> </a:t>
            </a:r>
            <a:r>
              <a:rPr lang="en-US" sz="2000" dirty="0" err="1" smtClean="0"/>
              <a:t>küçük</a:t>
            </a:r>
            <a:r>
              <a:rPr lang="en-US" sz="2000" dirty="0" smtClean="0"/>
              <a:t> </a:t>
            </a:r>
            <a:r>
              <a:rPr lang="en-US" sz="2000" dirty="0" err="1" smtClean="0"/>
              <a:t>moleküllere</a:t>
            </a:r>
            <a:r>
              <a:rPr lang="en-US" sz="2000" dirty="0" smtClean="0"/>
              <a:t> </a:t>
            </a:r>
            <a:r>
              <a:rPr lang="en-US" sz="2000" dirty="0" err="1" smtClean="0"/>
              <a:t>parçalanırlar</a:t>
            </a:r>
            <a:r>
              <a:rPr lang="en-US" sz="2000" dirty="0" smtClean="0"/>
              <a:t>. </a:t>
            </a:r>
            <a:endParaRPr lang="tr-TR" sz="2000" dirty="0" smtClean="0"/>
          </a:p>
          <a:p>
            <a:pPr marL="0" lvl="1" algn="just">
              <a:lnSpc>
                <a:spcPct val="150000"/>
              </a:lnSpc>
              <a:spcBef>
                <a:spcPts val="0"/>
              </a:spcBef>
            </a:pPr>
            <a:r>
              <a:rPr lang="en-US" sz="2000" dirty="0" err="1" smtClean="0"/>
              <a:t>Besinlerin</a:t>
            </a:r>
            <a:r>
              <a:rPr lang="en-US" sz="2000" dirty="0" smtClean="0"/>
              <a:t> </a:t>
            </a:r>
            <a:r>
              <a:rPr lang="en-US" sz="2000" dirty="0" err="1" smtClean="0"/>
              <a:t>mekanik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enzimatik</a:t>
            </a:r>
            <a:r>
              <a:rPr lang="en-US" sz="2000" dirty="0" smtClean="0"/>
              <a:t> </a:t>
            </a:r>
            <a:r>
              <a:rPr lang="en-US" sz="2000" dirty="0" err="1" smtClean="0"/>
              <a:t>olarak</a:t>
            </a:r>
            <a:r>
              <a:rPr lang="en-US" sz="2000" dirty="0" smtClean="0"/>
              <a:t> </a:t>
            </a:r>
            <a:r>
              <a:rPr lang="en-US" sz="2000" dirty="0" err="1" smtClean="0"/>
              <a:t>parçalanmaları</a:t>
            </a:r>
            <a:r>
              <a:rPr lang="en-US" sz="2000" dirty="0" smtClean="0"/>
              <a:t> </a:t>
            </a:r>
            <a:r>
              <a:rPr lang="tr-TR" sz="2000" dirty="0" smtClean="0"/>
              <a:t>ve bu yolla </a:t>
            </a:r>
            <a:r>
              <a:rPr lang="en-US" sz="2000" dirty="0" err="1" smtClean="0"/>
              <a:t>oluşan</a:t>
            </a:r>
            <a:r>
              <a:rPr lang="en-US" sz="2000" dirty="0" smtClean="0"/>
              <a:t> </a:t>
            </a:r>
            <a:r>
              <a:rPr lang="en-US" sz="2000" dirty="0" err="1" smtClean="0"/>
              <a:t>ürünlerin</a:t>
            </a:r>
            <a:r>
              <a:rPr lang="en-US" sz="2000" dirty="0" smtClean="0"/>
              <a:t> </a:t>
            </a:r>
            <a:r>
              <a:rPr lang="en-US" sz="2000" dirty="0" err="1" smtClean="0"/>
              <a:t>emilmeleri</a:t>
            </a:r>
            <a:r>
              <a:rPr lang="en-US" sz="2000" dirty="0" smtClean="0"/>
              <a:t> </a:t>
            </a:r>
            <a:r>
              <a:rPr lang="en-US" sz="2000" dirty="0" err="1" smtClean="0"/>
              <a:t>topluca</a:t>
            </a:r>
            <a:r>
              <a:rPr lang="en-US" sz="2000" dirty="0" smtClean="0"/>
              <a:t> </a:t>
            </a:r>
            <a:r>
              <a:rPr lang="en-US" sz="2000" b="1" dirty="0" err="1" smtClean="0"/>
              <a:t>sindirim</a:t>
            </a:r>
            <a:r>
              <a:rPr lang="en-US" sz="2000" b="1" dirty="0" smtClean="0"/>
              <a:t> </a:t>
            </a:r>
            <a:r>
              <a:rPr lang="en-US" sz="2000" dirty="0" err="1" smtClean="0"/>
              <a:t>olarak</a:t>
            </a:r>
            <a:r>
              <a:rPr lang="en-US" sz="2000" dirty="0" smtClean="0"/>
              <a:t> </a:t>
            </a:r>
            <a:r>
              <a:rPr lang="en-US" sz="2000" dirty="0" err="1" smtClean="0"/>
              <a:t>tanımlanır</a:t>
            </a:r>
            <a:r>
              <a:rPr lang="tr-TR" sz="2000" dirty="0" smtClean="0"/>
              <a:t>.</a:t>
            </a:r>
          </a:p>
          <a:p>
            <a:pPr marL="0" lvl="1" algn="just">
              <a:lnSpc>
                <a:spcPct val="150000"/>
              </a:lnSpc>
              <a:spcBef>
                <a:spcPts val="0"/>
              </a:spcBef>
            </a:pPr>
            <a:endParaRPr lang="tr-TR" sz="2000" dirty="0" smtClean="0"/>
          </a:p>
          <a:p>
            <a:pPr marL="0" lvl="1" algn="just">
              <a:lnSpc>
                <a:spcPct val="150000"/>
              </a:lnSpc>
              <a:spcBef>
                <a:spcPts val="0"/>
              </a:spcBef>
            </a:pPr>
            <a:r>
              <a:rPr lang="en-US" sz="2000" dirty="0" err="1" smtClean="0"/>
              <a:t>Karbonhidratların</a:t>
            </a:r>
            <a:r>
              <a:rPr lang="tr-TR" sz="2000" dirty="0" smtClean="0"/>
              <a:t>, lipitlerin, Protein ve amino asitlerin, diyetle alınan </a:t>
            </a:r>
            <a:r>
              <a:rPr lang="tr-TR" sz="2000" dirty="0" err="1" smtClean="0"/>
              <a:t>nükleotitlerin</a:t>
            </a:r>
            <a:r>
              <a:rPr lang="tr-TR" sz="2000" dirty="0" smtClean="0"/>
              <a:t> yıkılması ve emilimi sindirim mekanizmasını oluşturur. Enerji üretmesi açısından </a:t>
            </a:r>
            <a:r>
              <a:rPr lang="tr-TR" sz="2000" dirty="0" err="1" smtClean="0"/>
              <a:t>nükleotitler</a:t>
            </a:r>
            <a:r>
              <a:rPr lang="tr-TR" sz="2000" dirty="0" smtClean="0"/>
              <a:t> (DNA, RNA materyalleri) dışında kalan diğer 3 ana </a:t>
            </a:r>
            <a:r>
              <a:rPr lang="tr-TR" sz="2000" dirty="0" err="1" smtClean="0"/>
              <a:t>biyomolekül</a:t>
            </a:r>
            <a:r>
              <a:rPr lang="tr-TR" sz="2000" dirty="0" smtClean="0"/>
              <a:t> kullanılır.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953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513" y="450012"/>
            <a:ext cx="11382830" cy="611044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/>
              <a:t>Karbonhidratlar dünya popülasyonunun çoğunluğu için </a:t>
            </a:r>
            <a:r>
              <a:rPr lang="tr-TR" sz="2400" b="1" dirty="0"/>
              <a:t>diyetle alınan kalorinin </a:t>
            </a:r>
            <a:r>
              <a:rPr lang="tr-TR" sz="2400" b="1" dirty="0" smtClean="0"/>
              <a:t>en büyük kaynağıdır.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400" dirty="0"/>
              <a:t>Diyetle alınması zorunlu olan özel bir şeker yoktur.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400" dirty="0"/>
              <a:t>Karbonhidrat metabolizmasında merkez rolü bulunan </a:t>
            </a:r>
            <a:r>
              <a:rPr lang="tr-TR" sz="2400" dirty="0" err="1"/>
              <a:t>glukoz</a:t>
            </a:r>
            <a:r>
              <a:rPr lang="tr-TR" sz="2400" dirty="0"/>
              <a:t> vücutta karbonhidrat olmayan bazı bileşiklerden sentezlenebilir.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400" dirty="0"/>
              <a:t>İnsanda </a:t>
            </a:r>
            <a:r>
              <a:rPr lang="tr-TR" sz="2400" dirty="0" err="1"/>
              <a:t>fruktoz</a:t>
            </a:r>
            <a:r>
              <a:rPr lang="tr-TR" sz="2400" dirty="0"/>
              <a:t>, </a:t>
            </a:r>
            <a:r>
              <a:rPr lang="tr-TR" sz="2400" dirty="0" err="1"/>
              <a:t>galaktoz</a:t>
            </a:r>
            <a:r>
              <a:rPr lang="tr-TR" sz="2400" dirty="0"/>
              <a:t>, </a:t>
            </a:r>
            <a:r>
              <a:rPr lang="tr-TR" sz="2400" dirty="0" err="1"/>
              <a:t>ksiloz</a:t>
            </a:r>
            <a:r>
              <a:rPr lang="tr-TR" sz="2400" dirty="0"/>
              <a:t> ve </a:t>
            </a:r>
            <a:r>
              <a:rPr lang="tr-TR" sz="2400" dirty="0" err="1"/>
              <a:t>metabolik</a:t>
            </a:r>
            <a:r>
              <a:rPr lang="tr-TR" sz="2400" dirty="0"/>
              <a:t> olaylar için gerekli tüm şekerler </a:t>
            </a:r>
            <a:r>
              <a:rPr lang="tr-TR" sz="2400" dirty="0" err="1"/>
              <a:t>glukozdan</a:t>
            </a:r>
            <a:r>
              <a:rPr lang="tr-TR" sz="2400" dirty="0"/>
              <a:t> sentezlenebilirler.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400" dirty="0"/>
              <a:t>Diyette bulunan </a:t>
            </a:r>
            <a:r>
              <a:rPr lang="tr-TR" sz="2400" dirty="0" err="1"/>
              <a:t>polisakkaritler</a:t>
            </a:r>
            <a:r>
              <a:rPr lang="tr-TR" sz="2400" dirty="0"/>
              <a:t> ve </a:t>
            </a:r>
            <a:r>
              <a:rPr lang="tr-TR" sz="2400" dirty="0" err="1"/>
              <a:t>disakkaritlerdeki</a:t>
            </a:r>
            <a:r>
              <a:rPr lang="tr-TR" sz="2400" dirty="0"/>
              <a:t> </a:t>
            </a:r>
            <a:r>
              <a:rPr lang="tr-TR" sz="2400" dirty="0" err="1"/>
              <a:t>glikozidik</a:t>
            </a:r>
            <a:r>
              <a:rPr lang="tr-TR" sz="2400" dirty="0"/>
              <a:t> bağlar sindirim kanalında moleküle özgü </a:t>
            </a:r>
            <a:r>
              <a:rPr lang="tr-TR" sz="2400" dirty="0" err="1"/>
              <a:t>glikozidazlarla</a:t>
            </a:r>
            <a:r>
              <a:rPr lang="tr-TR" sz="2400" dirty="0"/>
              <a:t> parçalanır ve böylece karbonhidratlar sindirilirler. 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tr-TR" sz="2400" dirty="0" smtClean="0"/>
              <a:t>Diyetle alınan ana karbonhidratlar Nişasta, Laktoz ve </a:t>
            </a:r>
            <a:r>
              <a:rPr lang="tr-TR" sz="2400" dirty="0" err="1" smtClean="0"/>
              <a:t>Sükroz’dur</a:t>
            </a:r>
            <a:r>
              <a:rPr lang="tr-TR" sz="2400" dirty="0" smtClean="0"/>
              <a:t>. </a:t>
            </a:r>
          </a:p>
          <a:p>
            <a:pPr marL="5143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/>
              <a:t>Nişasta: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dirty="0" smtClean="0"/>
              <a:t>-</a:t>
            </a:r>
            <a:r>
              <a:rPr lang="tr-TR" sz="2000" dirty="0" smtClean="0"/>
              <a:t>-1,4 ve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dirty="0" smtClean="0"/>
              <a:t>-</a:t>
            </a:r>
            <a:r>
              <a:rPr lang="tr-TR" sz="2000" dirty="0" smtClean="0"/>
              <a:t>1,6 </a:t>
            </a:r>
            <a:r>
              <a:rPr lang="tr-TR" sz="2000" dirty="0" err="1" smtClean="0"/>
              <a:t>glikozid</a:t>
            </a:r>
            <a:r>
              <a:rPr lang="tr-TR" sz="2000" dirty="0" smtClean="0"/>
              <a:t> </a:t>
            </a:r>
            <a:r>
              <a:rPr lang="tr-TR" sz="2000" dirty="0" err="1" smtClean="0"/>
              <a:t>bağo</a:t>
            </a:r>
            <a:r>
              <a:rPr lang="tr-TR" sz="2000" dirty="0" smtClean="0"/>
              <a:t> ile glikoz </a:t>
            </a:r>
            <a:r>
              <a:rPr lang="tr-TR" sz="2000" dirty="0" err="1" smtClean="0"/>
              <a:t>birimlerininbağlandığı</a:t>
            </a:r>
            <a:r>
              <a:rPr lang="tr-TR" sz="2000" dirty="0" smtClean="0"/>
              <a:t> </a:t>
            </a:r>
            <a:r>
              <a:rPr lang="tr-TR" sz="2000" dirty="0" err="1" smtClean="0"/>
              <a:t>amiloz</a:t>
            </a:r>
            <a:r>
              <a:rPr lang="tr-TR" sz="2000" dirty="0" smtClean="0"/>
              <a:t> ve </a:t>
            </a:r>
            <a:r>
              <a:rPr lang="tr-TR" sz="2000" dirty="0" err="1" smtClean="0"/>
              <a:t>amilopektin</a:t>
            </a:r>
            <a:r>
              <a:rPr lang="tr-TR" sz="2000" dirty="0" smtClean="0"/>
              <a:t> den oluşan </a:t>
            </a:r>
            <a:r>
              <a:rPr lang="tr-TR" sz="2000" dirty="0" err="1" smtClean="0"/>
              <a:t>polisakkarittir</a:t>
            </a:r>
            <a:r>
              <a:rPr lang="tr-TR" sz="2000" dirty="0" smtClean="0"/>
              <a:t>. </a:t>
            </a:r>
          </a:p>
          <a:p>
            <a:pPr marL="5143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err="1" smtClean="0"/>
              <a:t>Sukroz</a:t>
            </a:r>
            <a:r>
              <a:rPr lang="tr-TR" sz="2000" dirty="0" smtClean="0"/>
              <a:t>: </a:t>
            </a:r>
            <a:r>
              <a:rPr lang="en-US" sz="2000" dirty="0">
                <a:sym typeface="Symbol" panose="05050102010706020507" pitchFamily="18" charset="2"/>
              </a:rPr>
              <a:t></a:t>
            </a:r>
            <a:r>
              <a:rPr lang="en-US" sz="2000" dirty="0" smtClean="0"/>
              <a:t>-</a:t>
            </a:r>
            <a:r>
              <a:rPr lang="tr-TR" sz="2000" dirty="0" smtClean="0"/>
              <a:t>1,2-glikozid bağla glikoz ve früktozun bağlandığı bir </a:t>
            </a:r>
            <a:r>
              <a:rPr lang="tr-TR" sz="2000" dirty="0" err="1" smtClean="0"/>
              <a:t>disakkarittir</a:t>
            </a:r>
            <a:r>
              <a:rPr lang="tr-TR" sz="2000" dirty="0" smtClean="0"/>
              <a:t>.</a:t>
            </a:r>
          </a:p>
          <a:p>
            <a:pPr marL="514350" lvl="1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000" dirty="0" smtClean="0"/>
              <a:t>Laktoz: </a:t>
            </a:r>
            <a:r>
              <a:rPr lang="tr-TR" sz="2000" dirty="0" smtClean="0">
                <a:latin typeface="Symbol" panose="05050102010706020507" pitchFamily="18" charset="2"/>
                <a:sym typeface="Symbol" panose="05050102010706020507" pitchFamily="18" charset="2"/>
              </a:rPr>
              <a:t>b</a:t>
            </a:r>
            <a:r>
              <a:rPr lang="en-US" sz="2000" dirty="0" smtClean="0"/>
              <a:t>-</a:t>
            </a:r>
            <a:r>
              <a:rPr lang="tr-TR" sz="2000" dirty="0" smtClean="0"/>
              <a:t>1,4-glikozid </a:t>
            </a:r>
            <a:r>
              <a:rPr lang="tr-TR" sz="2000" dirty="0"/>
              <a:t>bağla glikoz ve </a:t>
            </a:r>
            <a:r>
              <a:rPr lang="tr-TR" sz="2000" dirty="0" err="1" smtClean="0"/>
              <a:t>galaktozun</a:t>
            </a:r>
            <a:r>
              <a:rPr lang="tr-TR" sz="2000" dirty="0" smtClean="0"/>
              <a:t> bağlandığı </a:t>
            </a:r>
            <a:r>
              <a:rPr lang="tr-TR" sz="2000" dirty="0"/>
              <a:t>bir </a:t>
            </a:r>
            <a:r>
              <a:rPr lang="tr-TR" sz="2000" dirty="0" err="1" smtClean="0"/>
              <a:t>disakkarittir</a:t>
            </a:r>
            <a:r>
              <a:rPr lang="tr-TR" sz="2000" dirty="0" smtClean="0"/>
              <a:t>.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tr-TR" sz="2400" dirty="0" smtClean="0"/>
              <a:t>Sindirim bu polimer yapıdaki karbonhidratların </a:t>
            </a:r>
            <a:r>
              <a:rPr lang="tr-TR" sz="2400" dirty="0" err="1" smtClean="0"/>
              <a:t>glikozid</a:t>
            </a:r>
            <a:r>
              <a:rPr lang="tr-TR" sz="2400" dirty="0" smtClean="0"/>
              <a:t> bağlarının hidroliziyle kendilerini oluşturan </a:t>
            </a:r>
            <a:r>
              <a:rPr lang="tr-TR" sz="2400" dirty="0" err="1" smtClean="0"/>
              <a:t>monomerlere</a:t>
            </a:r>
            <a:r>
              <a:rPr lang="tr-TR" sz="2400" dirty="0" smtClean="0"/>
              <a:t> yıkılmalarını sağlar.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 Dr. Yasemin G. İşgör       http://80.251.40.59/ankara.edu.tr/isgor/index.html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F26E-A988-4382-A0DF-9B72893F3EBF}" type="slidenum">
              <a:rPr lang="en-US" smtClean="0"/>
              <a:t>3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-1" y="-835"/>
            <a:ext cx="12192001" cy="514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800" b="1" dirty="0" smtClean="0"/>
              <a:t>Karbonhidratların Sindirim ve Emilimi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47357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74" y="619360"/>
            <a:ext cx="10859125" cy="5736989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Besin</a:t>
            </a:r>
            <a:r>
              <a:rPr lang="en-US" sz="2400" dirty="0"/>
              <a:t> </a:t>
            </a:r>
            <a:r>
              <a:rPr lang="en-US" sz="2400" dirty="0" err="1"/>
              <a:t>maddeleri</a:t>
            </a:r>
            <a:r>
              <a:rPr lang="en-US" sz="2400" dirty="0"/>
              <a:t> </a:t>
            </a:r>
            <a:r>
              <a:rPr lang="en-US" sz="2400" dirty="0" err="1"/>
              <a:t>mideden</a:t>
            </a:r>
            <a:r>
              <a:rPr lang="en-US" sz="2400" dirty="0"/>
              <a:t> </a:t>
            </a:r>
            <a:r>
              <a:rPr lang="en-US" sz="2400" dirty="0" err="1"/>
              <a:t>duodenuma</a:t>
            </a:r>
            <a:r>
              <a:rPr lang="en-US" sz="2400" dirty="0"/>
              <a:t> </a:t>
            </a:r>
            <a:r>
              <a:rPr lang="en-US" sz="2400" dirty="0" err="1"/>
              <a:t>geçtiğinde</a:t>
            </a:r>
            <a:r>
              <a:rPr lang="en-US" sz="2400" dirty="0"/>
              <a:t> </a:t>
            </a:r>
            <a:r>
              <a:rPr lang="en-US" sz="2400" dirty="0" err="1"/>
              <a:t>karbonhidrat</a:t>
            </a:r>
            <a:r>
              <a:rPr lang="en-US" sz="2400" dirty="0"/>
              <a:t> </a:t>
            </a:r>
            <a:r>
              <a:rPr lang="en-US" sz="2400" dirty="0" err="1"/>
              <a:t>sindirimi</a:t>
            </a:r>
            <a:r>
              <a:rPr lang="en-US" sz="2400" dirty="0"/>
              <a:t> </a:t>
            </a:r>
            <a:r>
              <a:rPr lang="en-US" sz="2400" dirty="0" err="1"/>
              <a:t>bikarbonat</a:t>
            </a:r>
            <a:r>
              <a:rPr lang="en-US" sz="2400" dirty="0"/>
              <a:t> (HCO</a:t>
            </a:r>
            <a:r>
              <a:rPr lang="en-US" sz="2400" baseline="30000" dirty="0"/>
              <a:t>3−</a:t>
            </a:r>
            <a:r>
              <a:rPr lang="en-US" sz="2400" dirty="0"/>
              <a:t>)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b="1" dirty="0" err="1"/>
              <a:t>pankreas</a:t>
            </a:r>
            <a:r>
              <a:rPr lang="en-US" sz="2400" b="1" dirty="0"/>
              <a:t> </a:t>
            </a:r>
            <a:r>
              <a:rPr lang="el-GR" sz="2400" dirty="0"/>
              <a:t>α</a:t>
            </a:r>
            <a:r>
              <a:rPr lang="el-GR" sz="2400" b="1" dirty="0"/>
              <a:t>-</a:t>
            </a:r>
            <a:r>
              <a:rPr lang="en-US" sz="2400" b="1" dirty="0" err="1"/>
              <a:t>amilazı</a:t>
            </a:r>
            <a:r>
              <a:rPr lang="en-US" sz="2400" b="1" dirty="0"/>
              <a:t> </a:t>
            </a:r>
            <a:r>
              <a:rPr lang="en-US" sz="2400" dirty="0" err="1"/>
              <a:t>içeren</a:t>
            </a:r>
            <a:r>
              <a:rPr lang="en-US" sz="2400" dirty="0"/>
              <a:t> </a:t>
            </a:r>
            <a:r>
              <a:rPr lang="en-US" sz="2400" dirty="0" err="1"/>
              <a:t>pankreas</a:t>
            </a:r>
            <a:r>
              <a:rPr lang="en-US" sz="2400" dirty="0"/>
              <a:t> </a:t>
            </a:r>
            <a:r>
              <a:rPr lang="en-US" sz="2400" dirty="0" err="1"/>
              <a:t>özsuyunun</a:t>
            </a:r>
            <a:r>
              <a:rPr lang="en-US" sz="2400" dirty="0"/>
              <a:t> </a:t>
            </a:r>
            <a:r>
              <a:rPr lang="en-US" sz="2400" dirty="0" err="1"/>
              <a:t>etkisi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devam</a:t>
            </a:r>
            <a:r>
              <a:rPr lang="en-US" sz="2400" dirty="0"/>
              <a:t> </a:t>
            </a:r>
            <a:r>
              <a:rPr lang="en-US" sz="2400" dirty="0" err="1"/>
              <a:t>eder</a:t>
            </a:r>
            <a:r>
              <a:rPr lang="en-US" sz="2400" dirty="0"/>
              <a:t>. </a:t>
            </a: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en-US" sz="2400" b="1" dirty="0" err="1" smtClean="0"/>
              <a:t>Pankreas</a:t>
            </a:r>
            <a:r>
              <a:rPr lang="en-US" sz="2400" b="1" dirty="0" smtClean="0"/>
              <a:t> </a:t>
            </a:r>
            <a:r>
              <a:rPr lang="el-GR" sz="2400" dirty="0"/>
              <a:t>α</a:t>
            </a:r>
            <a:r>
              <a:rPr lang="el-GR" sz="2400" b="1" dirty="0"/>
              <a:t>-</a:t>
            </a:r>
            <a:r>
              <a:rPr lang="en-US" sz="2400" b="1" dirty="0" err="1"/>
              <a:t>amilazı</a:t>
            </a:r>
            <a:r>
              <a:rPr lang="en-US" sz="2400" b="1" dirty="0"/>
              <a:t> </a:t>
            </a:r>
            <a:r>
              <a:rPr lang="en-US" sz="2400" dirty="0" err="1"/>
              <a:t>polisakkaritlerdeki</a:t>
            </a:r>
            <a:r>
              <a:rPr lang="en-US" sz="2400" dirty="0"/>
              <a:t> </a:t>
            </a:r>
            <a:r>
              <a:rPr lang="el-GR" sz="2400" dirty="0"/>
              <a:t>α(1→4) </a:t>
            </a:r>
            <a:r>
              <a:rPr lang="en-US" sz="2400" dirty="0" err="1"/>
              <a:t>glikozid</a:t>
            </a:r>
            <a:r>
              <a:rPr lang="en-US" sz="2400" dirty="0"/>
              <a:t> </a:t>
            </a:r>
            <a:r>
              <a:rPr lang="en-US" sz="2400" dirty="0" err="1"/>
              <a:t>bağlarını</a:t>
            </a:r>
            <a:r>
              <a:rPr lang="en-US" sz="2400" dirty="0"/>
              <a:t> </a:t>
            </a:r>
            <a:r>
              <a:rPr lang="en-US" sz="2400" dirty="0" err="1"/>
              <a:t>hidrolize</a:t>
            </a:r>
            <a:r>
              <a:rPr lang="en-US" sz="2400" dirty="0"/>
              <a:t> </a:t>
            </a:r>
            <a:r>
              <a:rPr lang="en-US" sz="2400" dirty="0" err="1"/>
              <a:t>eder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sonuçta</a:t>
            </a:r>
            <a:r>
              <a:rPr lang="en-US" sz="2400" dirty="0"/>
              <a:t> </a:t>
            </a:r>
            <a:r>
              <a:rPr lang="en-US" sz="2400" dirty="0" err="1"/>
              <a:t>maltoz</a:t>
            </a:r>
            <a:r>
              <a:rPr lang="en-US" sz="2400" dirty="0"/>
              <a:t>, </a:t>
            </a:r>
            <a:r>
              <a:rPr lang="en-US" sz="2400" dirty="0" err="1"/>
              <a:t>izomaltoz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3-8 </a:t>
            </a:r>
            <a:r>
              <a:rPr lang="en-US" sz="2400" dirty="0" err="1"/>
              <a:t>glukozil</a:t>
            </a:r>
            <a:r>
              <a:rPr lang="en-US" sz="2400" dirty="0"/>
              <a:t> </a:t>
            </a:r>
            <a:r>
              <a:rPr lang="en-US" sz="2400" dirty="0" err="1"/>
              <a:t>kalıntısı</a:t>
            </a:r>
            <a:r>
              <a:rPr lang="en-US" sz="2400" dirty="0"/>
              <a:t> </a:t>
            </a:r>
            <a:r>
              <a:rPr lang="en-US" sz="2400" dirty="0" err="1"/>
              <a:t>içeren</a:t>
            </a:r>
            <a:r>
              <a:rPr lang="en-US" sz="2400" dirty="0"/>
              <a:t> limit </a:t>
            </a:r>
            <a:r>
              <a:rPr lang="en-US" sz="2400" dirty="0" err="1"/>
              <a:t>dekstrinler</a:t>
            </a:r>
            <a:r>
              <a:rPr lang="en-US" sz="2400" dirty="0"/>
              <a:t> </a:t>
            </a:r>
            <a:r>
              <a:rPr lang="en-US" sz="2400" dirty="0" err="1"/>
              <a:t>oluşur</a:t>
            </a:r>
            <a:r>
              <a:rPr lang="en-US" sz="2400" dirty="0"/>
              <a:t>. </a:t>
            </a: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en-US" sz="2400" dirty="0"/>
              <a:t>Limit </a:t>
            </a:r>
            <a:r>
              <a:rPr lang="en-US" sz="2400" dirty="0" err="1"/>
              <a:t>dekstrinlerdeki</a:t>
            </a:r>
            <a:r>
              <a:rPr lang="en-US" sz="2400" dirty="0"/>
              <a:t> </a:t>
            </a:r>
            <a:r>
              <a:rPr lang="el-GR" sz="2400" dirty="0"/>
              <a:t>α(1→6) </a:t>
            </a:r>
            <a:r>
              <a:rPr lang="en-US" sz="2400" dirty="0" err="1"/>
              <a:t>glikozid</a:t>
            </a:r>
            <a:r>
              <a:rPr lang="en-US" sz="2400" dirty="0"/>
              <a:t> </a:t>
            </a:r>
            <a:r>
              <a:rPr lang="en-US" sz="2400" dirty="0" err="1"/>
              <a:t>bağlarının</a:t>
            </a:r>
            <a:r>
              <a:rPr lang="en-US" sz="2400" dirty="0"/>
              <a:t> </a:t>
            </a:r>
            <a:r>
              <a:rPr lang="en-US" sz="2400" dirty="0" err="1"/>
              <a:t>hidrolizi</a:t>
            </a:r>
            <a:r>
              <a:rPr lang="en-US" sz="2400" dirty="0"/>
              <a:t> </a:t>
            </a:r>
            <a:r>
              <a:rPr lang="en-US" sz="2400" dirty="0" err="1"/>
              <a:t>ince</a:t>
            </a:r>
            <a:r>
              <a:rPr lang="en-US" sz="2400" dirty="0"/>
              <a:t> </a:t>
            </a:r>
            <a:r>
              <a:rPr lang="en-US" sz="2400" dirty="0" err="1"/>
              <a:t>bağırsak</a:t>
            </a:r>
            <a:r>
              <a:rPr lang="en-US" sz="2400" dirty="0"/>
              <a:t> epitel </a:t>
            </a:r>
            <a:r>
              <a:rPr lang="en-US" sz="2400" dirty="0" err="1" smtClean="0"/>
              <a:t>hücrelerin</a:t>
            </a:r>
            <a:r>
              <a:rPr lang="tr-TR" sz="2400" dirty="0" smtClean="0"/>
              <a:t>den</a:t>
            </a:r>
            <a:r>
              <a:rPr lang="en-US" sz="2400" dirty="0" smtClean="0"/>
              <a:t> </a:t>
            </a:r>
            <a:r>
              <a:rPr lang="en-US" sz="2400" dirty="0" err="1" smtClean="0"/>
              <a:t>salgı</a:t>
            </a:r>
            <a:r>
              <a:rPr lang="tr-TR" sz="2400" dirty="0" err="1" smtClean="0"/>
              <a:t>lanan</a:t>
            </a:r>
            <a:r>
              <a:rPr lang="en-US" sz="2400" dirty="0" smtClean="0"/>
              <a:t> </a:t>
            </a:r>
            <a:r>
              <a:rPr lang="en-US" sz="2400" b="1" dirty="0" err="1" smtClean="0"/>
              <a:t>ince</a:t>
            </a:r>
            <a:r>
              <a:rPr lang="en-US" sz="2400" b="1" dirty="0" smtClean="0"/>
              <a:t> </a:t>
            </a:r>
            <a:r>
              <a:rPr lang="en-US" sz="2400" b="1" dirty="0" err="1"/>
              <a:t>bağırsak</a:t>
            </a:r>
            <a:r>
              <a:rPr lang="en-US" sz="2400" b="1" dirty="0"/>
              <a:t> 1,6-glikozidazı </a:t>
            </a:r>
            <a:r>
              <a:rPr lang="en-US" sz="2400" dirty="0" err="1"/>
              <a:t>etkisiyle</a:t>
            </a:r>
            <a:r>
              <a:rPr lang="en-US" sz="2400" dirty="0"/>
              <a:t> </a:t>
            </a:r>
            <a:r>
              <a:rPr lang="en-US" sz="2400" dirty="0" err="1"/>
              <a:t>olur</a:t>
            </a:r>
            <a:r>
              <a:rPr lang="en-US" sz="2400" dirty="0"/>
              <a:t>. </a:t>
            </a: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en-US" sz="2400" dirty="0" err="1" smtClean="0"/>
              <a:t>Böylece</a:t>
            </a:r>
            <a:r>
              <a:rPr lang="en-US" sz="2400" dirty="0" smtClean="0"/>
              <a:t> </a:t>
            </a:r>
            <a:r>
              <a:rPr lang="en-US" sz="2400" dirty="0"/>
              <a:t>limit </a:t>
            </a:r>
            <a:r>
              <a:rPr lang="en-US" sz="2400" dirty="0" err="1"/>
              <a:t>dekstrinlerdeki</a:t>
            </a:r>
            <a:r>
              <a:rPr lang="en-US" sz="2400" dirty="0"/>
              <a:t> </a:t>
            </a:r>
            <a:r>
              <a:rPr lang="en-US" sz="2400" dirty="0" err="1"/>
              <a:t>dallı</a:t>
            </a:r>
            <a:r>
              <a:rPr lang="en-US" sz="2400" dirty="0"/>
              <a:t> durum </a:t>
            </a:r>
            <a:r>
              <a:rPr lang="en-US" sz="2400" dirty="0" err="1"/>
              <a:t>ortadan</a:t>
            </a:r>
            <a:r>
              <a:rPr lang="en-US" sz="2400" dirty="0"/>
              <a:t> </a:t>
            </a:r>
            <a:r>
              <a:rPr lang="en-US" sz="2400" dirty="0" err="1"/>
              <a:t>kalkar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l-GR" sz="2400" dirty="0"/>
              <a:t>α-</a:t>
            </a:r>
            <a:r>
              <a:rPr lang="en-US" sz="2400" dirty="0" err="1"/>
              <a:t>amilazın</a:t>
            </a:r>
            <a:r>
              <a:rPr lang="en-US" sz="2400" dirty="0"/>
              <a:t> </a:t>
            </a:r>
            <a:r>
              <a:rPr lang="en-US" sz="2400" dirty="0" err="1"/>
              <a:t>tamamlayıcı</a:t>
            </a:r>
            <a:r>
              <a:rPr lang="en-US" sz="2400" dirty="0"/>
              <a:t> </a:t>
            </a:r>
            <a:r>
              <a:rPr lang="en-US" sz="2400" dirty="0" err="1"/>
              <a:t>rolüyle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sonunda</a:t>
            </a:r>
            <a:r>
              <a:rPr lang="en-US" sz="2400" dirty="0"/>
              <a:t> </a:t>
            </a:r>
            <a:r>
              <a:rPr lang="en-US" sz="2400" dirty="0" err="1"/>
              <a:t>trisakkaritler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disakkaritler</a:t>
            </a:r>
            <a:r>
              <a:rPr lang="en-US" sz="2400" dirty="0"/>
              <a:t> </a:t>
            </a:r>
            <a:r>
              <a:rPr lang="en-US" sz="2400" dirty="0" err="1"/>
              <a:t>oluşur</a:t>
            </a:r>
            <a:r>
              <a:rPr lang="en-US" sz="2400" dirty="0"/>
              <a:t> </a:t>
            </a:r>
            <a:r>
              <a:rPr lang="tr-TR" sz="2400" dirty="0" smtClean="0"/>
              <a:t>Genellikle</a:t>
            </a:r>
            <a:r>
              <a:rPr lang="en-US" sz="2400" dirty="0" smtClean="0"/>
              <a:t> </a:t>
            </a:r>
            <a:r>
              <a:rPr lang="en-US" sz="2400" dirty="0" err="1"/>
              <a:t>oluşan</a:t>
            </a:r>
            <a:r>
              <a:rPr lang="en-US" sz="2400" dirty="0"/>
              <a:t> </a:t>
            </a:r>
            <a:r>
              <a:rPr lang="tr-TR" sz="2400" dirty="0" smtClean="0"/>
              <a:t>son ürünler </a:t>
            </a:r>
            <a:r>
              <a:rPr lang="en-US" sz="2400" dirty="0" err="1" smtClean="0"/>
              <a:t>maltoz</a:t>
            </a:r>
            <a:r>
              <a:rPr lang="en-US" sz="2400" dirty="0" smtClean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izomaltoz</a:t>
            </a:r>
            <a:r>
              <a:rPr lang="en-US" sz="2400" dirty="0"/>
              <a:t> </a:t>
            </a:r>
            <a:r>
              <a:rPr lang="en-US" sz="2400" dirty="0" err="1"/>
              <a:t>disakkaritleridir</a:t>
            </a:r>
            <a:r>
              <a:rPr lang="en-US" sz="2400" dirty="0"/>
              <a:t>. </a:t>
            </a:r>
            <a:endParaRPr lang="tr-TR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 Dr. Yasemin G. İşgör       http://80.251.40.59/ankara.edu.tr/isgor/index.html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F26E-A988-4382-A0DF-9B72893F3EBF}" type="slidenum">
              <a:rPr lang="en-US" smtClean="0"/>
              <a:t>4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66437" y="117738"/>
            <a:ext cx="10515600" cy="501623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Karbonhidratların </a:t>
            </a:r>
            <a:r>
              <a:rPr lang="tr-TR" sz="3200" b="1" dirty="0" err="1" smtClean="0"/>
              <a:t>barsakta</a:t>
            </a:r>
            <a:r>
              <a:rPr lang="tr-TR" sz="3200" b="1" dirty="0" smtClean="0"/>
              <a:t> sindirimi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76045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391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Wingdings</vt:lpstr>
      <vt:lpstr>Office Theme</vt:lpstr>
      <vt:lpstr>Sindirim ve Emilim Karbonhidrat Metabolizması </vt:lpstr>
      <vt:lpstr>Diyetle alınan organik moleküllerin katabolizması veya degradasyonu (yıkımı): Sindirim</vt:lpstr>
      <vt:lpstr>PowerPoint Presentation</vt:lpstr>
      <vt:lpstr>Karbonhidratların barsakta sindirimi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Sindirim ve Emilim Karbonhidrat Metabolizması</dc:title>
  <dc:creator>YGI</dc:creator>
  <cp:lastModifiedBy>Reviewer-x</cp:lastModifiedBy>
  <cp:revision>2</cp:revision>
  <dcterms:created xsi:type="dcterms:W3CDTF">2017-11-20T11:55:47Z</dcterms:created>
  <dcterms:modified xsi:type="dcterms:W3CDTF">2018-02-19T21:20:26Z</dcterms:modified>
</cp:coreProperties>
</file>