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69" r:id="rId5"/>
    <p:sldId id="270" r:id="rId6"/>
    <p:sldId id="271" r:id="rId7"/>
    <p:sldId id="272" r:id="rId8"/>
    <p:sldId id="273"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Performansa Dayalı Durum Belirleme</a:t>
            </a:r>
            <a:endParaRPr lang="tr-TR" dirty="0"/>
          </a:p>
        </p:txBody>
      </p:sp>
      <p:sp>
        <p:nvSpPr>
          <p:cNvPr id="3" name="Alt Başlık 2"/>
          <p:cNvSpPr>
            <a:spLocks noGrp="1"/>
          </p:cNvSpPr>
          <p:nvPr>
            <p:ph type="subTitle" idx="1"/>
          </p:nvPr>
        </p:nvSpPr>
        <p:spPr/>
        <p:txBody>
          <a:bodyPr/>
          <a:lstStyle/>
          <a:p>
            <a:r>
              <a:rPr lang="tr-TR" dirty="0" smtClean="0"/>
              <a:t>Yrd. Doç. Dr. Ömer KUTLU</a:t>
            </a:r>
            <a:endParaRPr lang="tr-TR" dirty="0"/>
          </a:p>
        </p:txBody>
      </p:sp>
    </p:spTree>
    <p:extLst>
      <p:ext uri="{BB962C8B-B14F-4D97-AF65-F5344CB8AC3E}">
        <p14:creationId xmlns:p14="http://schemas.microsoft.com/office/powerpoint/2010/main" val="119575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Performans Görevi Geliştirme Aşamaları</a:t>
            </a:r>
          </a:p>
          <a:p>
            <a:pPr marL="0" indent="0" algn="just">
              <a:buNone/>
            </a:pPr>
            <a:endParaRPr lang="tr-TR" dirty="0" smtClean="0"/>
          </a:p>
          <a:p>
            <a:pPr marL="0" indent="0" algn="just">
              <a:buNone/>
            </a:pPr>
            <a:r>
              <a:rPr lang="tr-TR" dirty="0" smtClean="0"/>
              <a:t>Performans görevi hazırlanırken iki yöntem izlenebilir. Bunlardan ilki ölçülmek istenilen üst düzey zihinsel süreç ya da süreçlerin belirlenmesi, ders içeriği ile ilişkilendirilmesi ve performans görevinin yazılmasıdır. </a:t>
            </a:r>
          </a:p>
          <a:p>
            <a:pPr marL="0" indent="0" algn="just">
              <a:buNone/>
            </a:pPr>
            <a:r>
              <a:rPr lang="tr-TR" dirty="0" smtClean="0"/>
              <a:t>Diğer yöntem de ise önce dersin içeriği ve kazanımlar belirlenir, bunlara uygun üst düzey zihinsel süreçler belirlenir ve görev yazılır.</a:t>
            </a:r>
          </a:p>
          <a:p>
            <a:pPr marL="0" indent="0" algn="just">
              <a:buNone/>
            </a:pPr>
            <a:r>
              <a:rPr lang="tr-TR" i="1" dirty="0" smtClean="0"/>
              <a:t>(Kutlu, Doğan ve Karakaya, 2014)</a:t>
            </a:r>
          </a:p>
        </p:txBody>
      </p:sp>
    </p:spTree>
    <p:extLst>
      <p:ext uri="{BB962C8B-B14F-4D97-AF65-F5344CB8AC3E}">
        <p14:creationId xmlns:p14="http://schemas.microsoft.com/office/powerpoint/2010/main" val="2515019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Performans Görevi Geliştirme </a:t>
            </a:r>
            <a:r>
              <a:rPr lang="tr-TR" dirty="0" smtClean="0"/>
              <a:t>Aşamaları -1</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İlk hazırlama yöntemi detaylı olarak tartışılmıştır.</a:t>
            </a:r>
          </a:p>
          <a:p>
            <a:pPr marL="0" indent="0" algn="just">
              <a:buNone/>
            </a:pPr>
            <a:r>
              <a:rPr lang="tr-TR" i="1" dirty="0" smtClean="0"/>
              <a:t>I. Adım: Ölçülmesi amaçlanan üst düzey zihinsel süreç ya da süreçlerin belirlenmesi ve ders içeriğiyle ilişkilendirilmesi</a:t>
            </a:r>
          </a:p>
          <a:p>
            <a:pPr marL="0" indent="0" algn="just">
              <a:buNone/>
            </a:pPr>
            <a:endParaRPr lang="tr-TR" i="1" dirty="0" smtClean="0"/>
          </a:p>
          <a:p>
            <a:pPr marL="0" indent="0" algn="just">
              <a:buNone/>
            </a:pPr>
            <a:r>
              <a:rPr lang="tr-TR" dirty="0" smtClean="0"/>
              <a:t>İlk aşamada ölçülmesi hedeflenen zihinsel özellikler ve bu özelliklerin </a:t>
            </a:r>
            <a:r>
              <a:rPr lang="tr-TR" dirty="0" err="1" smtClean="0"/>
              <a:t>alanyazınca</a:t>
            </a:r>
            <a:r>
              <a:rPr lang="tr-TR" dirty="0" smtClean="0"/>
              <a:t> belirlenen göstergeleri belirlenmelidir.</a:t>
            </a:r>
          </a:p>
        </p:txBody>
      </p:sp>
    </p:spTree>
    <p:extLst>
      <p:ext uri="{BB962C8B-B14F-4D97-AF65-F5344CB8AC3E}">
        <p14:creationId xmlns:p14="http://schemas.microsoft.com/office/powerpoint/2010/main" val="150524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49877"/>
            <a:ext cx="10515600" cy="1075748"/>
          </a:xfrm>
        </p:spPr>
        <p:txBody>
          <a:bodyPr>
            <a:normAutofit fontScale="90000"/>
          </a:bodyPr>
          <a:lstStyle/>
          <a:p>
            <a:r>
              <a:rPr lang="tr-TR" dirty="0"/>
              <a:t>Performans Görevi Geliştirme </a:t>
            </a:r>
            <a:r>
              <a:rPr lang="tr-TR" dirty="0" smtClean="0"/>
              <a:t>Aşamaları -2</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i="1" dirty="0" smtClean="0"/>
              <a:t>II. Adım: Görev kısmının oluşturulması</a:t>
            </a:r>
          </a:p>
          <a:p>
            <a:pPr marL="0" indent="0" algn="just">
              <a:buNone/>
            </a:pPr>
            <a:r>
              <a:rPr lang="tr-TR" dirty="0" smtClean="0"/>
              <a:t>Bu aşamada öğretmen öğrencinin bireysel olarak yapabileceği bir görev ya da problem durumu oluşturur. Bu problem durumu bir soru olabilir. Öğrencinin verilen durumla ilgili olarak neler yapması gerektiği de belirtilir.</a:t>
            </a:r>
            <a:endParaRPr lang="tr-TR" dirty="0"/>
          </a:p>
        </p:txBody>
      </p:sp>
    </p:spTree>
    <p:extLst>
      <p:ext uri="{BB962C8B-B14F-4D97-AF65-F5344CB8AC3E}">
        <p14:creationId xmlns:p14="http://schemas.microsoft.com/office/powerpoint/2010/main" val="3499034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Performans Görevi Geliştirme </a:t>
            </a:r>
            <a:r>
              <a:rPr lang="tr-TR" dirty="0" smtClean="0"/>
              <a:t>Aşamaları- 3</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i="1" dirty="0" smtClean="0"/>
              <a:t>III. Adım: Yönergenin Hazırlanması</a:t>
            </a:r>
          </a:p>
          <a:p>
            <a:pPr marL="0" indent="0" algn="just">
              <a:buNone/>
            </a:pPr>
            <a:r>
              <a:rPr lang="tr-TR" dirty="0" smtClean="0"/>
              <a:t>Görevin hemen ardından öğrencilerin görevi yaparken dikkat etmeleri gereken noktaları belirten yol gösterici bir yönerge yer almalıdır. Yönerge öğrencinin daha iyi bir performansın sergilemesi için gerekli olan noktaları vurgulamalıdır. Bununla beraber görevin teslim tarihine de yer verilmesi önerilir.</a:t>
            </a:r>
            <a:endParaRPr lang="tr-TR" dirty="0"/>
          </a:p>
        </p:txBody>
      </p:sp>
    </p:spTree>
    <p:extLst>
      <p:ext uri="{BB962C8B-B14F-4D97-AF65-F5344CB8AC3E}">
        <p14:creationId xmlns:p14="http://schemas.microsoft.com/office/powerpoint/2010/main" val="1360734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Performans Görevi Geliştirme </a:t>
            </a:r>
            <a:r>
              <a:rPr lang="tr-TR" dirty="0" smtClean="0"/>
              <a:t>Aşamaları- 4</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i="1" dirty="0" smtClean="0"/>
              <a:t>IV. Adım: Puanlama yönteminin belirlenmesi </a:t>
            </a:r>
          </a:p>
          <a:p>
            <a:pPr marL="0" indent="0" algn="just">
              <a:buNone/>
            </a:pPr>
            <a:r>
              <a:rPr lang="tr-TR" dirty="0" smtClean="0"/>
              <a:t>Son bölümde öğrencilerin puanlanırken kullanılacak olan dereceli puanlama anahtarına yer verilmelidir. Bunun yanında öğrencilerin kullanabilecekleri öz değerlendirme formları da verilebilir.</a:t>
            </a:r>
            <a:endParaRPr lang="tr-TR" dirty="0"/>
          </a:p>
          <a:p>
            <a:pPr marL="0" indent="0" algn="just">
              <a:buNone/>
            </a:pPr>
            <a:endParaRPr lang="tr-TR" dirty="0" smtClean="0"/>
          </a:p>
          <a:p>
            <a:pPr marL="0" indent="0" algn="just">
              <a:buNone/>
            </a:pPr>
            <a:r>
              <a:rPr lang="tr-TR" dirty="0" smtClean="0"/>
              <a:t>Dereceli puanlama anahtarında önemli olan husus her bir ölçütün görevle ve ölçülen zihinsel özellikle ilişkili olması ve ayrıntılı betimlenmiş olmasıdır.</a:t>
            </a:r>
            <a:endParaRPr lang="tr-TR" dirty="0"/>
          </a:p>
        </p:txBody>
      </p:sp>
    </p:spTree>
    <p:extLst>
      <p:ext uri="{BB962C8B-B14F-4D97-AF65-F5344CB8AC3E}">
        <p14:creationId xmlns:p14="http://schemas.microsoft.com/office/powerpoint/2010/main" val="2993307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Performans görevi yazarken nelere dikkat edilmeli?</a:t>
            </a:r>
            <a:endParaRPr lang="tr-TR" sz="4000" dirty="0"/>
          </a:p>
        </p:txBody>
      </p:sp>
      <p:sp>
        <p:nvSpPr>
          <p:cNvPr id="3" name="İçerik Yer Tutucusu 2"/>
          <p:cNvSpPr>
            <a:spLocks noGrp="1"/>
          </p:cNvSpPr>
          <p:nvPr>
            <p:ph idx="1"/>
          </p:nvPr>
        </p:nvSpPr>
        <p:spPr/>
        <p:txBody>
          <a:bodyPr/>
          <a:lstStyle/>
          <a:p>
            <a:pPr marL="0" indent="0" algn="just">
              <a:buNone/>
            </a:pPr>
            <a:r>
              <a:rPr lang="tr-TR" dirty="0" smtClean="0"/>
              <a:t>*Görevler üst düzey zihinsel süreçlerle ilişkili olmalıdır.</a:t>
            </a:r>
          </a:p>
          <a:p>
            <a:pPr marL="0" indent="0" algn="just">
              <a:buNone/>
            </a:pPr>
            <a:r>
              <a:rPr lang="tr-TR" dirty="0" smtClean="0"/>
              <a:t>*Görevler öğrencilerin farklı becerilerini kullanmasını gerektirmelidir.</a:t>
            </a:r>
          </a:p>
          <a:p>
            <a:pPr marL="0" indent="0" algn="just">
              <a:buNone/>
            </a:pPr>
            <a:r>
              <a:rPr lang="tr-TR" dirty="0" smtClean="0"/>
              <a:t>*Görevler klasik değerlendirme yaklaşımlarından elde edilebilecek bilgileri sağlayan görevler olmamalıdır.</a:t>
            </a:r>
          </a:p>
          <a:p>
            <a:pPr marL="0" indent="0" algn="just">
              <a:buNone/>
            </a:pPr>
            <a:r>
              <a:rPr lang="tr-TR" dirty="0" smtClean="0"/>
              <a:t>*Görev ya da problem durumu ilgi çekici olmalıdır.</a:t>
            </a:r>
          </a:p>
          <a:p>
            <a:pPr marL="0" indent="0" algn="just">
              <a:buNone/>
            </a:pPr>
            <a:r>
              <a:rPr lang="tr-TR" dirty="0" smtClean="0"/>
              <a:t>*Yönlendirme gereksiz ayrıntı içermemelidir.</a:t>
            </a:r>
            <a:endParaRPr lang="tr-TR" dirty="0"/>
          </a:p>
        </p:txBody>
      </p:sp>
    </p:spTree>
    <p:extLst>
      <p:ext uri="{BB962C8B-B14F-4D97-AF65-F5344CB8AC3E}">
        <p14:creationId xmlns:p14="http://schemas.microsoft.com/office/powerpoint/2010/main" val="127516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Performansa Dayalı Durum Belirlemenin Değerlendirilmesi</a:t>
            </a:r>
            <a:endParaRPr lang="tr-TR" sz="3200" dirty="0"/>
          </a:p>
        </p:txBody>
      </p:sp>
      <p:sp>
        <p:nvSpPr>
          <p:cNvPr id="3" name="İçerik Yer Tutucusu 2"/>
          <p:cNvSpPr>
            <a:spLocks noGrp="1"/>
          </p:cNvSpPr>
          <p:nvPr>
            <p:ph idx="1"/>
          </p:nvPr>
        </p:nvSpPr>
        <p:spPr/>
        <p:txBody>
          <a:bodyPr/>
          <a:lstStyle/>
          <a:p>
            <a:pPr marL="0" indent="0" algn="just">
              <a:buNone/>
            </a:pPr>
            <a:r>
              <a:rPr lang="tr-TR" dirty="0" smtClean="0"/>
              <a:t>*Karmaşık öğrenme çıktılarını ölçmede elverişlidir. </a:t>
            </a:r>
          </a:p>
          <a:p>
            <a:pPr marL="0" indent="0" algn="just">
              <a:buNone/>
            </a:pPr>
            <a:r>
              <a:rPr lang="tr-TR" dirty="0" smtClean="0"/>
              <a:t>*Sonuç odaklı değil süreç odaklı bir değerlendirme imkanı sunar.</a:t>
            </a:r>
          </a:p>
          <a:p>
            <a:pPr marL="0" indent="0" algn="just">
              <a:buNone/>
            </a:pPr>
            <a:r>
              <a:rPr lang="tr-TR" dirty="0" smtClean="0"/>
              <a:t>*Geribildirim imkanı verir. </a:t>
            </a:r>
          </a:p>
          <a:p>
            <a:pPr marL="0" indent="0" algn="just">
              <a:buNone/>
            </a:pPr>
            <a:r>
              <a:rPr lang="tr-TR" dirty="0" smtClean="0"/>
              <a:t>*Öğrencinin derse güdülenmesini arttırır.</a:t>
            </a:r>
          </a:p>
          <a:p>
            <a:pPr marL="0" indent="0" algn="just">
              <a:buNone/>
            </a:pPr>
            <a:r>
              <a:rPr lang="tr-TR" dirty="0" smtClean="0"/>
              <a:t>*Güvenirliği ile ilgili tartışmalar mevcuttur.</a:t>
            </a:r>
          </a:p>
          <a:p>
            <a:pPr marL="0" indent="0" algn="just">
              <a:buNone/>
            </a:pPr>
            <a:r>
              <a:rPr lang="tr-TR" dirty="0" smtClean="0"/>
              <a:t>*Hazırlaması ve uygulaması oldukça zaman alıcıdır ve kalabalık gruplarda oldukça güçtür.</a:t>
            </a:r>
            <a:endParaRPr lang="tr-TR" dirty="0"/>
          </a:p>
        </p:txBody>
      </p:sp>
    </p:spTree>
    <p:extLst>
      <p:ext uri="{BB962C8B-B14F-4D97-AF65-F5344CB8AC3E}">
        <p14:creationId xmlns:p14="http://schemas.microsoft.com/office/powerpoint/2010/main" val="2439628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lvl="0" indent="0" algn="just">
              <a:buNone/>
            </a:pPr>
            <a:r>
              <a:rPr lang="en-US" sz="2200" dirty="0" err="1">
                <a:solidFill>
                  <a:prstClr val="black"/>
                </a:solidFill>
              </a:rPr>
              <a:t>Kutlu</a:t>
            </a:r>
            <a:r>
              <a:rPr lang="en-US" sz="2200" dirty="0">
                <a:solidFill>
                  <a:prstClr val="black"/>
                </a:solidFill>
              </a:rPr>
              <a:t>, Ö., </a:t>
            </a:r>
            <a:r>
              <a:rPr lang="en-US" sz="2200" dirty="0" err="1">
                <a:solidFill>
                  <a:prstClr val="black"/>
                </a:solidFill>
              </a:rPr>
              <a:t>Doğan</a:t>
            </a:r>
            <a:r>
              <a:rPr lang="en-US" sz="2200" dirty="0">
                <a:solidFill>
                  <a:prstClr val="black"/>
                </a:solidFill>
              </a:rPr>
              <a:t>, C. D., &amp; </a:t>
            </a:r>
            <a:r>
              <a:rPr lang="en-US" sz="2200" dirty="0" err="1">
                <a:solidFill>
                  <a:prstClr val="black"/>
                </a:solidFill>
              </a:rPr>
              <a:t>Karakaya</a:t>
            </a:r>
            <a:r>
              <a:rPr lang="en-US" sz="2200" dirty="0">
                <a:solidFill>
                  <a:prstClr val="black"/>
                </a:solidFill>
              </a:rPr>
              <a:t>, İ. (2014). </a:t>
            </a:r>
            <a:r>
              <a:rPr lang="en-US" sz="2200" i="1" dirty="0" err="1">
                <a:solidFill>
                  <a:prstClr val="black"/>
                </a:solidFill>
              </a:rPr>
              <a:t>Ölçme</a:t>
            </a:r>
            <a:r>
              <a:rPr lang="en-US" sz="2200" i="1" dirty="0">
                <a:solidFill>
                  <a:prstClr val="black"/>
                </a:solidFill>
              </a:rPr>
              <a:t> </a:t>
            </a:r>
            <a:r>
              <a:rPr lang="en-US" sz="2200" i="1" dirty="0" err="1">
                <a:solidFill>
                  <a:prstClr val="black"/>
                </a:solidFill>
              </a:rPr>
              <a:t>ve</a:t>
            </a:r>
            <a:r>
              <a:rPr lang="en-US" sz="2200" i="1" dirty="0">
                <a:solidFill>
                  <a:prstClr val="black"/>
                </a:solidFill>
              </a:rPr>
              <a:t> </a:t>
            </a:r>
            <a:r>
              <a:rPr lang="en-US" sz="2200" i="1" dirty="0" err="1">
                <a:solidFill>
                  <a:prstClr val="black"/>
                </a:solidFill>
              </a:rPr>
              <a:t>Değerlendirme</a:t>
            </a:r>
            <a:r>
              <a:rPr lang="en-US" sz="2200" i="1" dirty="0">
                <a:solidFill>
                  <a:prstClr val="black"/>
                </a:solidFill>
              </a:rPr>
              <a:t>: </a:t>
            </a:r>
            <a:r>
              <a:rPr lang="en-US" sz="2200" i="1" dirty="0" err="1">
                <a:solidFill>
                  <a:prstClr val="black"/>
                </a:solidFill>
              </a:rPr>
              <a:t>Performansa</a:t>
            </a:r>
            <a:r>
              <a:rPr lang="en-US" sz="2200" i="1" dirty="0">
                <a:solidFill>
                  <a:prstClr val="black"/>
                </a:solidFill>
              </a:rPr>
              <a:t> </a:t>
            </a:r>
            <a:r>
              <a:rPr lang="en-US" sz="2200" i="1" dirty="0" err="1">
                <a:solidFill>
                  <a:prstClr val="black"/>
                </a:solidFill>
              </a:rPr>
              <a:t>ve</a:t>
            </a:r>
            <a:r>
              <a:rPr lang="en-US" sz="2200" i="1" dirty="0">
                <a:solidFill>
                  <a:prstClr val="black"/>
                </a:solidFill>
              </a:rPr>
              <a:t> </a:t>
            </a:r>
            <a:r>
              <a:rPr lang="tr-TR" sz="2200" i="1" dirty="0">
                <a:solidFill>
                  <a:prstClr val="black"/>
                </a:solidFill>
              </a:rPr>
              <a:t>	</a:t>
            </a:r>
            <a:r>
              <a:rPr lang="en-US" sz="2200" i="1" dirty="0" err="1">
                <a:solidFill>
                  <a:prstClr val="black"/>
                </a:solidFill>
              </a:rPr>
              <a:t>Portfolyoya</a:t>
            </a:r>
            <a:r>
              <a:rPr lang="en-US" sz="2200" i="1" dirty="0">
                <a:solidFill>
                  <a:prstClr val="black"/>
                </a:solidFill>
              </a:rPr>
              <a:t> </a:t>
            </a:r>
            <a:r>
              <a:rPr lang="en-US" sz="2200" i="1" dirty="0" err="1">
                <a:solidFill>
                  <a:prstClr val="black"/>
                </a:solidFill>
              </a:rPr>
              <a:t>Dayalı</a:t>
            </a:r>
            <a:r>
              <a:rPr lang="en-US" sz="2200" i="1" dirty="0">
                <a:solidFill>
                  <a:prstClr val="black"/>
                </a:solidFill>
              </a:rPr>
              <a:t> Durum </a:t>
            </a:r>
            <a:r>
              <a:rPr lang="en-US" sz="2200" i="1" dirty="0" err="1">
                <a:solidFill>
                  <a:prstClr val="black"/>
                </a:solidFill>
              </a:rPr>
              <a:t>Belirleme</a:t>
            </a:r>
            <a:r>
              <a:rPr lang="en-US" sz="2200" i="1" dirty="0">
                <a:solidFill>
                  <a:prstClr val="black"/>
                </a:solidFill>
              </a:rPr>
              <a:t>. </a:t>
            </a:r>
            <a:r>
              <a:rPr lang="en-US" sz="2200" dirty="0">
                <a:solidFill>
                  <a:prstClr val="black"/>
                </a:solidFill>
              </a:rPr>
              <a:t>Ankara: </a:t>
            </a:r>
            <a:r>
              <a:rPr lang="en-US" sz="2200" dirty="0" err="1">
                <a:solidFill>
                  <a:prstClr val="black"/>
                </a:solidFill>
              </a:rPr>
              <a:t>Pegem</a:t>
            </a:r>
            <a:r>
              <a:rPr lang="en-US" sz="2200" dirty="0">
                <a:solidFill>
                  <a:prstClr val="black"/>
                </a:solidFill>
              </a:rPr>
              <a:t> </a:t>
            </a:r>
            <a:r>
              <a:rPr lang="en-US" sz="2200" dirty="0" err="1">
                <a:solidFill>
                  <a:prstClr val="black"/>
                </a:solidFill>
              </a:rPr>
              <a:t>Akademi</a:t>
            </a:r>
            <a:endParaRPr lang="en-US" sz="2200" dirty="0">
              <a:solidFill>
                <a:prstClr val="black"/>
              </a:solidFill>
            </a:endParaRPr>
          </a:p>
          <a:p>
            <a:pPr marL="0" indent="0">
              <a:buNone/>
            </a:pPr>
            <a:endParaRPr lang="tr-TR" dirty="0"/>
          </a:p>
        </p:txBody>
      </p:sp>
    </p:spTree>
    <p:extLst>
      <p:ext uri="{BB962C8B-B14F-4D97-AF65-F5344CB8AC3E}">
        <p14:creationId xmlns:p14="http://schemas.microsoft.com/office/powerpoint/2010/main" val="41345646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405</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Performansa Dayalı Durum Belirleme</vt:lpstr>
      <vt:lpstr>PowerPoint Sunusu</vt:lpstr>
      <vt:lpstr>Performans Görevi Geliştirme Aşamaları -1 </vt:lpstr>
      <vt:lpstr>Performans Görevi Geliştirme Aşamaları -2 </vt:lpstr>
      <vt:lpstr>Performans Görevi Geliştirme Aşamaları- 3 </vt:lpstr>
      <vt:lpstr>Performans Görevi Geliştirme Aşamaları- 4 </vt:lpstr>
      <vt:lpstr>Performans görevi yazarken nelere dikkat edilmeli?</vt:lpstr>
      <vt:lpstr>Performansa Dayalı Durum Belirlemenin Değerlendirilmesi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20</cp:revision>
  <dcterms:created xsi:type="dcterms:W3CDTF">2017-05-16T13:19:38Z</dcterms:created>
  <dcterms:modified xsi:type="dcterms:W3CDTF">2018-01-30T17:26:07Z</dcterms:modified>
</cp:coreProperties>
</file>