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62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2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183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2619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4073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725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188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2926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5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20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85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50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38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76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37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61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22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7DFFC3E-FF41-4E86-BFC1-F732BB080282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C1E1329-A6E9-4DE2-AC2B-83EAA95C5E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14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Değerler</a:t>
            </a:r>
            <a:r>
              <a:rPr lang="en-US" dirty="0"/>
              <a:t> </a:t>
            </a:r>
            <a:r>
              <a:rPr lang="en-US" dirty="0" err="1" smtClean="0"/>
              <a:t>eğit</a:t>
            </a:r>
            <a:r>
              <a:rPr lang="tr-TR" dirty="0" smtClean="0"/>
              <a:t>İ</a:t>
            </a:r>
            <a:r>
              <a:rPr lang="en-US" dirty="0" smtClean="0"/>
              <a:t>m</a:t>
            </a:r>
            <a:r>
              <a:rPr lang="tr-TR" dirty="0" smtClean="0"/>
              <a:t>İ</a:t>
            </a:r>
            <a:r>
              <a:rPr lang="en-US" dirty="0" smtClean="0"/>
              <a:t>n</a:t>
            </a:r>
            <a:r>
              <a:rPr lang="tr-TR" dirty="0" smtClean="0"/>
              <a:t>İ</a:t>
            </a:r>
            <a:r>
              <a:rPr lang="en-US" dirty="0" smtClean="0"/>
              <a:t>n </a:t>
            </a:r>
            <a:r>
              <a:rPr lang="en-US" dirty="0" err="1"/>
              <a:t>tanımı</a:t>
            </a:r>
            <a:r>
              <a:rPr lang="en-US" dirty="0"/>
              <a:t>, </a:t>
            </a:r>
            <a:r>
              <a:rPr lang="en-US" dirty="0" err="1" smtClean="0"/>
              <a:t>önem</a:t>
            </a:r>
            <a:r>
              <a:rPr lang="tr-TR" dirty="0" smtClean="0"/>
              <a:t>İ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kapsamı</a:t>
            </a:r>
            <a:r>
              <a:rPr lang="tr-T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951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60218" y="651164"/>
            <a:ext cx="1142697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OKUL ÖNCESİ DÖNEMDE DEĞERLER EĞİTİMİ</a:t>
            </a:r>
          </a:p>
          <a:p>
            <a:endParaRPr lang="tr-T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ÇOCUKLARIN FARKLI GELİŞİM DÜZEYLERİ  ÖNEMLİ!!!!!</a:t>
            </a:r>
            <a:endParaRPr lang="tr-TR" sz="3200" dirty="0"/>
          </a:p>
          <a:p>
            <a:r>
              <a:rPr lang="tr-TR" sz="3200" dirty="0" smtClean="0"/>
              <a:t>	(BİLİŞSEL VE SOSYAL-DUYGUSAL)</a:t>
            </a:r>
          </a:p>
          <a:p>
            <a:endParaRPr lang="tr-TR" sz="3200" dirty="0" smtClean="0"/>
          </a:p>
          <a:p>
            <a:r>
              <a:rPr lang="tr-TR" sz="3200" dirty="0" smtClean="0"/>
              <a:t>ÇOCUKLAR İÇİN;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400" dirty="0" smtClean="0"/>
              <a:t>SIRASINI BEKLEME,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400" dirty="0" smtClean="0"/>
              <a:t>PAYLAŞMA,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400" dirty="0" smtClean="0"/>
              <a:t>YARDIM ETME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400" dirty="0" smtClean="0"/>
          </a:p>
          <a:p>
            <a:r>
              <a:rPr lang="tr-TR" sz="2400" dirty="0" smtClean="0"/>
              <a:t>GİBİ KENDİ YAŞAMIYLA YAKINDAN İLİŞKİLİ TOPLUMSAL KURALLAR TEMEL ALINARAK GELİŞİMİ DÜZEYİNDE GERÇEKLEŞTİRİLEBİLİR.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55736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7927" y="692727"/>
            <a:ext cx="111113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OKUL ÖNCESİ DÖNEMDE ÇOCUĞUN;</a:t>
            </a:r>
          </a:p>
          <a:p>
            <a:endParaRPr lang="tr-TR" sz="3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dirty="0" smtClean="0"/>
              <a:t> AHLAKİ GELİŞİMİNİ DESTEKLEYEN AHLAKİ DEĞERLER,</a:t>
            </a:r>
          </a:p>
          <a:p>
            <a:endParaRPr lang="tr-TR" sz="3200" dirty="0"/>
          </a:p>
          <a:p>
            <a:r>
              <a:rPr lang="tr-TR" sz="3200" dirty="0" smtClean="0"/>
              <a:t>TOPLUMSAL GELİŞİMİNİ DESTEKLEYEN TOPLUMSAL DEĞERLER,</a:t>
            </a:r>
          </a:p>
          <a:p>
            <a:endParaRPr lang="tr-TR" sz="3200" dirty="0"/>
          </a:p>
          <a:p>
            <a:r>
              <a:rPr lang="tr-TR" sz="3200" smtClean="0"/>
              <a:t>KİŞİSEL GELİŞİMİNİ DESTEKLEYEN BİREYSEL DEĞERLERE YÖNELİK EĞİTİM ANLAYIŞI GELİŞTİRİLMELİDİR.</a:t>
            </a:r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34916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953902"/>
            <a:ext cx="10363826" cy="3424107"/>
          </a:xfrm>
        </p:spPr>
        <p:txBody>
          <a:bodyPr>
            <a:noAutofit/>
          </a:bodyPr>
          <a:lstStyle/>
          <a:p>
            <a:r>
              <a:rPr lang="tr-TR" sz="3200" dirty="0" smtClean="0"/>
              <a:t>Küreselleşen </a:t>
            </a:r>
            <a:r>
              <a:rPr lang="tr-TR" sz="3200" dirty="0"/>
              <a:t>dünyada </a:t>
            </a:r>
            <a:r>
              <a:rPr lang="tr-TR" sz="3200" dirty="0" err="1" smtClean="0"/>
              <a:t>yaŞanan</a:t>
            </a:r>
            <a:r>
              <a:rPr lang="tr-TR" sz="3200" dirty="0" smtClean="0"/>
              <a:t> </a:t>
            </a:r>
            <a:r>
              <a:rPr lang="tr-TR" sz="3200" dirty="0"/>
              <a:t>sorunlarla birlikte </a:t>
            </a:r>
            <a:r>
              <a:rPr lang="tr-TR" sz="3200" dirty="0" err="1" smtClean="0"/>
              <a:t>deĞerler</a:t>
            </a:r>
            <a:r>
              <a:rPr lang="tr-TR" sz="3200" dirty="0" smtClean="0"/>
              <a:t> </a:t>
            </a:r>
            <a:r>
              <a:rPr lang="tr-TR" sz="3200" dirty="0" err="1" smtClean="0"/>
              <a:t>eĞitimi</a:t>
            </a:r>
            <a:r>
              <a:rPr lang="tr-TR" sz="3200" dirty="0" smtClean="0"/>
              <a:t> </a:t>
            </a:r>
            <a:r>
              <a:rPr lang="tr-TR" sz="3200" dirty="0"/>
              <a:t>önem </a:t>
            </a:r>
            <a:r>
              <a:rPr lang="tr-TR" sz="3200" dirty="0" smtClean="0"/>
              <a:t>kazanmaya </a:t>
            </a:r>
            <a:r>
              <a:rPr lang="tr-TR" sz="3200" dirty="0" err="1" smtClean="0"/>
              <a:t>baŞlamIŞtIr</a:t>
            </a:r>
            <a:r>
              <a:rPr lang="tr-TR" sz="3200" dirty="0"/>
              <a:t>. </a:t>
            </a:r>
            <a:r>
              <a:rPr lang="tr-TR" sz="3200" dirty="0" smtClean="0"/>
              <a:t>Dünyanın </a:t>
            </a:r>
            <a:r>
              <a:rPr lang="tr-TR" sz="3200" dirty="0" err="1" smtClean="0"/>
              <a:t>çeŞitli</a:t>
            </a:r>
            <a:r>
              <a:rPr lang="tr-TR" sz="3200" dirty="0" smtClean="0"/>
              <a:t> </a:t>
            </a:r>
            <a:r>
              <a:rPr lang="tr-TR" sz="3200" dirty="0"/>
              <a:t>ülkelerinde </a:t>
            </a:r>
            <a:r>
              <a:rPr lang="tr-TR" sz="3200" dirty="0" err="1" smtClean="0"/>
              <a:t>eĞitim</a:t>
            </a:r>
            <a:r>
              <a:rPr lang="tr-TR" sz="3200" dirty="0" smtClean="0"/>
              <a:t> </a:t>
            </a:r>
            <a:r>
              <a:rPr lang="tr-TR" sz="3200" dirty="0" err="1" smtClean="0"/>
              <a:t>politikalarInda</a:t>
            </a:r>
            <a:r>
              <a:rPr lang="tr-TR" sz="3200" dirty="0" smtClean="0"/>
              <a:t> düzenlemelere gidilmiş </a:t>
            </a:r>
            <a:r>
              <a:rPr lang="tr-TR" sz="3200" dirty="0"/>
              <a:t>ve Amerika </a:t>
            </a:r>
            <a:r>
              <a:rPr lang="tr-TR" sz="3200" dirty="0" err="1" smtClean="0"/>
              <a:t>BirleŞik</a:t>
            </a:r>
            <a:r>
              <a:rPr lang="tr-TR" sz="3200" dirty="0" smtClean="0"/>
              <a:t> </a:t>
            </a:r>
            <a:r>
              <a:rPr lang="tr-TR" sz="3200" dirty="0"/>
              <a:t>Devletleri, </a:t>
            </a:r>
            <a:r>
              <a:rPr lang="tr-TR" sz="3200" dirty="0" smtClean="0"/>
              <a:t>İngiltere </a:t>
            </a:r>
            <a:r>
              <a:rPr lang="tr-TR" sz="3200" dirty="0"/>
              <a:t>ve Avustralya gibi </a:t>
            </a:r>
            <a:r>
              <a:rPr lang="tr-TR" sz="3200" dirty="0" err="1" smtClean="0"/>
              <a:t>bazI</a:t>
            </a:r>
            <a:r>
              <a:rPr lang="tr-TR" sz="3200" dirty="0" smtClean="0"/>
              <a:t> </a:t>
            </a:r>
            <a:r>
              <a:rPr lang="tr-TR" sz="3200" dirty="0" err="1" smtClean="0"/>
              <a:t>ülkelerdede</a:t>
            </a:r>
            <a:r>
              <a:rPr lang="tr-TR" sz="3200" dirty="0" smtClean="0"/>
              <a:t> </a:t>
            </a:r>
            <a:r>
              <a:rPr lang="tr-TR" sz="3200" dirty="0" err="1" smtClean="0"/>
              <a:t>DeĞErler</a:t>
            </a:r>
            <a:r>
              <a:rPr lang="tr-TR" sz="3200" dirty="0" smtClean="0"/>
              <a:t> </a:t>
            </a:r>
            <a:r>
              <a:rPr lang="tr-TR" sz="3200" dirty="0" err="1" smtClean="0"/>
              <a:t>eĞitimi</a:t>
            </a:r>
            <a:r>
              <a:rPr lang="tr-TR" sz="3200" dirty="0" smtClean="0"/>
              <a:t> </a:t>
            </a:r>
            <a:r>
              <a:rPr lang="tr-TR" sz="3200" dirty="0" err="1" smtClean="0"/>
              <a:t>farkl</a:t>
            </a:r>
            <a:r>
              <a:rPr lang="tr-TR" sz="3200" dirty="0" err="1"/>
              <a:t>I</a:t>
            </a:r>
            <a:r>
              <a:rPr lang="tr-TR" sz="3200" dirty="0" smtClean="0"/>
              <a:t> </a:t>
            </a:r>
            <a:r>
              <a:rPr lang="tr-TR" sz="3200" dirty="0"/>
              <a:t>isimler </a:t>
            </a:r>
            <a:r>
              <a:rPr lang="tr-TR" sz="3200" dirty="0" err="1" smtClean="0"/>
              <a:t>altInda</a:t>
            </a:r>
            <a:r>
              <a:rPr lang="tr-TR" sz="3200" dirty="0" smtClean="0"/>
              <a:t> </a:t>
            </a:r>
            <a:r>
              <a:rPr lang="tr-TR" sz="3200" dirty="0" err="1" smtClean="0"/>
              <a:t>eĞitim</a:t>
            </a:r>
            <a:r>
              <a:rPr lang="tr-TR" sz="3200" dirty="0" smtClean="0"/>
              <a:t> </a:t>
            </a:r>
            <a:r>
              <a:rPr lang="tr-TR" sz="3200" dirty="0"/>
              <a:t>sürecinin görünür bir </a:t>
            </a:r>
            <a:r>
              <a:rPr lang="tr-TR" sz="3200" dirty="0" err="1" smtClean="0"/>
              <a:t>parças</a:t>
            </a:r>
            <a:r>
              <a:rPr lang="tr-TR" sz="3200" dirty="0" err="1"/>
              <a:t>I</a:t>
            </a:r>
            <a:r>
              <a:rPr lang="tr-TR" sz="3200" dirty="0" smtClean="0"/>
              <a:t> haline gelmeye </a:t>
            </a:r>
            <a:r>
              <a:rPr lang="tr-TR" sz="3200" dirty="0" err="1" smtClean="0"/>
              <a:t>baŞlamIştIr</a:t>
            </a:r>
            <a:r>
              <a:rPr lang="tr-TR" sz="3200" dirty="0" smtClean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069171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78875" y="997526"/>
            <a:ext cx="10349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3200" dirty="0"/>
          </a:p>
          <a:p>
            <a:r>
              <a:rPr lang="tr-TR" sz="3200" dirty="0"/>
              <a:t>MEB 18. MİLLİ EĞİTİM ŞURASI </a:t>
            </a:r>
            <a:r>
              <a:rPr lang="tr-TR" sz="3200" dirty="0" smtClean="0"/>
              <a:t>KARARLARINDA DEĞERLER EĞİTİMİNE YER VERİLMİŞTİR.</a:t>
            </a:r>
          </a:p>
          <a:p>
            <a:endParaRPr lang="tr-TR" sz="3200" dirty="0" smtClean="0"/>
          </a:p>
          <a:p>
            <a:r>
              <a:rPr lang="tr-TR" sz="3200" dirty="0" smtClean="0"/>
              <a:t>EĞİTİM SÜRECİ, ÖĞRETMEN, OKUL VE PROGRAM GİBİ ÇEŞİTLİ BİLEŞENLERİ İLE AÇIK VEYA ÖRTÜK OLARAK DEĞERLERİ YANISTIR.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8709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19199" y="1025236"/>
            <a:ext cx="980901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TOPLUMU ETKİLEYEN BİR ÇOK GELİŞMENİN SONUCUNDA EĞİTİM KURUMLARININ ATMOSFERİNDE DE İSTENMEYEN DEĞİŞİMLER GÖRÜLMEKTEDİR. </a:t>
            </a:r>
          </a:p>
          <a:p>
            <a:endParaRPr lang="tr-TR" sz="3200" dirty="0"/>
          </a:p>
          <a:p>
            <a:endParaRPr lang="tr-TR" sz="3200" dirty="0" smtClean="0"/>
          </a:p>
          <a:p>
            <a:r>
              <a:rPr lang="tr-TR" sz="3200" dirty="0" smtClean="0"/>
              <a:t>EĞİTİMDE YAŞANANLARIN OLUMSUZLUKLARIN YANSITTIKLARI DEĞERELRİN EĞİTİMİN MAÇLARINDA YETERİNCE YER EDİNEMEMİŞ OLMASI VE DUYUŞSAL EĞİTİMİN BİLİŞSEL EĞİTİM KADAR ÖNEMSENMMESİ OLARAK DA YORUMLANABİLİR.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3963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23455" y="665018"/>
            <a:ext cx="17015171" cy="6124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 smtClean="0"/>
              <a:t>BU NEDENLE EĞİTİMDE SADECE BİLİŞSEL ALANA ODAKLANMAYIP, </a:t>
            </a:r>
            <a:r>
              <a:rPr lang="tr-TR" sz="2800" dirty="0" smtClean="0"/>
              <a:t>DEVİNİŞSEL </a:t>
            </a:r>
            <a:r>
              <a:rPr lang="tr-TR" sz="2800" dirty="0" smtClean="0"/>
              <a:t>VE DUYUŞSAL ALANLARDA DA</a:t>
            </a:r>
          </a:p>
          <a:p>
            <a:r>
              <a:rPr lang="tr-TR" sz="2800" dirty="0" smtClean="0"/>
              <a:t>KİŞİSEL VE SOSYAL GELİŞİM DE DESTEKLENMELİDİR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smtClean="0"/>
              <a:t>DEĞERLER DOĞUŞTAN GETİRİLMEZ, TOPLUMSAL ETKİLŞİMLE GELİŞİR. BU ETKİLEŞİM ALANLARININ BİRİ DE EĞİTİMDİR.</a:t>
            </a:r>
          </a:p>
          <a:p>
            <a:endParaRPr lang="tr-TR" sz="2800" dirty="0"/>
          </a:p>
          <a:p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AMERİKA BİRLŞİK DEVLETLERİNDE</a:t>
            </a:r>
          </a:p>
          <a:p>
            <a:endParaRPr lang="tr-TR" sz="2800" dirty="0"/>
          </a:p>
          <a:p>
            <a:endParaRPr lang="tr-TR" sz="2800" dirty="0" smtClean="0"/>
          </a:p>
          <a:p>
            <a:r>
              <a:rPr lang="tr-TR" sz="2800" dirty="0" smtClean="0"/>
              <a:t>ARAP ÜLKELERİNDE </a:t>
            </a:r>
          </a:p>
          <a:p>
            <a:endParaRPr lang="tr-TR" sz="2800" dirty="0"/>
          </a:p>
          <a:p>
            <a:endParaRPr lang="tr-TR" sz="2800" dirty="0" smtClean="0"/>
          </a:p>
          <a:p>
            <a:r>
              <a:rPr lang="tr-TR" sz="2800" dirty="0" smtClean="0"/>
              <a:t>AVUSTURALYE VE TÜRKİYE’DE </a:t>
            </a:r>
            <a:endParaRPr lang="tr-TR" sz="2800" dirty="0"/>
          </a:p>
        </p:txBody>
      </p:sp>
      <p:sp>
        <p:nvSpPr>
          <p:cNvPr id="3" name="Sağ Ok 2"/>
          <p:cNvSpPr/>
          <p:nvPr/>
        </p:nvSpPr>
        <p:spPr>
          <a:xfrm>
            <a:off x="5627578" y="36785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ağ Ok 3"/>
          <p:cNvSpPr/>
          <p:nvPr/>
        </p:nvSpPr>
        <p:spPr>
          <a:xfrm>
            <a:off x="5138374" y="626868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3737927" y="49182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6758867" y="3727155"/>
            <a:ext cx="223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KARAKTER EĞİTİMİ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5263801" y="4961101"/>
            <a:ext cx="158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AHLAK EĞİTİMİ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6561853" y="6318283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DEĞERLER EĞİTİMİ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0240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89709" y="526473"/>
            <a:ext cx="1109749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DEĞERLER EĞİTİMİNDE OKULUN SORUMLULUKLARI</a:t>
            </a:r>
          </a:p>
          <a:p>
            <a:endParaRPr lang="tr-TR" sz="3200" dirty="0"/>
          </a:p>
          <a:p>
            <a:r>
              <a:rPr lang="tr-TR" sz="3200" dirty="0" smtClean="0"/>
              <a:t>OKULDA DEĞERLER EĞİTİMİNİ ETKİLEYEN DÖRT ÖZELLİK BELİRLENEBİLİR;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OKULUN FİZİKSEL YAPISI,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OKULUN SOSYAL YAPISI,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OKULUN İDARİ YAPISI,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3200" dirty="0" smtClean="0"/>
              <a:t>OKUL KÜLTÜRÜ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13974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814945" y="1039091"/>
            <a:ext cx="70028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/>
              <a:t>DEĞERLERİN KAZANDIRILMASINDA;</a:t>
            </a:r>
          </a:p>
          <a:p>
            <a:endParaRPr lang="tr-TR" sz="3200" dirty="0"/>
          </a:p>
          <a:p>
            <a:r>
              <a:rPr lang="tr-TR" sz="3200" dirty="0" smtClean="0"/>
              <a:t>OKULLAR,</a:t>
            </a:r>
          </a:p>
          <a:p>
            <a:r>
              <a:rPr lang="tr-TR" sz="3200" dirty="0" smtClean="0"/>
              <a:t>DEVLET,</a:t>
            </a:r>
          </a:p>
          <a:p>
            <a:r>
              <a:rPr lang="tr-TR" sz="3200" dirty="0" smtClean="0"/>
              <a:t>AİLELER,</a:t>
            </a:r>
          </a:p>
          <a:p>
            <a:r>
              <a:rPr lang="tr-TR" sz="3200" dirty="0" smtClean="0"/>
              <a:t>YEREL ÇEVRE,</a:t>
            </a:r>
          </a:p>
          <a:p>
            <a:r>
              <a:rPr lang="tr-TR" sz="3200" dirty="0" smtClean="0"/>
              <a:t>AKRANLAR,</a:t>
            </a:r>
          </a:p>
          <a:p>
            <a:r>
              <a:rPr lang="tr-TR" sz="3200" dirty="0" smtClean="0"/>
              <a:t>MEDYA, </a:t>
            </a:r>
          </a:p>
          <a:p>
            <a:r>
              <a:rPr lang="tr-TR" sz="3200" dirty="0" smtClean="0"/>
              <a:t>DİĞER TOPLUMSAL KURUMLAR ETKİLİDİR.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80399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8588" y="1094509"/>
            <a:ext cx="1164431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DEĞERLER EĞİTİMİNİN TANIMI;</a:t>
            </a:r>
          </a:p>
          <a:p>
            <a:endParaRPr lang="tr-TR" sz="3200" dirty="0" smtClean="0"/>
          </a:p>
          <a:p>
            <a:r>
              <a:rPr lang="tr-TR" sz="3200" dirty="0" smtClean="0"/>
              <a:t>ASPIN (2007)</a:t>
            </a:r>
          </a:p>
          <a:p>
            <a:r>
              <a:rPr lang="tr-TR" sz="3200" dirty="0" smtClean="0"/>
              <a:t>HALSTEAD (1996)</a:t>
            </a:r>
          </a:p>
          <a:p>
            <a:r>
              <a:rPr lang="tr-TR" sz="3200" dirty="0" smtClean="0"/>
              <a:t>SHWARTZ (1992)</a:t>
            </a:r>
          </a:p>
          <a:p>
            <a:r>
              <a:rPr lang="tr-TR" sz="3200" dirty="0" smtClean="0"/>
              <a:t>ROKEACH (1975): </a:t>
            </a:r>
          </a:p>
          <a:p>
            <a:r>
              <a:rPr lang="tr-TR" sz="3200" dirty="0" smtClean="0"/>
              <a:t>	AMAÇ DEĞERLER: İnsan varlığının ulaşacağı son durum</a:t>
            </a:r>
          </a:p>
          <a:p>
            <a:r>
              <a:rPr lang="tr-TR" sz="3200" dirty="0"/>
              <a:t>	</a:t>
            </a:r>
            <a:r>
              <a:rPr lang="tr-TR" sz="3200" dirty="0" smtClean="0"/>
              <a:t>ARAÇ DEĞERLER: İdeal davranış biçimleri</a:t>
            </a:r>
          </a:p>
          <a:p>
            <a:endParaRPr lang="tr-TR" sz="3200" dirty="0"/>
          </a:p>
          <a:p>
            <a:r>
              <a:rPr lang="tr-TR" sz="3200" dirty="0" smtClean="0"/>
              <a:t>DEĞERLER EĞİTİMİ; TOPLUMDAN TOPLUMA VE ÇAĞDAN ÇAĞA FARKLILIKLAR GÖSTERİR.</a:t>
            </a:r>
          </a:p>
        </p:txBody>
      </p:sp>
    </p:spTree>
    <p:extLst>
      <p:ext uri="{BB962C8B-B14F-4D97-AF65-F5344CB8AC3E}">
        <p14:creationId xmlns:p14="http://schemas.microsoft.com/office/powerpoint/2010/main" val="8841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29491" y="581891"/>
            <a:ext cx="7121821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 EĞİTİMİ KAPSAMINDA:</a:t>
            </a:r>
          </a:p>
          <a:p>
            <a:endParaRPr lang="tr-T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DÜRÜSTLÜK</a:t>
            </a: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SAYGI</a:t>
            </a: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SORUMLULUK</a:t>
            </a: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ADİL OLMA</a:t>
            </a: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DUYARLI OLMA</a:t>
            </a: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VATANDAŞLIK </a:t>
            </a:r>
          </a:p>
          <a:p>
            <a:endParaRPr lang="tr-T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DEĞERLERİ BİR ÇOK ÜLKEDE ORTAKTIR.</a:t>
            </a:r>
            <a:endParaRPr lang="tr-TR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1161398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TM04033925[[fn=Damla]]</Template>
  <TotalTime>45</TotalTime>
  <Words>297</Words>
  <Application>Microsoft Office PowerPoint</Application>
  <PresentationFormat>Geniş ekran</PresentationFormat>
  <Paragraphs>82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Tw Cen MT</vt:lpstr>
      <vt:lpstr>Verdana</vt:lpstr>
      <vt:lpstr>Damla</vt:lpstr>
      <vt:lpstr>Değerler eğitİmİnİn tanımı, önemİ ve kapsamı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Değerler eğitİmİnİn tanımı, önemİ ve kapsamı </dc:title>
  <dc:creator>hakem</dc:creator>
  <cp:lastModifiedBy>hakem</cp:lastModifiedBy>
  <cp:revision>17</cp:revision>
  <dcterms:created xsi:type="dcterms:W3CDTF">2018-04-01T14:34:19Z</dcterms:created>
  <dcterms:modified xsi:type="dcterms:W3CDTF">2018-04-01T15:48:21Z</dcterms:modified>
</cp:coreProperties>
</file>