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6" r:id="rId3"/>
    <p:sldId id="258" r:id="rId4"/>
    <p:sldId id="257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VESAYETİ GEREKTİREN HALLER</a:t>
            </a:r>
          </a:p>
        </p:txBody>
      </p:sp>
    </p:spTree>
    <p:extLst>
      <p:ext uri="{BB962C8B-B14F-4D97-AF65-F5344CB8AC3E}">
        <p14:creationId xmlns:p14="http://schemas.microsoft.com/office/powerpoint/2010/main" val="124065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800" b="1" dirty="0">
                <a:solidFill>
                  <a:schemeClr val="bg1"/>
                </a:solidFill>
              </a:rPr>
              <a:t>Küçüklük</a:t>
            </a:r>
            <a:r>
              <a:rPr lang="tr-TR" sz="2800" dirty="0">
                <a:solidFill>
                  <a:schemeClr val="bg1"/>
                </a:solidFill>
              </a:rPr>
              <a:t/>
            </a:r>
            <a:br>
              <a:rPr lang="tr-TR" sz="2800" dirty="0">
                <a:solidFill>
                  <a:schemeClr val="bg1"/>
                </a:solidFill>
              </a:rPr>
            </a:br>
            <a:r>
              <a:rPr lang="tr-TR" sz="2800" dirty="0" smtClean="0">
                <a:solidFill>
                  <a:schemeClr val="bg1"/>
                </a:solidFill>
              </a:rPr>
              <a:t>Velayet </a:t>
            </a:r>
            <a:r>
              <a:rPr lang="tr-TR" sz="2800" dirty="0">
                <a:solidFill>
                  <a:schemeClr val="bg1"/>
                </a:solidFill>
              </a:rPr>
              <a:t>altında bulunmayan her küçük vesayet altına alınır</a:t>
            </a:r>
            <a:r>
              <a:rPr lang="tr-TR" dirty="0">
                <a:solidFill>
                  <a:schemeClr val="bg1"/>
                </a:solidFill>
              </a:rPr>
              <a:t>.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53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solidFill>
                  <a:schemeClr val="bg1"/>
                </a:solidFill>
              </a:rPr>
              <a:t>Kısıtlama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	</a:t>
            </a:r>
            <a:r>
              <a:rPr lang="tr-TR" b="1" dirty="0">
                <a:solidFill>
                  <a:schemeClr val="bg1"/>
                </a:solidFill>
              </a:rPr>
              <a:t>Akıl Savurganlığı, </a:t>
            </a:r>
            <a:endParaRPr lang="tr-TR" b="1" dirty="0" smtClean="0">
              <a:solidFill>
                <a:schemeClr val="bg1"/>
              </a:solidFill>
            </a:endParaRPr>
          </a:p>
          <a:p>
            <a:pPr algn="just"/>
            <a:r>
              <a:rPr lang="tr-TR" b="1" dirty="0">
                <a:solidFill>
                  <a:schemeClr val="bg1"/>
                </a:solidFill>
              </a:rPr>
              <a:t>A</a:t>
            </a:r>
            <a:r>
              <a:rPr lang="tr-TR" b="1" dirty="0" smtClean="0">
                <a:solidFill>
                  <a:schemeClr val="bg1"/>
                </a:solidFill>
              </a:rPr>
              <a:t>lkol </a:t>
            </a:r>
            <a:r>
              <a:rPr lang="tr-TR" b="1" dirty="0">
                <a:solidFill>
                  <a:schemeClr val="bg1"/>
                </a:solidFill>
              </a:rPr>
              <a:t>veya uyuşturucu madde bağımlılığı, kötü yaşama tarzı veya malvarlığını kötü yönetmesi sebebiyle</a:t>
            </a:r>
            <a:r>
              <a:rPr lang="tr-TR" dirty="0">
                <a:solidFill>
                  <a:schemeClr val="bg1"/>
                </a:solidFill>
              </a:rPr>
              <a:t> kendisini veya ailesini darlık veya yoksulluğa düşürme tehlikesine yol açan </a:t>
            </a:r>
            <a:r>
              <a:rPr lang="tr-TR" b="1" dirty="0" smtClean="0">
                <a:solidFill>
                  <a:schemeClr val="bg1"/>
                </a:solidFill>
              </a:rPr>
              <a:t>her </a:t>
            </a:r>
            <a:r>
              <a:rPr lang="tr-TR" b="1" dirty="0">
                <a:solidFill>
                  <a:schemeClr val="bg1"/>
                </a:solidFill>
              </a:rPr>
              <a:t>ergin</a:t>
            </a:r>
            <a:r>
              <a:rPr lang="tr-TR" dirty="0">
                <a:solidFill>
                  <a:schemeClr val="bg1"/>
                </a:solidFill>
              </a:rPr>
              <a:t> kısıtlanır</a:t>
            </a:r>
            <a:r>
              <a:rPr lang="tr-TR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tr-TR" b="1" dirty="0">
                <a:solidFill>
                  <a:schemeClr val="bg1"/>
                </a:solidFill>
              </a:rPr>
              <a:t>Bir yıl veya daha uzun süreli özgürlüğü bağlayıcı bir cezaya mahkum olan her ergin </a:t>
            </a:r>
            <a:r>
              <a:rPr lang="tr-TR" b="1" dirty="0" smtClean="0">
                <a:solidFill>
                  <a:schemeClr val="bg1"/>
                </a:solidFill>
              </a:rPr>
              <a:t>kısıtlanır</a:t>
            </a:r>
          </a:p>
          <a:p>
            <a:pPr algn="just"/>
            <a:r>
              <a:rPr lang="tr-TR" b="1" dirty="0">
                <a:solidFill>
                  <a:schemeClr val="bg1"/>
                </a:solidFill>
              </a:rPr>
              <a:t>Yaşlılığı, sakatlığı, deneyimsizliği veya ağır hastalığı</a:t>
            </a:r>
            <a:r>
              <a:rPr lang="tr-TR" dirty="0">
                <a:solidFill>
                  <a:schemeClr val="bg1"/>
                </a:solidFill>
              </a:rPr>
              <a:t> sebebiyle işlerini gerektiği gibi yönetemediğini ispat eden her ergin kısıtlanmasını isteyebilir.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400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solidFill>
                  <a:schemeClr val="bg1"/>
                </a:solidFill>
              </a:rPr>
              <a:t>Aşağıdaki kişiler vasiliği kabul etmeyebilirler (vasilikten kaçınma sebepleri):</a:t>
            </a:r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1. Altmış yaşını doldurmuş olanlar,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2. Bedensel özürleri veya sürekli hastalıkları sebebiyle bu görevi güçlükle yapabilecek olanlar,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3. Dörtten çok çocuğun velisi olanlar,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4. Üzerinde vasilik görevi olanlar,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5. Cumhurbaşkanı, Türkiye Büyük Millet Meclisi ve Bakanlar Kurulu üyeleri, hakimlik ve savcılık mesleği mensupları.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627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solidFill>
                  <a:schemeClr val="bg1"/>
                </a:solidFill>
              </a:rPr>
              <a:t>Aşağıdaki kişiler vasiliği kabul etmeyebilirler (vasilikten kaçınma sebepleri):</a:t>
            </a:r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1. Altmış yaşını doldurmuş olanlar,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2. Bedensel özürleri veya sürekli hastalıkları sebebiyle bu görevi güçlükle yapabilecek olanlar,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3. Dörtten çok çocuğun velisi olanlar,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4. Üzerinde vasilik görevi olanlar,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5. Cumhurbaşkanı, Türkiye Büyük Millet Meclisi ve Bakanlar Kurulu üyeleri, hakimlik ve savcılık mesleği mensupları.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8432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>
                <a:solidFill>
                  <a:schemeClr val="bg1"/>
                </a:solidFill>
              </a:rPr>
              <a:t>Vasi, kural olarak </a:t>
            </a:r>
            <a:r>
              <a:rPr lang="tr-TR" sz="2800" b="1" dirty="0">
                <a:solidFill>
                  <a:schemeClr val="bg1"/>
                </a:solidFill>
              </a:rPr>
              <a:t>iki yıl </a:t>
            </a:r>
            <a:r>
              <a:rPr lang="tr-TR" sz="2800" dirty="0">
                <a:solidFill>
                  <a:schemeClr val="bg1"/>
                </a:solidFill>
              </a:rPr>
              <a:t>için atanır.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623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</TotalTime>
  <Words>144</Words>
  <Application>Microsoft Office PowerPoint</Application>
  <PresentationFormat>Geniş ekran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İyon</vt:lpstr>
      <vt:lpstr>PowerPoint Sunusu</vt:lpstr>
      <vt:lpstr>Küçüklük Velayet altında bulunmayan her küçük vesayet altına alınır.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1</cp:revision>
  <dcterms:created xsi:type="dcterms:W3CDTF">2018-01-20T00:33:33Z</dcterms:created>
  <dcterms:modified xsi:type="dcterms:W3CDTF">2018-01-20T00:37:49Z</dcterms:modified>
</cp:coreProperties>
</file>