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7" r:id="rId10"/>
    <p:sldId id="263" r:id="rId11"/>
    <p:sldId id="265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77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580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9682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0692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299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039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4535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354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431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59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07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429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9254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65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460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464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997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87A8547-239B-4B7C-BD40-0B8B8EEED405}" type="datetimeFigureOut">
              <a:rPr lang="tr-TR" smtClean="0"/>
              <a:t>5.2.2018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A5775-00B5-4747-83D5-BA5CFD7FB1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573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4000" b="1" dirty="0"/>
              <a:t>Nicel Araştırmalar I</a:t>
            </a:r>
            <a:endParaRPr lang="tr-TR" sz="4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4835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87181" y="768766"/>
            <a:ext cx="10177060" cy="1400530"/>
          </a:xfrm>
        </p:spPr>
        <p:txBody>
          <a:bodyPr/>
          <a:lstStyle/>
          <a:p>
            <a:r>
              <a:rPr lang="tr-TR" b="1" dirty="0"/>
              <a:t>Nedensel Karşılaştırma </a:t>
            </a:r>
            <a:r>
              <a:rPr lang="tr-TR" b="1" dirty="0" smtClean="0"/>
              <a:t>Araştırmaları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87181" y="2169296"/>
            <a:ext cx="8946541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/>
              <a:t>Nedensel karşılaştırma araştırmalarında araştırılan durum/olay, araştırmacının manipülasyonundan bağımsız olarak ortaya çıkmış bir durumdur </a:t>
            </a:r>
            <a:r>
              <a:rPr lang="tr-TR" sz="2800" dirty="0"/>
              <a:t>(Büyüköztürk vd., 2016</a:t>
            </a:r>
            <a:r>
              <a:rPr lang="tr-TR" sz="2800" dirty="0" smtClean="0"/>
              <a:t>).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306109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98764" y="601300"/>
            <a:ext cx="1197032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Nedensel Araştırmalarda;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Problem Durumun Belirlemesi Gerekir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Araştırma Soruları Ve Hipotezler Olmalı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Araştırma Deseninin Belirlenmesi Önceki Çalışmaların Bulunması Ve İncelenmesi Gerekli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Örneklem Doğru Olarak Tanımlanmalı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Veri Toplama Araçlarının Geliştirilmesi Lazım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Nasıl Karar Verilmesi Gerektiği Araştırılmalı (Büyüköztürk vd., 2016).</a:t>
            </a:r>
            <a:br>
              <a:rPr lang="tr-TR" sz="2800" dirty="0"/>
            </a:b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066666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520904"/>
            <a:ext cx="10197352" cy="419548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sz="2800" dirty="0"/>
              <a:t>Büyüköztürk, Ş., Kılıç Çakmak, E., Akgün, Ö.E., Karadeniz, Ş. ve Demirel F. (2016). Bilimsel Araştırma Yöntemleri (20. Baskı), </a:t>
            </a:r>
            <a:r>
              <a:rPr lang="tr-TR" sz="2800" dirty="0" err="1"/>
              <a:t>Pegem</a:t>
            </a:r>
            <a:r>
              <a:rPr lang="tr-TR" sz="2800" dirty="0"/>
              <a:t> Akademi, Ankara.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Aziz, A. (</a:t>
            </a:r>
            <a:r>
              <a:rPr lang="tr-TR" sz="2800" dirty="0" smtClean="0"/>
              <a:t>2013). </a:t>
            </a:r>
            <a:r>
              <a:rPr lang="tr-TR" sz="2800" dirty="0"/>
              <a:t>Sosyal Bilimlerde Araştırma Yöntem ve 	Teknikleri (9. Baskı). Nobel Akademik Yayıncılık, Ankara.</a:t>
            </a:r>
          </a:p>
          <a:p>
            <a:pPr lvl="0">
              <a:lnSpc>
                <a:spcPct val="150000"/>
              </a:lnSpc>
            </a:pPr>
            <a:r>
              <a:rPr lang="tr-TR" sz="2800" dirty="0" err="1"/>
              <a:t>Karasar</a:t>
            </a:r>
            <a:r>
              <a:rPr lang="tr-TR" sz="2800" dirty="0"/>
              <a:t>, N. (2007). Bilimsel Araştırma </a:t>
            </a:r>
            <a:r>
              <a:rPr lang="tr-TR" sz="2800" dirty="0" err="1"/>
              <a:t>Yönetmi</a:t>
            </a:r>
            <a:r>
              <a:rPr lang="tr-TR" sz="2800" dirty="0"/>
              <a:t>. İstanbul: Nobel Yayın Dağıtım.</a:t>
            </a:r>
          </a:p>
          <a:p>
            <a:pPr>
              <a:lnSpc>
                <a:spcPct val="150000"/>
              </a:lnSpc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8080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1282" y="1003353"/>
            <a:ext cx="11390718" cy="470129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tr-TR" altLang="tr-TR" sz="2800" dirty="0" smtClean="0"/>
              <a:t>Gözlem ve ölçmelerin tekrarlanabildiği ve objektif yapıldığı araştırmalara nicel, sayısal (“</a:t>
            </a:r>
            <a:r>
              <a:rPr lang="tr-TR" altLang="tr-TR" sz="2800" dirty="0" err="1" smtClean="0"/>
              <a:t>quantitative</a:t>
            </a:r>
            <a:r>
              <a:rPr lang="tr-TR" altLang="tr-TR" sz="2800" dirty="0" smtClean="0"/>
              <a:t>”) araştırma denir.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800" b="1" dirty="0" smtClean="0"/>
              <a:t>İç Geçerliği Tehdit Eden Faktörler</a:t>
            </a:r>
          </a:p>
          <a:p>
            <a:pPr marL="623888" indent="-5143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altLang="tr-TR" sz="2800" dirty="0"/>
              <a:t>Deneklerin seçimi,</a:t>
            </a:r>
          </a:p>
          <a:p>
            <a:pPr marL="623888" indent="-5143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altLang="tr-TR" sz="2800" dirty="0"/>
              <a:t>Deneklerin olgunlaşması,</a:t>
            </a:r>
          </a:p>
          <a:p>
            <a:pPr marL="623888" indent="-5143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altLang="tr-TR" sz="2800" dirty="0"/>
              <a:t>Veri toplama aracı,</a:t>
            </a:r>
          </a:p>
          <a:p>
            <a:pPr marL="623888" indent="-5143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altLang="tr-TR" sz="2800" dirty="0"/>
              <a:t>Deneklerin geçmişi</a:t>
            </a:r>
            <a:r>
              <a:rPr lang="tr-TR" altLang="tr-TR" sz="2800" dirty="0" smtClean="0"/>
              <a:t>,</a:t>
            </a: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139786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01338" y="1354804"/>
            <a:ext cx="794142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b="1" dirty="0"/>
              <a:t>Denek kaybı etkisi,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b="1" dirty="0"/>
              <a:t>Ön test etkisi,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b="1" dirty="0"/>
              <a:t>İstatistiksel regresyon,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b="1" dirty="0"/>
              <a:t>Etkileşme etkisi,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b="1" dirty="0"/>
              <a:t>Beklentilerin etkisi.</a:t>
            </a:r>
          </a:p>
          <a:p>
            <a:pPr>
              <a:lnSpc>
                <a:spcPct val="150000"/>
              </a:lnSpc>
            </a:pP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145224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Dış</a:t>
            </a:r>
            <a:r>
              <a:rPr lang="en-US" b="1" dirty="0"/>
              <a:t> </a:t>
            </a:r>
            <a:r>
              <a:rPr lang="en-US" b="1" dirty="0" err="1"/>
              <a:t>Geçerliği</a:t>
            </a:r>
            <a:r>
              <a:rPr lang="en-US" b="1" dirty="0"/>
              <a:t> </a:t>
            </a:r>
            <a:r>
              <a:rPr lang="en-US" b="1" dirty="0" err="1"/>
              <a:t>Tehdit</a:t>
            </a:r>
            <a:r>
              <a:rPr lang="en-US" b="1" dirty="0"/>
              <a:t> Eden </a:t>
            </a:r>
            <a:r>
              <a:rPr lang="en-US" b="1" dirty="0" err="1"/>
              <a:t>Faktörler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551994"/>
            <a:ext cx="8946541" cy="38709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endParaRPr lang="tr-TR" altLang="tr-TR" sz="2800" dirty="0" smtClean="0"/>
          </a:p>
          <a:p>
            <a:pPr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tr-TR" altLang="tr-TR" sz="2800" dirty="0" smtClean="0"/>
              <a:t>Örnekleme </a:t>
            </a:r>
            <a:r>
              <a:rPr lang="tr-TR" altLang="tr-TR" sz="2800" dirty="0"/>
              <a:t>Etkisi,</a:t>
            </a:r>
          </a:p>
          <a:p>
            <a:pPr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tr-TR" altLang="tr-TR" sz="2800" dirty="0"/>
              <a:t>Tepkisellik Etkisi ya da Beklentilerin Etkisi,</a:t>
            </a:r>
          </a:p>
          <a:p>
            <a:pPr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tr-TR" altLang="tr-TR" sz="2800" dirty="0" err="1"/>
              <a:t>Öntest</a:t>
            </a:r>
            <a:r>
              <a:rPr lang="tr-TR" altLang="tr-TR" sz="2800" dirty="0"/>
              <a:t>-Deneysel Değişken Etkileşim Etkisi.</a:t>
            </a:r>
          </a:p>
          <a:p>
            <a:pPr>
              <a:lnSpc>
                <a:spcPct val="150000"/>
              </a:lnSpc>
            </a:pPr>
            <a:endParaRPr lang="tr-TR" sz="2800" dirty="0" smtClean="0"/>
          </a:p>
          <a:p>
            <a:pPr marL="0" indent="0">
              <a:lnSpc>
                <a:spcPct val="150000"/>
              </a:lnSpc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021617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NİCELİKSEL ARAŞTIRMA MODELLERİ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371274"/>
            <a:ext cx="10513235" cy="4195481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sz="2800" b="1" dirty="0" smtClean="0"/>
              <a:t>TARAMA ARAŞTIRMALARI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Büyük bir topluluğun bir konuya ilişkin görüşleri ya da özellikleri betimlenmek için yapılır.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Veriler kişilere sorulan soruların cevaplarına yönelik oluşturulur. </a:t>
            </a:r>
          </a:p>
          <a:p>
            <a:pPr>
              <a:lnSpc>
                <a:spcPct val="150000"/>
              </a:lnSpc>
            </a:pPr>
            <a:r>
              <a:rPr lang="tr-TR" sz="2800" dirty="0" smtClean="0"/>
              <a:t>Veriler örneklemeden toplanır </a:t>
            </a:r>
            <a:r>
              <a:rPr lang="tr-TR" sz="2800" dirty="0"/>
              <a:t>(Büyüköztürk vd., 2016).</a:t>
            </a:r>
            <a:r>
              <a:rPr lang="tr-TR" sz="2800" dirty="0" smtClean="0"/>
              <a:t/>
            </a:r>
            <a:br>
              <a:rPr lang="tr-TR" sz="2800" dirty="0" smtClean="0"/>
            </a:b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593162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Tarama Araştırmalarının Türleri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201" y="1487653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800" dirty="0" smtClean="0"/>
          </a:p>
          <a:p>
            <a:r>
              <a:rPr lang="tr-TR" sz="2800" dirty="0" smtClean="0"/>
              <a:t>Anlık</a:t>
            </a:r>
          </a:p>
          <a:p>
            <a:r>
              <a:rPr lang="tr-TR" sz="2800" dirty="0" err="1" smtClean="0"/>
              <a:t>Boylamsal</a:t>
            </a:r>
            <a:endParaRPr lang="tr-TR" sz="2800" dirty="0" smtClean="0"/>
          </a:p>
          <a:p>
            <a:r>
              <a:rPr lang="tr-TR" sz="2800" dirty="0" err="1" smtClean="0"/>
              <a:t>Kesitsel</a:t>
            </a:r>
            <a:endParaRPr lang="tr-TR" sz="2800" dirty="0" smtClean="0"/>
          </a:p>
          <a:p>
            <a:r>
              <a:rPr lang="tr-TR" sz="2800" dirty="0" smtClean="0"/>
              <a:t>Geçmişe dönük tarama modelleri</a:t>
            </a:r>
          </a:p>
          <a:p>
            <a:pPr marL="0" indent="0">
              <a:buNone/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297821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91460" cy="1400530"/>
          </a:xfrm>
        </p:spPr>
        <p:txBody>
          <a:bodyPr/>
          <a:lstStyle/>
          <a:p>
            <a:r>
              <a:rPr lang="tr-TR" sz="3600" b="1" dirty="0"/>
              <a:t>Tarama Araştırmalarının Yürütülmesinde Dikkat Edilmesi Gereken Konular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853248"/>
            <a:ext cx="10174288" cy="4195481"/>
          </a:xfrm>
        </p:spPr>
        <p:txBody>
          <a:bodyPr>
            <a:no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Tarama türü araştırmalarda araştırma probleminin katılımcıların sorulara yanıt vermelerini sağlayacak kadar önemli ve ilgi çekici olması araştırmanın yürütülmesini kolaylaştıracaktır. </a:t>
            </a:r>
          </a:p>
          <a:p>
            <a:r>
              <a:rPr lang="tr-TR" sz="2800" dirty="0" smtClean="0"/>
              <a:t>Tarama araştırmalarında toplanması gereken veriler çok iyi tanımlanmalı ve araştırma kapsamında sorulan her bir soru mutlaka amaçla ilişkili olmalıdır (Aziz, 2013).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05138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Korelasyonel </a:t>
            </a:r>
            <a:r>
              <a:rPr lang="tr-TR" b="1" dirty="0" smtClean="0"/>
              <a:t>Araştırmalar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6111" y="1371274"/>
            <a:ext cx="10335001" cy="419548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800" dirty="0" smtClean="0"/>
              <a:t>Korelasyonel araştırmalarda sadece değişkenlerin birlikte değişimleri incelenir. Bu inceleme bir neden-sonuç ilişkisinin olabileceği konusunda araştırmacıya fikir verebilir fakat kesinlikle neden-sonuç şeklinde yorumlanamaz (</a:t>
            </a:r>
            <a:r>
              <a:rPr lang="tr-TR" sz="2800" dirty="0" err="1" smtClean="0"/>
              <a:t>Karasar</a:t>
            </a:r>
            <a:r>
              <a:rPr lang="tr-TR" sz="2800" dirty="0" smtClean="0"/>
              <a:t>, 2007</a:t>
            </a:r>
            <a:r>
              <a:rPr lang="tr-TR" sz="2800" dirty="0" smtClean="0"/>
              <a:t>).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2922596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13905" y="1637438"/>
            <a:ext cx="1044078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tr-TR" sz="2800" dirty="0"/>
              <a:t>Korelasyonel araştırmalar ikiye ayrılır. </a:t>
            </a:r>
          </a:p>
          <a:p>
            <a:pPr>
              <a:lnSpc>
                <a:spcPct val="150000"/>
              </a:lnSpc>
            </a:pPr>
            <a:r>
              <a:rPr lang="tr-TR" sz="2800" dirty="0"/>
              <a:t>Bunlar;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2800" b="1" dirty="0"/>
              <a:t>Keşfedici 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sz="2800" b="1" dirty="0" err="1"/>
              <a:t>Yordayıcı</a:t>
            </a:r>
            <a:r>
              <a:rPr lang="tr-TR" sz="2800" b="1" dirty="0"/>
              <a:t> </a:t>
            </a:r>
            <a:r>
              <a:rPr lang="tr-TR" sz="2800" dirty="0" err="1"/>
              <a:t>korelasyonel</a:t>
            </a:r>
            <a:r>
              <a:rPr lang="tr-TR" sz="2800" dirty="0"/>
              <a:t> araştırmalarıdır.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0814213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</TotalTime>
  <Words>328</Words>
  <Application>Microsoft Office PowerPoint</Application>
  <PresentationFormat>Geniş ekran</PresentationFormat>
  <Paragraphs>51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İyon</vt:lpstr>
      <vt:lpstr>PowerPoint Sunusu</vt:lpstr>
      <vt:lpstr>PowerPoint Sunusu</vt:lpstr>
      <vt:lpstr>PowerPoint Sunusu</vt:lpstr>
      <vt:lpstr>Dış Geçerliği Tehdit Eden Faktörler</vt:lpstr>
      <vt:lpstr>NİCELİKSEL ARAŞTIRMA MODELLERİ</vt:lpstr>
      <vt:lpstr>Tarama Araştırmalarının Türleri</vt:lpstr>
      <vt:lpstr>Tarama Araştırmalarının Yürütülmesinde Dikkat Edilmesi Gereken Konular </vt:lpstr>
      <vt:lpstr>Korelasyonel Araştırmalar</vt:lpstr>
      <vt:lpstr>PowerPoint Sunusu</vt:lpstr>
      <vt:lpstr>Nedensel Karşılaştırma Araştırmaları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HAFTA</dc:title>
  <dc:creator>tuğçe gürbulak</dc:creator>
  <cp:lastModifiedBy>Guv</cp:lastModifiedBy>
  <cp:revision>9</cp:revision>
  <dcterms:created xsi:type="dcterms:W3CDTF">2018-02-03T11:38:18Z</dcterms:created>
  <dcterms:modified xsi:type="dcterms:W3CDTF">2018-02-05T10:41:10Z</dcterms:modified>
</cp:coreProperties>
</file>