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63" r:id="rId3"/>
    <p:sldId id="264" r:id="rId4"/>
    <p:sldId id="265"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807610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009699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987630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1063822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258554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649222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417972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72135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56257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909952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954760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976025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540328"/>
            <a:ext cx="9143999" cy="6317672"/>
          </a:xfrm>
        </p:spPr>
        <p:txBody>
          <a:bodyPr>
            <a:normAutofit/>
          </a:bodyPr>
          <a:lstStyle/>
          <a:p>
            <a:pPr marL="0" indent="0" defTabSz="360000">
              <a:buNone/>
            </a:pPr>
            <a:r>
              <a:rPr lang="tr-TR" dirty="0"/>
              <a:t> </a:t>
            </a:r>
            <a:r>
              <a:rPr lang="tr-TR" dirty="0" smtClean="0"/>
              <a:t>Zorunluluk hali </a:t>
            </a:r>
            <a:endParaRPr lang="tr-TR" dirty="0"/>
          </a:p>
          <a:p>
            <a:pPr marL="0" indent="0" defTabSz="360000">
              <a:buNone/>
            </a:pPr>
            <a:r>
              <a:rPr lang="tr-TR" dirty="0" smtClean="0"/>
              <a:t>	</a:t>
            </a:r>
            <a:r>
              <a:rPr lang="tr-TR" dirty="0" smtClean="0"/>
              <a:t>Şartları </a:t>
            </a:r>
            <a:r>
              <a:rPr lang="tr-TR" dirty="0"/>
              <a:t>	</a:t>
            </a:r>
          </a:p>
          <a:p>
            <a:pPr marL="0" indent="0" defTabSz="360000">
              <a:buNone/>
            </a:pPr>
            <a:r>
              <a:rPr lang="tr-TR" dirty="0" smtClean="0"/>
              <a:t>	</a:t>
            </a:r>
            <a:r>
              <a:rPr lang="tr-TR" dirty="0" smtClean="0"/>
              <a:t>Hüküm </a:t>
            </a:r>
            <a:r>
              <a:rPr lang="tr-TR" dirty="0"/>
              <a:t>ve sonuçları</a:t>
            </a:r>
          </a:p>
        </p:txBody>
      </p:sp>
    </p:spTree>
    <p:extLst>
      <p:ext uri="{BB962C8B-B14F-4D97-AF65-F5344CB8AC3E}">
        <p14:creationId xmlns:p14="http://schemas.microsoft.com/office/powerpoint/2010/main" val="57232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540328"/>
            <a:ext cx="9468543" cy="6317672"/>
          </a:xfrm>
        </p:spPr>
        <p:txBody>
          <a:bodyPr>
            <a:normAutofit/>
          </a:bodyPr>
          <a:lstStyle/>
          <a:p>
            <a:pPr marL="0" indent="0" defTabSz="360000">
              <a:buNone/>
            </a:pPr>
            <a:r>
              <a:rPr lang="tr-TR" dirty="0" smtClean="0"/>
              <a:t>	</a:t>
            </a:r>
          </a:p>
          <a:p>
            <a:pPr marL="0" indent="0" defTabSz="360000">
              <a:buNone/>
            </a:pPr>
            <a:endParaRPr lang="tr-TR" dirty="0"/>
          </a:p>
          <a:p>
            <a:pPr marL="0" indent="0" defTabSz="360000">
              <a:buNone/>
            </a:pPr>
            <a:endParaRPr lang="tr-TR" dirty="0" smtClean="0"/>
          </a:p>
          <a:p>
            <a:pPr marL="0" indent="0" defTabSz="360000">
              <a:buNone/>
            </a:pPr>
            <a:r>
              <a:rPr lang="tr-TR" dirty="0" smtClean="0"/>
              <a:t>      </a:t>
            </a:r>
            <a:r>
              <a:rPr lang="tr-TR" dirty="0" smtClean="0"/>
              <a:t>1/g)Kişinin hakkını kendi gücüyle koruması (</a:t>
            </a:r>
            <a:r>
              <a:rPr lang="tr-TR" dirty="0" err="1"/>
              <a:t>Selbsthilfe</a:t>
            </a:r>
            <a:r>
              <a:rPr lang="tr-TR" dirty="0" smtClean="0"/>
              <a:t>)</a:t>
            </a:r>
            <a:endParaRPr lang="tr-TR" dirty="0"/>
          </a:p>
          <a:p>
            <a:pPr marL="0" indent="0" defTabSz="360000">
              <a:buNone/>
            </a:pPr>
            <a:r>
              <a:rPr lang="tr-TR" dirty="0" smtClean="0"/>
              <a:t>		1/</a:t>
            </a:r>
            <a:r>
              <a:rPr lang="tr-TR" dirty="0" err="1" smtClean="0"/>
              <a:t>aa</a:t>
            </a:r>
            <a:r>
              <a:rPr lang="tr-TR" dirty="0" smtClean="0"/>
              <a:t>)Şartları </a:t>
            </a:r>
            <a:r>
              <a:rPr lang="tr-TR" dirty="0"/>
              <a:t>güce başvurmanın şartları şunlardır	</a:t>
            </a:r>
          </a:p>
          <a:p>
            <a:pPr marL="0" indent="0" defTabSz="360000">
              <a:buNone/>
            </a:pPr>
            <a:r>
              <a:rPr lang="tr-TR" dirty="0" smtClean="0"/>
              <a:t>			1/</a:t>
            </a:r>
            <a:r>
              <a:rPr lang="tr-TR" dirty="0" err="1" smtClean="0"/>
              <a:t>aaa</a:t>
            </a:r>
            <a:r>
              <a:rPr lang="tr-TR" dirty="0" smtClean="0"/>
              <a:t>)Bir </a:t>
            </a:r>
            <a:r>
              <a:rPr lang="tr-TR" dirty="0"/>
              <a:t>hakkın korunması	</a:t>
            </a:r>
          </a:p>
          <a:p>
            <a:pPr marL="0" indent="0" defTabSz="360000">
              <a:buNone/>
            </a:pPr>
            <a:r>
              <a:rPr lang="tr-TR" dirty="0" smtClean="0"/>
              <a:t>			1/</a:t>
            </a:r>
            <a:r>
              <a:rPr lang="tr-TR" dirty="0" err="1" smtClean="0"/>
              <a:t>bbb</a:t>
            </a:r>
            <a:r>
              <a:rPr lang="tr-TR" dirty="0" smtClean="0"/>
              <a:t>)Yetkili </a:t>
            </a:r>
            <a:r>
              <a:rPr lang="tr-TR" dirty="0"/>
              <a:t>organların zamanında. müdahalesi</a:t>
            </a:r>
            <a:br>
              <a:rPr lang="tr-TR" dirty="0"/>
            </a:br>
            <a:r>
              <a:rPr lang="tr-TR" dirty="0"/>
              <a:t>mümkün olmamalıdır	</a:t>
            </a:r>
          </a:p>
          <a:p>
            <a:pPr marL="0" indent="0" defTabSz="360000">
              <a:buNone/>
            </a:pPr>
            <a:r>
              <a:rPr lang="tr-TR" dirty="0" smtClean="0"/>
              <a:t>			1/ccc)Hakkın </a:t>
            </a:r>
            <a:r>
              <a:rPr lang="tr-TR" dirty="0"/>
              <a:t>korunması için başka bir imkân mevcut olmamalıdır	</a:t>
            </a:r>
          </a:p>
          <a:p>
            <a:pPr marL="0" indent="0" defTabSz="360000">
              <a:buNone/>
            </a:pPr>
            <a:r>
              <a:rPr lang="tr-TR" dirty="0" smtClean="0"/>
              <a:t>			1/</a:t>
            </a:r>
            <a:r>
              <a:rPr lang="tr-TR" dirty="0" err="1" smtClean="0"/>
              <a:t>ddd</a:t>
            </a:r>
            <a:r>
              <a:rPr lang="tr-TR" dirty="0" smtClean="0"/>
              <a:t>)Güç </a:t>
            </a:r>
            <a:r>
              <a:rPr lang="tr-TR" dirty="0"/>
              <a:t>kullanma uygun ve dengeli olmalıdır	</a:t>
            </a:r>
          </a:p>
          <a:p>
            <a:pPr marL="0" indent="0" defTabSz="360000">
              <a:buNone/>
            </a:pPr>
            <a:r>
              <a:rPr lang="tr-TR" dirty="0" smtClean="0"/>
              <a:t>		1/</a:t>
            </a:r>
            <a:r>
              <a:rPr lang="tr-TR" dirty="0" err="1" smtClean="0"/>
              <a:t>bb</a:t>
            </a:r>
            <a:r>
              <a:rPr lang="tr-TR" dirty="0" smtClean="0"/>
              <a:t>)Sonuçları</a:t>
            </a:r>
            <a:r>
              <a:rPr lang="tr-TR" dirty="0"/>
              <a:t>	</a:t>
            </a:r>
          </a:p>
          <a:p>
            <a:pPr marL="0" indent="0" defTabSz="360000">
              <a:buNone/>
            </a:pPr>
            <a:r>
              <a:rPr lang="tr-TR" dirty="0" smtClean="0"/>
              <a:t>f)Yapmama </a:t>
            </a:r>
            <a:r>
              <a:rPr lang="tr-TR" dirty="0"/>
              <a:t>fiillerinde (olumsuz davranışlarda) hukuka </a:t>
            </a:r>
            <a:r>
              <a:rPr lang="tr-TR" dirty="0" smtClean="0"/>
              <a:t>aykırılık</a:t>
            </a:r>
            <a:endParaRPr lang="tr-TR" dirty="0"/>
          </a:p>
          <a:p>
            <a:pPr marL="0" indent="0" defTabSz="360000">
              <a:buNone/>
            </a:pPr>
            <a:r>
              <a:rPr lang="tr-TR" dirty="0" smtClean="0"/>
              <a:t>g)Kusur </a:t>
            </a:r>
            <a:r>
              <a:rPr lang="tr-TR" dirty="0"/>
              <a:t>ve hukuka aykırılık kavramları arasındaki farklar	</a:t>
            </a:r>
          </a:p>
          <a:p>
            <a:pPr marL="0" indent="0">
              <a:buNone/>
            </a:pPr>
            <a:endParaRPr lang="tr-TR" dirty="0"/>
          </a:p>
          <a:p>
            <a:endParaRPr lang="tr-TR" dirty="0"/>
          </a:p>
        </p:txBody>
      </p:sp>
    </p:spTree>
    <p:extLst>
      <p:ext uri="{BB962C8B-B14F-4D97-AF65-F5344CB8AC3E}">
        <p14:creationId xmlns:p14="http://schemas.microsoft.com/office/powerpoint/2010/main" val="4077735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3234" y="122831"/>
            <a:ext cx="7514035" cy="805218"/>
          </a:xfrm>
        </p:spPr>
        <p:txBody>
          <a:bodyPr>
            <a:normAutofit fontScale="90000"/>
          </a:bodyPr>
          <a:lstStyle/>
          <a:p>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HGK. T. 06.12.2013, E. 4-335, K. 2013/1654</a:t>
            </a:r>
            <a:endParaRPr lang="tr-TR" dirty="0">
              <a:latin typeface="Times New Roman" pitchFamily="18" charset="0"/>
              <a:cs typeface="Times New Roman" pitchFamily="18" charset="0"/>
            </a:endParaRPr>
          </a:p>
        </p:txBody>
      </p:sp>
      <p:sp>
        <p:nvSpPr>
          <p:cNvPr id="3" name="İçerik Yer Tutucusu 2"/>
          <p:cNvSpPr>
            <a:spLocks noGrp="1"/>
          </p:cNvSpPr>
          <p:nvPr>
            <p:ph idx="1"/>
          </p:nvPr>
        </p:nvSpPr>
        <p:spPr>
          <a:xfrm>
            <a:off x="900753" y="1628799"/>
            <a:ext cx="8096534" cy="5031307"/>
          </a:xfrm>
        </p:spPr>
        <p:txBody>
          <a:bodyPr>
            <a:normAutofit fontScale="92500" lnSpcReduction="20000"/>
          </a:bodyPr>
          <a:lstStyle/>
          <a:p>
            <a:pPr algn="just"/>
            <a:r>
              <a:rPr lang="tr-TR" dirty="0" smtClean="0">
                <a:latin typeface="Times New Roman" pitchFamily="18" charset="0"/>
                <a:cs typeface="Times New Roman" pitchFamily="18" charset="0"/>
              </a:rPr>
              <a:t>Dosya </a:t>
            </a:r>
            <a:r>
              <a:rPr lang="tr-TR" dirty="0">
                <a:latin typeface="Times New Roman" pitchFamily="18" charset="0"/>
                <a:cs typeface="Times New Roman" pitchFamily="18" charset="0"/>
              </a:rPr>
              <a:t>arasındaki bilgi ve belgelerden, Adlî Tıp Kurumu Adlî Belge İnceleme Şube Müdürlüğünün raporunda, sahte oldukları anlaşılan belgelerin sahtecilik işlemlerinin ilk bakışta dikkati çekmeyebileceği ancak, ilgililerince yapılacak kontrollerde anlaşılabilir </a:t>
            </a:r>
            <a:r>
              <a:rPr lang="tr-TR" u="sng" dirty="0">
                <a:latin typeface="Times New Roman" pitchFamily="18" charset="0"/>
                <a:cs typeface="Times New Roman" pitchFamily="18" charset="0"/>
              </a:rPr>
              <a:t>nitelikte</a:t>
            </a:r>
            <a:r>
              <a:rPr lang="tr-TR" dirty="0">
                <a:latin typeface="Times New Roman" pitchFamily="18" charset="0"/>
                <a:cs typeface="Times New Roman" pitchFamily="18" charset="0"/>
              </a:rPr>
              <a:t> olduğunun belirtilmiş olması; Jandarma </a:t>
            </a:r>
            <a:r>
              <a:rPr lang="tr-TR" dirty="0" err="1">
                <a:latin typeface="Times New Roman" pitchFamily="18" charset="0"/>
                <a:cs typeface="Times New Roman" pitchFamily="18" charset="0"/>
              </a:rPr>
              <a:t>Kriminal</a:t>
            </a:r>
            <a:r>
              <a:rPr lang="tr-TR" dirty="0">
                <a:latin typeface="Times New Roman" pitchFamily="18" charset="0"/>
                <a:cs typeface="Times New Roman" pitchFamily="18" charset="0"/>
              </a:rPr>
              <a:t> raporunda ise, </a:t>
            </a:r>
            <a:r>
              <a:rPr lang="tr-TR" b="1" dirty="0">
                <a:effectLst>
                  <a:outerShdw blurRad="38100" dist="38100" dir="2700000" algn="tl">
                    <a:srgbClr val="000000">
                      <a:alpha val="43137"/>
                    </a:srgbClr>
                  </a:outerShdw>
                </a:effectLst>
                <a:latin typeface="Times New Roman" pitchFamily="18" charset="0"/>
                <a:cs typeface="Times New Roman" pitchFamily="18" charset="0"/>
              </a:rPr>
              <a:t>fennî muayene ilişik kesme belgesinde bulunması gereken şasi </a:t>
            </a:r>
            <a:r>
              <a:rPr lang="tr-TR" b="1" dirty="0" err="1">
                <a:effectLst>
                  <a:outerShdw blurRad="38100" dist="38100" dir="2700000" algn="tl">
                    <a:srgbClr val="000000">
                      <a:alpha val="43137"/>
                    </a:srgbClr>
                  </a:outerShdw>
                </a:effectLst>
                <a:latin typeface="Times New Roman" pitchFamily="18" charset="0"/>
                <a:cs typeface="Times New Roman" pitchFamily="18" charset="0"/>
              </a:rPr>
              <a:t>no</a:t>
            </a:r>
            <a:r>
              <a:rPr lang="tr-TR" b="1" dirty="0">
                <a:effectLst>
                  <a:outerShdw blurRad="38100" dist="38100" dir="2700000" algn="tl">
                    <a:srgbClr val="000000">
                      <a:alpha val="43137"/>
                    </a:srgbClr>
                  </a:outerShdw>
                </a:effectLst>
                <a:latin typeface="Times New Roman" pitchFamily="18" charset="0"/>
                <a:cs typeface="Times New Roman" pitchFamily="18" charset="0"/>
              </a:rPr>
              <a:t> ve silindir hacmi hanelerinin doldurulmadığı, motorlu araç trafik tescil belgesinde hologram ve soğuk mühür izinin </a:t>
            </a:r>
            <a:r>
              <a:rPr lang="tr-TR" b="1" dirty="0" err="1">
                <a:effectLst>
                  <a:outerShdw blurRad="38100" dist="38100" dir="2700000" algn="tl">
                    <a:srgbClr val="000000">
                      <a:alpha val="43137"/>
                    </a:srgbClr>
                  </a:outerShdw>
                </a:effectLst>
                <a:latin typeface="Times New Roman" pitchFamily="18" charset="0"/>
                <a:cs typeface="Times New Roman" pitchFamily="18" charset="0"/>
              </a:rPr>
              <a:t>orjinalinden</a:t>
            </a:r>
            <a:r>
              <a:rPr lang="tr-TR" b="1" dirty="0">
                <a:effectLst>
                  <a:outerShdw blurRad="38100" dist="38100" dir="2700000" algn="tl">
                    <a:srgbClr val="000000">
                      <a:alpha val="43137"/>
                    </a:srgbClr>
                  </a:outerShdw>
                </a:effectLst>
                <a:latin typeface="Times New Roman" pitchFamily="18" charset="0"/>
                <a:cs typeface="Times New Roman" pitchFamily="18" charset="0"/>
              </a:rPr>
              <a:t> farklılıklar gösterdiğinin belirtilmiş</a:t>
            </a:r>
            <a:r>
              <a:rPr lang="tr-TR" dirty="0">
                <a:latin typeface="Times New Roman" pitchFamily="18" charset="0"/>
                <a:cs typeface="Times New Roman" pitchFamily="18" charset="0"/>
              </a:rPr>
              <a:t> olması karşısında ve her iki bilirkişi raporundaki ifadeler birlikte değerlendirildiğinde; </a:t>
            </a:r>
            <a:r>
              <a:rPr lang="tr-TR" b="1" u="sng" dirty="0">
                <a:effectLst>
                  <a:outerShdw blurRad="38100" dist="38100" dir="2700000" algn="tl">
                    <a:srgbClr val="000000">
                      <a:alpha val="43137"/>
                    </a:srgbClr>
                  </a:outerShdw>
                </a:effectLst>
                <a:latin typeface="Times New Roman" pitchFamily="18" charset="0"/>
                <a:cs typeface="Times New Roman" pitchFamily="18" charset="0"/>
              </a:rPr>
              <a:t>davalının kusursuz sorumluluğunu ortadan kaldıracak şekilde illiyet bağının tamamen kesilmediği anlaşılmaktadır. Bu bakımdan, belgelerdeki eksiklikleri davacının da görebileceği gözetilerek </a:t>
            </a:r>
            <a:r>
              <a:rPr lang="tr-TR" dirty="0">
                <a:latin typeface="Times New Roman" pitchFamily="18" charset="0"/>
                <a:cs typeface="Times New Roman" pitchFamily="18" charset="0"/>
              </a:rPr>
              <a:t>zarar belirlenmeli ve belirlenecek zarardan </a:t>
            </a:r>
            <a:r>
              <a:rPr lang="tr-TR" dirty="0" err="1">
                <a:latin typeface="Times New Roman" pitchFamily="18" charset="0"/>
                <a:cs typeface="Times New Roman" pitchFamily="18" charset="0"/>
              </a:rPr>
              <a:t>müterafik</a:t>
            </a:r>
            <a:r>
              <a:rPr lang="tr-TR" dirty="0">
                <a:latin typeface="Times New Roman" pitchFamily="18" charset="0"/>
                <a:cs typeface="Times New Roman" pitchFamily="18" charset="0"/>
              </a:rPr>
              <a:t> kusur da değerlendirilerek bir karar verilmesi gerekirken, davanın tümden reddi doğru bulunmamış ve kararın bozulması gerekmiştir. </a:t>
            </a:r>
          </a:p>
        </p:txBody>
      </p:sp>
    </p:spTree>
    <p:extLst>
      <p:ext uri="{BB962C8B-B14F-4D97-AF65-F5344CB8AC3E}">
        <p14:creationId xmlns:p14="http://schemas.microsoft.com/office/powerpoint/2010/main" val="1663317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3234" y="109183"/>
            <a:ext cx="7514035" cy="818866"/>
          </a:xfrm>
        </p:spPr>
        <p:txBody>
          <a:bodyPr>
            <a:normAutofit fontScale="90000"/>
          </a:bodyPr>
          <a:lstStyle/>
          <a:p>
            <a:r>
              <a:rPr lang="tr-TR" dirty="0" smtClean="0">
                <a:latin typeface="Times New Roman" pitchFamily="18" charset="0"/>
                <a:cs typeface="Times New Roman" pitchFamily="18" charset="0"/>
              </a:rPr>
              <a:t>HGK. T. 27.05.2015, E. 2013/3-2329, K. 2015/1444</a:t>
            </a:r>
            <a:endParaRPr lang="tr-TR" dirty="0">
              <a:latin typeface="Times New Roman" pitchFamily="18" charset="0"/>
              <a:cs typeface="Times New Roman" pitchFamily="18" charset="0"/>
            </a:endParaRPr>
          </a:p>
        </p:txBody>
      </p:sp>
      <p:sp>
        <p:nvSpPr>
          <p:cNvPr id="3" name="İçerik Yer Tutucusu 2"/>
          <p:cNvSpPr>
            <a:spLocks noGrp="1"/>
          </p:cNvSpPr>
          <p:nvPr>
            <p:ph idx="1"/>
          </p:nvPr>
        </p:nvSpPr>
        <p:spPr>
          <a:xfrm>
            <a:off x="1113232" y="1023583"/>
            <a:ext cx="8030768" cy="5581933"/>
          </a:xfrm>
        </p:spPr>
        <p:txBody>
          <a:bodyPr>
            <a:normAutofit fontScale="85000" lnSpcReduction="10000"/>
          </a:bodyPr>
          <a:lstStyle/>
          <a:p>
            <a:pPr algn="just"/>
            <a:r>
              <a:rPr lang="tr-TR" dirty="0">
                <a:latin typeface="Times New Roman" pitchFamily="18" charset="0"/>
                <a:cs typeface="Times New Roman" pitchFamily="18" charset="0"/>
              </a:rPr>
              <a:t>Yargıtay uygulamasına göre; </a:t>
            </a:r>
            <a:r>
              <a:rPr lang="tr-TR" b="1" u="sng" dirty="0">
                <a:latin typeface="Times New Roman" pitchFamily="18" charset="0"/>
                <a:cs typeface="Times New Roman" pitchFamily="18" charset="0"/>
              </a:rPr>
              <a:t>belgenin sahteliği hususundaki en önemli kıstas belgenin veya kimliğin aldatma yeteneğine (iğfal) sahip olup olmamasıdır</a:t>
            </a:r>
            <a:r>
              <a:rPr lang="tr-TR" dirty="0">
                <a:latin typeface="Times New Roman" pitchFamily="18" charset="0"/>
                <a:cs typeface="Times New Roman" pitchFamily="18" charset="0"/>
              </a:rPr>
              <a:t>. Yargıtay bir çok kararında; aldatma (iğfal) yeteneği bulunan belgelerin kullanılmasını üçüncü kişinin ağır kusuru olarak nitelendirmiş ve noterin sorumluluğu bakımından illiyet bağını kestiğini kabul etmiştir. Zarar doğuran işlem veya eylemde aldatma (iğfal) kabiliyetine sahip bir kimlik veya belgesinin kullanılması hâlinde noterin sorumluluğunun doğmayacağının kabul edilmesi gerekir. Ancak detaylı bir incelemeyle ortaya çıkacak sahteliğin fark edilmesi noter veya çalışanından beklenemeyecek bir durumdur. Ayrıca </a:t>
            </a:r>
            <a:r>
              <a:rPr lang="tr-TR" b="1" u="sng" dirty="0">
                <a:effectLst>
                  <a:outerShdw blurRad="38100" dist="38100" dir="2700000" algn="tl">
                    <a:srgbClr val="000000">
                      <a:alpha val="43137"/>
                    </a:srgbClr>
                  </a:outerShdw>
                </a:effectLst>
                <a:latin typeface="Times New Roman" pitchFamily="18" charset="0"/>
                <a:cs typeface="Times New Roman" pitchFamily="18" charset="0"/>
              </a:rPr>
              <a:t>Yargıtay bazı kararlarında; nüfus cüzdanındaki seri ve T.C kimlik numarasının bulunmaması, numaranın on bir haneli olmaması, eksik veya fazla olması, doğum yerinin ilçe veya merkez ilçe olarak yazılmaması, soğuk damganın veya motorlu araç tescil belgesinde mühür bulunmaması, tescil belgesindeki bilgilerin kullanılan kimlik ile veya motor sicil numarası veya şasi numarasının birbirine uymaması gibi </a:t>
            </a:r>
            <a:r>
              <a:rPr lang="tr-TR" dirty="0">
                <a:latin typeface="Times New Roman" pitchFamily="18" charset="0"/>
                <a:cs typeface="Times New Roman" pitchFamily="18" charset="0"/>
              </a:rPr>
              <a:t>hâllerini “somut sorumluluk nedenleri” olarak kabul edilmiş, noterlerin ve çalışanlarının yapmış oldukları işlemlerde, sorumluluk sebeplerini, her somut olayın özelliğine göre ayrı ayrı değerlendirmiştir. </a:t>
            </a:r>
          </a:p>
          <a:p>
            <a:endParaRPr lang="tr-TR" dirty="0"/>
          </a:p>
        </p:txBody>
      </p:sp>
    </p:spTree>
    <p:extLst>
      <p:ext uri="{BB962C8B-B14F-4D97-AF65-F5344CB8AC3E}">
        <p14:creationId xmlns:p14="http://schemas.microsoft.com/office/powerpoint/2010/main" val="2130250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323</Words>
  <Application>Microsoft Office PowerPoint</Application>
  <PresentationFormat>Ekran Gösterisi (4:3)</PresentationFormat>
  <Paragraphs>19</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Dalga Biçimi</vt:lpstr>
      <vt:lpstr>PowerPoint Sunusu</vt:lpstr>
      <vt:lpstr>PowerPoint Sunusu</vt:lpstr>
      <vt:lpstr> HGK. T. 06.12.2013, E. 4-335, K. 2013/1654</vt:lpstr>
      <vt:lpstr>HGK. T. 27.05.2015, E. 2013/3-2329, K. 2015/1444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7</cp:revision>
  <dcterms:created xsi:type="dcterms:W3CDTF">2018-02-28T12:55:02Z</dcterms:created>
  <dcterms:modified xsi:type="dcterms:W3CDTF">2018-03-03T10:55:08Z</dcterms:modified>
</cp:coreProperties>
</file>