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8" r:id="rId1"/>
  </p:sldMasterIdLst>
  <p:notesMasterIdLst>
    <p:notesMasterId r:id="rId17"/>
  </p:notesMasterIdLst>
  <p:sldIdLst>
    <p:sldId id="256" r:id="rId2"/>
    <p:sldId id="257" r:id="rId3"/>
    <p:sldId id="258" r:id="rId4"/>
    <p:sldId id="259" r:id="rId5"/>
    <p:sldId id="260" r:id="rId6"/>
    <p:sldId id="261" r:id="rId7"/>
    <p:sldId id="262" r:id="rId8"/>
    <p:sldId id="271" r:id="rId9"/>
    <p:sldId id="263" r:id="rId10"/>
    <p:sldId id="264" r:id="rId11"/>
    <p:sldId id="265" r:id="rId12"/>
    <p:sldId id="272" r:id="rId13"/>
    <p:sldId id="273" r:id="rId14"/>
    <p:sldId id="274" r:id="rId15"/>
    <p:sldId id="284"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FF"/>
    <a:srgbClr val="00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3C2FFA5D-87B4-456A-9821-1D502468CF0F}" styleName="Tema Uygulanmış Stil 1 - Vurgu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24"/>
  </p:normalViewPr>
  <p:slideViewPr>
    <p:cSldViewPr snapToGrid="0">
      <p:cViewPr varScale="1">
        <p:scale>
          <a:sx n="106" d="100"/>
          <a:sy n="106" d="100"/>
        </p:scale>
        <p:origin x="79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88752A2-FB81-4A24-B405-8C10BD248028}" type="datetimeFigureOut">
              <a:rPr lang="tr-TR" smtClean="0"/>
              <a:t>4.05.2020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F2F4396-34F3-4018-8713-36C515936E71}" type="slidenum">
              <a:rPr lang="tr-TR" smtClean="0"/>
              <a:t>‹#›</a:t>
            </a:fld>
            <a:endParaRPr lang="tr-TR"/>
          </a:p>
        </p:txBody>
      </p:sp>
    </p:spTree>
    <p:extLst>
      <p:ext uri="{BB962C8B-B14F-4D97-AF65-F5344CB8AC3E}">
        <p14:creationId xmlns:p14="http://schemas.microsoft.com/office/powerpoint/2010/main" val="293427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D9334801-9973-4446-8FE8-DCCBCB4313D4}"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86F517B-C711-4240-9BF1-CD72F1D45E08}" type="slidenum">
              <a:rPr lang="tr-TR" smtClean="0"/>
              <a:t>‹#›</a:t>
            </a:fld>
            <a:endParaRPr lang="tr-TR"/>
          </a:p>
        </p:txBody>
      </p:sp>
    </p:spTree>
    <p:extLst>
      <p:ext uri="{BB962C8B-B14F-4D97-AF65-F5344CB8AC3E}">
        <p14:creationId xmlns:p14="http://schemas.microsoft.com/office/powerpoint/2010/main" val="2029003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D9334801-9973-4446-8FE8-DCCBCB4313D4}"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86F517B-C711-4240-9BF1-CD72F1D45E08}" type="slidenum">
              <a:rPr lang="tr-TR" smtClean="0"/>
              <a:t>‹#›</a:t>
            </a:fld>
            <a:endParaRPr lang="tr-TR"/>
          </a:p>
        </p:txBody>
      </p:sp>
    </p:spTree>
    <p:extLst>
      <p:ext uri="{BB962C8B-B14F-4D97-AF65-F5344CB8AC3E}">
        <p14:creationId xmlns:p14="http://schemas.microsoft.com/office/powerpoint/2010/main" val="12649013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D9334801-9973-4446-8FE8-DCCBCB4313D4}"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86F517B-C711-4240-9BF1-CD72F1D45E08}" type="slidenum">
              <a:rPr lang="tr-TR" smtClean="0"/>
              <a:t>‹#›</a:t>
            </a:fld>
            <a:endParaRPr lang="tr-TR"/>
          </a:p>
        </p:txBody>
      </p:sp>
    </p:spTree>
    <p:extLst>
      <p:ext uri="{BB962C8B-B14F-4D97-AF65-F5344CB8AC3E}">
        <p14:creationId xmlns:p14="http://schemas.microsoft.com/office/powerpoint/2010/main" val="17567208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D9334801-9973-4446-8FE8-DCCBCB4313D4}"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86F517B-C711-4240-9BF1-CD72F1D45E08}" type="slidenum">
              <a:rPr lang="tr-TR" smtClean="0"/>
              <a:t>‹#›</a:t>
            </a:fld>
            <a:endParaRPr lang="tr-TR"/>
          </a:p>
        </p:txBody>
      </p:sp>
    </p:spTree>
    <p:extLst>
      <p:ext uri="{BB962C8B-B14F-4D97-AF65-F5344CB8AC3E}">
        <p14:creationId xmlns:p14="http://schemas.microsoft.com/office/powerpoint/2010/main" val="41384491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D9334801-9973-4446-8FE8-DCCBCB4313D4}"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86F517B-C711-4240-9BF1-CD72F1D45E08}" type="slidenum">
              <a:rPr lang="tr-TR" smtClean="0"/>
              <a:t>‹#›</a:t>
            </a:fld>
            <a:endParaRPr lang="tr-TR"/>
          </a:p>
        </p:txBody>
      </p:sp>
    </p:spTree>
    <p:extLst>
      <p:ext uri="{BB962C8B-B14F-4D97-AF65-F5344CB8AC3E}">
        <p14:creationId xmlns:p14="http://schemas.microsoft.com/office/powerpoint/2010/main" val="15527761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D9334801-9973-4446-8FE8-DCCBCB4313D4}"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86F517B-C711-4240-9BF1-CD72F1D45E08}" type="slidenum">
              <a:rPr lang="tr-TR" smtClean="0"/>
              <a:t>‹#›</a:t>
            </a:fld>
            <a:endParaRPr lang="tr-TR"/>
          </a:p>
        </p:txBody>
      </p:sp>
    </p:spTree>
    <p:extLst>
      <p:ext uri="{BB962C8B-B14F-4D97-AF65-F5344CB8AC3E}">
        <p14:creationId xmlns:p14="http://schemas.microsoft.com/office/powerpoint/2010/main" val="18443202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D9334801-9973-4446-8FE8-DCCBCB4313D4}" type="datetimeFigureOut">
              <a:rPr lang="tr-TR" smtClean="0"/>
              <a:t>4.05.2020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86F517B-C711-4240-9BF1-CD72F1D45E08}" type="slidenum">
              <a:rPr lang="tr-TR" smtClean="0"/>
              <a:t>‹#›</a:t>
            </a:fld>
            <a:endParaRPr lang="tr-TR"/>
          </a:p>
        </p:txBody>
      </p:sp>
    </p:spTree>
    <p:extLst>
      <p:ext uri="{BB962C8B-B14F-4D97-AF65-F5344CB8AC3E}">
        <p14:creationId xmlns:p14="http://schemas.microsoft.com/office/powerpoint/2010/main" val="39043996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D9334801-9973-4446-8FE8-DCCBCB4313D4}" type="datetimeFigureOut">
              <a:rPr lang="tr-TR" smtClean="0"/>
              <a:t>4.05.2020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86F517B-C711-4240-9BF1-CD72F1D45E08}" type="slidenum">
              <a:rPr lang="tr-TR" smtClean="0"/>
              <a:t>‹#›</a:t>
            </a:fld>
            <a:endParaRPr lang="tr-TR"/>
          </a:p>
        </p:txBody>
      </p:sp>
    </p:spTree>
    <p:extLst>
      <p:ext uri="{BB962C8B-B14F-4D97-AF65-F5344CB8AC3E}">
        <p14:creationId xmlns:p14="http://schemas.microsoft.com/office/powerpoint/2010/main" val="15112277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9334801-9973-4446-8FE8-DCCBCB4313D4}" type="datetimeFigureOut">
              <a:rPr lang="tr-TR" smtClean="0"/>
              <a:t>4.05.2020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86F517B-C711-4240-9BF1-CD72F1D45E08}" type="slidenum">
              <a:rPr lang="tr-TR" smtClean="0"/>
              <a:t>‹#›</a:t>
            </a:fld>
            <a:endParaRPr lang="tr-TR"/>
          </a:p>
        </p:txBody>
      </p:sp>
    </p:spTree>
    <p:extLst>
      <p:ext uri="{BB962C8B-B14F-4D97-AF65-F5344CB8AC3E}">
        <p14:creationId xmlns:p14="http://schemas.microsoft.com/office/powerpoint/2010/main" val="3910723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D9334801-9973-4446-8FE8-DCCBCB4313D4}"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86F517B-C711-4240-9BF1-CD72F1D45E08}" type="slidenum">
              <a:rPr lang="tr-TR" smtClean="0"/>
              <a:t>‹#›</a:t>
            </a:fld>
            <a:endParaRPr lang="tr-TR"/>
          </a:p>
        </p:txBody>
      </p:sp>
    </p:spTree>
    <p:extLst>
      <p:ext uri="{BB962C8B-B14F-4D97-AF65-F5344CB8AC3E}">
        <p14:creationId xmlns:p14="http://schemas.microsoft.com/office/powerpoint/2010/main" val="24014380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D9334801-9973-4446-8FE8-DCCBCB4313D4}"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86F517B-C711-4240-9BF1-CD72F1D45E08}" type="slidenum">
              <a:rPr lang="tr-TR" smtClean="0"/>
              <a:t>‹#›</a:t>
            </a:fld>
            <a:endParaRPr lang="tr-TR"/>
          </a:p>
        </p:txBody>
      </p:sp>
    </p:spTree>
    <p:extLst>
      <p:ext uri="{BB962C8B-B14F-4D97-AF65-F5344CB8AC3E}">
        <p14:creationId xmlns:p14="http://schemas.microsoft.com/office/powerpoint/2010/main" val="18032961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334801-9973-4446-8FE8-DCCBCB4313D4}" type="datetimeFigureOut">
              <a:rPr lang="tr-TR" smtClean="0"/>
              <a:t>4.05.2020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6F517B-C711-4240-9BF1-CD72F1D45E08}" type="slidenum">
              <a:rPr lang="tr-TR" smtClean="0"/>
              <a:t>‹#›</a:t>
            </a:fld>
            <a:endParaRPr lang="tr-TR"/>
          </a:p>
        </p:txBody>
      </p:sp>
    </p:spTree>
    <p:extLst>
      <p:ext uri="{BB962C8B-B14F-4D97-AF65-F5344CB8AC3E}">
        <p14:creationId xmlns:p14="http://schemas.microsoft.com/office/powerpoint/2010/main" val="1611519109"/>
      </p:ext>
    </p:extLst>
  </p:cSld>
  <p:clrMap bg1="lt1" tx1="dk1" bg2="lt2" tx2="dk2" accent1="accent1" accent2="accent2" accent3="accent3" accent4="accent4" accent5="accent5" accent6="accent6" hlink="hlink" folHlink="folHlink"/>
  <p:sldLayoutIdLst>
    <p:sldLayoutId id="2147483729" r:id="rId1"/>
    <p:sldLayoutId id="2147483730" r:id="rId2"/>
    <p:sldLayoutId id="2147483731" r:id="rId3"/>
    <p:sldLayoutId id="2147483732" r:id="rId4"/>
    <p:sldLayoutId id="2147483733" r:id="rId5"/>
    <p:sldLayoutId id="2147483734" r:id="rId6"/>
    <p:sldLayoutId id="2147483735" r:id="rId7"/>
    <p:sldLayoutId id="2147483736" r:id="rId8"/>
    <p:sldLayoutId id="2147483737" r:id="rId9"/>
    <p:sldLayoutId id="2147483738" r:id="rId10"/>
    <p:sldLayoutId id="214748373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 Id="rId5" Type="http://schemas.microsoft.com/office/2007/relationships/hdphoto" Target="../media/hdphoto2.wdp"/><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cstate="print">
            <a:extLst>
              <a:ext uri="{BEBA8EAE-BF5A-486C-A8C5-ECC9F3942E4B}">
                <a14:imgProps xmlns:a14="http://schemas.microsoft.com/office/drawing/2010/main">
                  <a14:imgLayer r:embed="rId3">
                    <a14:imgEffect>
                      <a14:backgroundRemoval t="0" b="99494" l="20563" r="79975">
                        <a14:foregroundMark x1="33306" y1="10918" x2="33306" y2="10918"/>
                        <a14:foregroundMark x1="33306" y1="10918" x2="33306" y2="10918"/>
                        <a14:foregroundMark x1="38726" y1="13666" x2="38726" y2="13666"/>
                        <a14:foregroundMark x1="38726" y1="13666" x2="38726" y2="13666"/>
                        <a14:foregroundMark x1="38726" y1="13666" x2="38726" y2="13666"/>
                        <a14:foregroundMark x1="38726" y1="5423" x2="38726" y2="5423"/>
                        <a14:foregroundMark x1="67646" y1="9544" x2="67646" y2="9544"/>
                        <a14:foregroundMark x1="66570" y1="13160" x2="66570" y2="13160"/>
                        <a14:foregroundMark x1="73066" y1="28633" x2="73066" y2="28633"/>
                        <a14:foregroundMark x1="74514" y1="45481" x2="74514" y2="45481"/>
                        <a14:foregroundMark x1="69466" y1="73174" x2="69466" y2="73174"/>
                        <a14:foregroundMark x1="68018" y1="80477" x2="68018" y2="80477"/>
                        <a14:foregroundMark x1="51014" y1="90022" x2="51014" y2="90022"/>
                        <a14:foregroundMark x1="30037" y1="74548" x2="30037" y2="74548"/>
                        <a14:foregroundMark x1="32189" y1="23210" x2="32189" y2="23210"/>
                        <a14:foregroundMark x1="29293" y1="33189" x2="29293" y2="33189"/>
                        <a14:foregroundMark x1="27141" y1="42733" x2="27141" y2="42733"/>
                        <a14:foregroundMark x1="26769" y1="44541" x2="26769" y2="44541"/>
                        <a14:foregroundMark x1="25693" y1="39118" x2="25693" y2="39118"/>
                        <a14:foregroundMark x1="26769" y1="50036" x2="26769" y2="50036"/>
                        <a14:foregroundMark x1="24948" y1="50036" x2="24948" y2="50036"/>
                        <a14:foregroundMark x1="27844" y1="53651" x2="27844" y2="53651"/>
                        <a14:foregroundMark x1="27844" y1="60014" x2="27844" y2="60014"/>
                        <a14:foregroundMark x1="29293" y1="64064" x2="29293" y2="64064"/>
                        <a14:foregroundMark x1="29665" y1="66811" x2="29665" y2="66811"/>
                        <a14:foregroundMark x1="32189" y1="77296" x2="32189" y2="77296"/>
                        <a14:foregroundMark x1="39801" y1="83225" x2="39801" y2="83225"/>
                        <a14:foregroundMark x1="42325" y1="89588" x2="42325" y2="89588"/>
                        <a14:foregroundMark x1="42325" y1="89588" x2="42325" y2="89588"/>
                        <a14:foregroundMark x1="48118" y1="90022" x2="48118" y2="90022"/>
                        <a14:foregroundMark x1="54986" y1="90889" x2="54986" y2="90889"/>
                        <a14:foregroundMark x1="61523" y1="87274" x2="61523" y2="87274"/>
                        <a14:foregroundMark x1="72362" y1="60882" x2="72362" y2="60882"/>
                        <a14:foregroundMark x1="75631" y1="61822" x2="75631" y2="61822"/>
                        <a14:foregroundMark x1="74514" y1="53218" x2="74514" y2="53218"/>
                        <a14:foregroundMark x1="72735" y1="36804" x2="72735" y2="36804"/>
                        <a14:foregroundMark x1="71618" y1="29573" x2="71618" y2="29573"/>
                        <a14:foregroundMark x1="55358" y1="9978" x2="55358" y2="9978"/>
                        <a14:foregroundMark x1="52462" y1="6797" x2="52462" y2="6797"/>
                        <a14:foregroundMark x1="48118" y1="8171" x2="48118" y2="8171"/>
                        <a14:foregroundMark x1="43070" y1="10484" x2="43070" y2="10484"/>
                        <a14:foregroundMark x1="37609" y1="17715" x2="37609" y2="17715"/>
                        <a14:foregroundMark x1="36161" y1="18655" x2="36161" y2="18655"/>
                        <a14:foregroundMark x1="60778" y1="13160" x2="60778" y2="13160"/>
                        <a14:foregroundMark x1="64750" y1="19089" x2="64750" y2="19089"/>
                        <a14:foregroundMark x1="68763" y1="24078" x2="68763" y2="24078"/>
                        <a14:foregroundMark x1="41249" y1="13160" x2="41249" y2="13160"/>
                        <a14:foregroundMark x1="41249" y1="5929" x2="41249" y2="5929"/>
                        <a14:foregroundMark x1="73438" y1="66377" x2="73438" y2="66377"/>
                        <a14:foregroundMark x1="69839" y1="70427" x2="69839" y2="70427"/>
                        <a14:foregroundMark x1="36533" y1="82285" x2="36533" y2="82285"/>
                        <a14:foregroundMark x1="31485" y1="18655" x2="31485" y2="18655"/>
                        <a14:foregroundMark x1="47042" y1="3181" x2="47042" y2="3181"/>
                        <a14:foregroundMark x1="47042" y1="3615" x2="47042" y2="3615"/>
                        <a14:foregroundMark x1="47042" y1="3615" x2="47042" y2="3615"/>
                        <a14:foregroundMark x1="55358" y1="7737" x2="55358" y2="7737"/>
                        <a14:foregroundMark x1="70542" y1="64570" x2="70542" y2="64570"/>
                        <a14:foregroundMark x1="65867" y1="78670" x2="65867" y2="78670"/>
                        <a14:foregroundMark x1="65867" y1="78670" x2="65867" y2="78670"/>
                        <a14:foregroundMark x1="64750" y1="80911" x2="64750" y2="80911"/>
                        <a14:foregroundMark x1="64046" y1="84093" x2="64046" y2="84093"/>
                        <a14:foregroundMark x1="62598" y1="92263" x2="62598" y2="92263"/>
                        <a14:foregroundMark x1="61150" y1="94577" x2="61150" y2="94577"/>
                        <a14:foregroundMark x1="52089" y1="96819" x2="52089" y2="96819"/>
                        <a14:foregroundMark x1="43070" y1="92769" x2="43070" y2="92769"/>
                        <a14:foregroundMark x1="58254" y1="13160" x2="58254" y2="13160"/>
                        <a14:foregroundMark x1="56434" y1="23210" x2="56434" y2="23210"/>
                        <a14:foregroundMark x1="49566" y1="40926" x2="49566" y2="40926"/>
                        <a14:foregroundMark x1="42325" y1="80477" x2="42325" y2="80477"/>
                        <a14:foregroundMark x1="32933" y1="74114" x2="32933" y2="74114"/>
                        <a14:foregroundMark x1="73811" y1="38178" x2="73811" y2="38178"/>
                        <a14:foregroundMark x1="73811" y1="44107" x2="73811" y2="44107"/>
                        <a14:foregroundMark x1="73811" y1="39118" x2="73811" y2="39118"/>
                        <a14:foregroundMark x1="69839" y1="19089" x2="69839" y2="19089"/>
                        <a14:foregroundMark x1="60074" y1="7303" x2="60074" y2="7303"/>
                        <a14:foregroundMark x1="26396" y1="27260" x2="26396" y2="27260"/>
                        <a14:foregroundMark x1="44849" y1="14100" x2="44849" y2="14100"/>
                        <a14:foregroundMark x1="48862" y1="11352" x2="48862" y2="11352"/>
                        <a14:foregroundMark x1="46669" y1="11786" x2="46669" y2="11786"/>
                        <a14:foregroundMark x1="46669" y1="11786" x2="46669" y2="11786"/>
                        <a14:foregroundMark x1="64750" y1="87274" x2="64750" y2="87274"/>
                        <a14:foregroundMark x1="66570" y1="82285" x2="66570" y2="82285"/>
                        <a14:foregroundMark x1="71990" y1="72307" x2="71990" y2="72307"/>
                        <a14:foregroundMark x1="59702" y1="84093" x2="59702" y2="84093"/>
                        <a14:foregroundMark x1="59702" y1="84093" x2="59702" y2="84093"/>
                        <a14:foregroundMark x1="35085" y1="79103" x2="35085" y2="79103"/>
                        <a14:foregroundMark x1="32933" y1="82719" x2="32933" y2="82719"/>
                        <a14:foregroundMark x1="26769" y1="66377" x2="26769" y2="66377"/>
                        <a14:foregroundMark x1="24948" y1="57701" x2="24948" y2="57701"/>
                        <a14:foregroundMark x1="26065" y1="39552" x2="26065" y2="39552"/>
                        <a14:foregroundMark x1="30037" y1="29573" x2="30037" y2="29573"/>
                        <a14:foregroundMark x1="36533" y1="13666" x2="36533" y2="13666"/>
                        <a14:foregroundMark x1="29293" y1="73608" x2="29293" y2="73608"/>
                        <a14:foregroundMark x1="26769" y1="69125" x2="26769" y2="69125"/>
                        <a14:foregroundMark x1="27513" y1="74982" x2="27513" y2="74982"/>
                        <a14:foregroundMark x1="36905" y1="87274" x2="36905" y2="87274"/>
                        <a14:foregroundMark x1="45594" y1="86406" x2="45594" y2="86406"/>
                        <a14:foregroundMark x1="49938" y1="94071" x2="49938" y2="94071"/>
                        <a14:foregroundMark x1="59330" y1="87274" x2="59330" y2="87274"/>
                        <a14:foregroundMark x1="54613" y1="4989" x2="54613" y2="4989"/>
                        <a14:foregroundMark x1="53537" y1="13160" x2="53537" y2="13160"/>
                        <a14:foregroundMark x1="30741" y1="22704" x2="30741" y2="22704"/>
                        <a14:foregroundMark x1="27141" y1="33189" x2="27141" y2="33189"/>
                        <a14:foregroundMark x1="27844" y1="37744" x2="27844" y2="37744"/>
                        <a14:foregroundMark x1="23873" y1="48662" x2="23873" y2="48662"/>
                        <a14:foregroundMark x1="24948" y1="58641" x2="24948" y2="58641"/>
                        <a14:foregroundMark x1="24948" y1="58641" x2="24948" y2="58641"/>
                        <a14:foregroundMark x1="27513" y1="47289" x2="27513" y2="47289"/>
                        <a14:foregroundMark x1="27513" y1="47289" x2="27513" y2="47289"/>
                        <a14:foregroundMark x1="28217" y1="24512" x2="28217" y2="24512"/>
                        <a14:foregroundMark x1="63674" y1="14100" x2="63674" y2="14100"/>
                        <a14:foregroundMark x1="68391" y1="21837" x2="68391" y2="21837"/>
                        <a14:foregroundMark x1="70914" y1="25018" x2="70914" y2="25018"/>
                        <a14:foregroundMark x1="73811" y1="32249" x2="73811" y2="32249"/>
                        <a14:foregroundMark x1="73811" y1="51844" x2="73811" y2="51844"/>
                        <a14:foregroundMark x1="76334" y1="59074" x2="76334" y2="59074"/>
                        <a14:foregroundMark x1="75962" y1="50470" x2="75962" y2="50470"/>
                        <a14:foregroundMark x1="67646" y1="30947" x2="67646" y2="30947"/>
                        <a14:foregroundMark x1="71287" y1="35430" x2="71287" y2="35430"/>
                      </a14:backgroundRemoval>
                    </a14:imgEffect>
                  </a14:imgLayer>
                </a14:imgProps>
              </a:ext>
              <a:ext uri="{28A0092B-C50C-407E-A947-70E740481C1C}">
                <a14:useLocalDpi xmlns:a14="http://schemas.microsoft.com/office/drawing/2010/main" val="0"/>
              </a:ext>
            </a:extLst>
          </a:blip>
          <a:stretch>
            <a:fillRect/>
          </a:stretch>
        </p:blipFill>
        <p:spPr>
          <a:xfrm>
            <a:off x="-585787" y="114300"/>
            <a:ext cx="3557400" cy="1980000"/>
          </a:xfrm>
          <a:prstGeom prst="rect">
            <a:avLst/>
          </a:prstGeom>
        </p:spPr>
      </p:pic>
      <p:pic>
        <p:nvPicPr>
          <p:cNvPr id="5" name="Resim 4"/>
          <p:cNvPicPr>
            <a:picLocks noChangeAspect="1"/>
          </p:cNvPicPr>
          <p:nvPr/>
        </p:nvPicPr>
        <p:blipFill>
          <a:blip r:embed="rId4" cstate="print">
            <a:extLst>
              <a:ext uri="{BEBA8EAE-BF5A-486C-A8C5-ECC9F3942E4B}">
                <a14:imgProps xmlns:a14="http://schemas.microsoft.com/office/drawing/2010/main">
                  <a14:imgLayer r:embed="rId5">
                    <a14:imgEffect>
                      <a14:backgroundRemoval t="3352" b="94972" l="1897" r="94851"/>
                    </a14:imgEffect>
                  </a14:imgLayer>
                </a14:imgProps>
              </a:ext>
              <a:ext uri="{28A0092B-C50C-407E-A947-70E740481C1C}">
                <a14:useLocalDpi xmlns:a14="http://schemas.microsoft.com/office/drawing/2010/main" val="0"/>
              </a:ext>
            </a:extLst>
          </a:blip>
          <a:stretch>
            <a:fillRect/>
          </a:stretch>
        </p:blipFill>
        <p:spPr>
          <a:xfrm>
            <a:off x="9800720" y="0"/>
            <a:ext cx="2391280" cy="2232000"/>
          </a:xfrm>
          <a:prstGeom prst="rect">
            <a:avLst/>
          </a:prstGeom>
        </p:spPr>
      </p:pic>
      <p:sp>
        <p:nvSpPr>
          <p:cNvPr id="6" name="Dikdörtgen 5"/>
          <p:cNvSpPr/>
          <p:nvPr/>
        </p:nvSpPr>
        <p:spPr>
          <a:xfrm>
            <a:off x="2122667" y="524174"/>
            <a:ext cx="8121471" cy="2585323"/>
          </a:xfrm>
          <a:prstGeom prst="rect">
            <a:avLst/>
          </a:prstGeom>
          <a:noFill/>
        </p:spPr>
        <p:txBody>
          <a:bodyPr wrap="square" lIns="91440" tIns="45720" rIns="91440" bIns="45720">
            <a:spAutoFit/>
          </a:bodyPr>
          <a:lstStyle/>
          <a:p>
            <a:pPr algn="ctr"/>
            <a:r>
              <a:rPr lang="tr-TR" sz="5400" b="1"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Jokerman" panose="04090605060D06020702" pitchFamily="82" charset="0"/>
              </a:rPr>
              <a:t>Erken Çocukluk Döneminde </a:t>
            </a:r>
          </a:p>
          <a:p>
            <a:pPr algn="ctr"/>
            <a:r>
              <a:rPr lang="tr-TR" sz="54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Jokerman" panose="04090605060D06020702" pitchFamily="82" charset="0"/>
              </a:rPr>
              <a:t>Fen Ve Matematik</a:t>
            </a:r>
            <a:endParaRPr lang="tr-TR" sz="5400" b="1"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Jokerman" panose="04090605060D06020702" pitchFamily="82" charset="0"/>
            </a:endParaRPr>
          </a:p>
        </p:txBody>
      </p:sp>
      <p:sp>
        <p:nvSpPr>
          <p:cNvPr id="7" name="Dikdörtgen 6"/>
          <p:cNvSpPr/>
          <p:nvPr/>
        </p:nvSpPr>
        <p:spPr>
          <a:xfrm>
            <a:off x="2498726" y="3850838"/>
            <a:ext cx="7537448" cy="1569660"/>
          </a:xfrm>
          <a:prstGeom prst="rect">
            <a:avLst/>
          </a:prstGeom>
          <a:noFill/>
        </p:spPr>
        <p:txBody>
          <a:bodyPr wrap="none" lIns="91440" tIns="45720" rIns="91440" bIns="45720">
            <a:spAutoFit/>
          </a:bodyPr>
          <a:lstStyle/>
          <a:p>
            <a:pPr algn="ctr"/>
            <a:r>
              <a:rPr lang="tr-TR" sz="4800" b="1"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Arial Rounded MT Bold" panose="020F0704030504030204" pitchFamily="34" charset="0"/>
              </a:rPr>
              <a:t>Sağlık Bilimleri Fakültesi </a:t>
            </a:r>
          </a:p>
          <a:p>
            <a:pPr algn="ctr"/>
            <a:r>
              <a:rPr lang="tr-TR" sz="4800" b="1"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Arial Rounded MT Bold" panose="020F0704030504030204" pitchFamily="34" charset="0"/>
              </a:rPr>
              <a:t>Çocuk Gelişimi Bölümü</a:t>
            </a:r>
            <a:endParaRPr lang="tr-TR" sz="4800" b="1"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endParaRPr>
          </a:p>
        </p:txBody>
      </p:sp>
    </p:spTree>
    <p:extLst>
      <p:ext uri="{BB962C8B-B14F-4D97-AF65-F5344CB8AC3E}">
        <p14:creationId xmlns:p14="http://schemas.microsoft.com/office/powerpoint/2010/main" val="41227492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408214" y="947057"/>
            <a:ext cx="11381015" cy="5078313"/>
          </a:xfrm>
          <a:prstGeom prst="rect">
            <a:avLst/>
          </a:prstGeom>
          <a:noFill/>
        </p:spPr>
        <p:txBody>
          <a:bodyPr wrap="square" rtlCol="0">
            <a:spAutoFit/>
          </a:bodyPr>
          <a:lstStyle/>
          <a:p>
            <a:pPr algn="just"/>
            <a:r>
              <a:rPr lang="tr-TR" sz="3600" dirty="0">
                <a:ln w="0"/>
                <a:effectLst>
                  <a:outerShdw blurRad="38100" dist="19050" dir="2700000" algn="tl" rotWithShape="0">
                    <a:schemeClr val="dk1">
                      <a:alpha val="40000"/>
                    </a:schemeClr>
                  </a:outerShdw>
                </a:effectLst>
              </a:rPr>
              <a:t>Çocuklarda kavramlar, çocukların kendi doğal öğrenme deneyimleri, </a:t>
            </a:r>
            <a:r>
              <a:rPr lang="tr-TR" sz="3600" dirty="0" err="1">
                <a:ln w="0"/>
                <a:effectLst>
                  <a:outerShdw blurRad="38100" dist="19050" dir="2700000" algn="tl" rotWithShape="0">
                    <a:schemeClr val="dk1">
                      <a:alpha val="40000"/>
                    </a:schemeClr>
                  </a:outerShdw>
                </a:effectLst>
              </a:rPr>
              <a:t>informal</a:t>
            </a:r>
            <a:r>
              <a:rPr lang="tr-TR" sz="3600" dirty="0">
                <a:ln w="0"/>
                <a:effectLst>
                  <a:outerShdw blurRad="38100" dist="19050" dir="2700000" algn="tl" rotWithShape="0">
                    <a:schemeClr val="dk1">
                      <a:alpha val="40000"/>
                    </a:schemeClr>
                  </a:outerShdw>
                </a:effectLst>
              </a:rPr>
              <a:t> öğrenme deneyimleri ve yapılandırılmış öğrenme deneyimleri olmak üzere üç şekilde gerçekleşmektedir. Doğal öğrenme deneyimlerinde eylem ve seçeneklerin kontrolü çocuktadır. </a:t>
            </a:r>
            <a:r>
              <a:rPr lang="tr-TR" sz="3600" dirty="0" err="1">
                <a:ln w="0"/>
                <a:effectLst>
                  <a:outerShdw blurRad="38100" dist="19050" dir="2700000" algn="tl" rotWithShape="0">
                    <a:schemeClr val="dk1">
                      <a:alpha val="40000"/>
                    </a:schemeClr>
                  </a:outerShdw>
                </a:effectLst>
              </a:rPr>
              <a:t>İnformal</a:t>
            </a:r>
            <a:r>
              <a:rPr lang="tr-TR" sz="3600" dirty="0">
                <a:ln w="0"/>
                <a:effectLst>
                  <a:outerShdw blurRad="38100" dist="19050" dir="2700000" algn="tl" rotWithShape="0">
                    <a:schemeClr val="dk1">
                      <a:alpha val="40000"/>
                    </a:schemeClr>
                  </a:outerShdw>
                </a:effectLst>
              </a:rPr>
              <a:t> öğrenme deneyimlerinde ise çocuk aktiviteyi ve eylemleri seçer ancak bazı noktalarda yetişkin müdahale edebilir. Yapılandırılmış etkinliklerde ise çocuk için deneyimleri yetişkin seçer ve çocuğun eylemi için yönergeleri yetişkin verir.</a:t>
            </a:r>
          </a:p>
        </p:txBody>
      </p:sp>
    </p:spTree>
    <p:extLst>
      <p:ext uri="{BB962C8B-B14F-4D97-AF65-F5344CB8AC3E}">
        <p14:creationId xmlns:p14="http://schemas.microsoft.com/office/powerpoint/2010/main" val="37618739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Resim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2899" y="489857"/>
            <a:ext cx="11511643" cy="5780314"/>
          </a:xfrm>
          <a:prstGeom prst="rect">
            <a:avLst/>
          </a:prstGeom>
        </p:spPr>
      </p:pic>
    </p:spTree>
    <p:extLst>
      <p:ext uri="{BB962C8B-B14F-4D97-AF65-F5344CB8AC3E}">
        <p14:creationId xmlns:p14="http://schemas.microsoft.com/office/powerpoint/2010/main" val="37806383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stretch>
            <a:fillRect/>
          </a:stretch>
        </p:blipFill>
        <p:spPr>
          <a:xfrm>
            <a:off x="261622" y="1197670"/>
            <a:ext cx="11668755" cy="4462659"/>
          </a:xfrm>
          <a:prstGeom prst="rect">
            <a:avLst/>
          </a:prstGeom>
        </p:spPr>
      </p:pic>
    </p:spTree>
    <p:extLst>
      <p:ext uri="{BB962C8B-B14F-4D97-AF65-F5344CB8AC3E}">
        <p14:creationId xmlns:p14="http://schemas.microsoft.com/office/powerpoint/2010/main" val="16101666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Resim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5763" y="542925"/>
            <a:ext cx="11487150" cy="5757863"/>
          </a:xfrm>
          <a:prstGeom prst="rect">
            <a:avLst/>
          </a:prstGeom>
        </p:spPr>
      </p:pic>
    </p:spTree>
    <p:extLst>
      <p:ext uri="{BB962C8B-B14F-4D97-AF65-F5344CB8AC3E}">
        <p14:creationId xmlns:p14="http://schemas.microsoft.com/office/powerpoint/2010/main" val="3646999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2"/>
          <p:cNvSpPr txBox="1">
            <a:spLocks/>
          </p:cNvSpPr>
          <p:nvPr/>
        </p:nvSpPr>
        <p:spPr>
          <a:xfrm>
            <a:off x="309561" y="1182688"/>
            <a:ext cx="11563351"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just" defTabSz="914400" rtl="0" eaLnBrk="1" fontAlgn="auto" latinLnBrk="0" hangingPunct="1">
              <a:lnSpc>
                <a:spcPct val="90000"/>
              </a:lnSpc>
              <a:spcBef>
                <a:spcPts val="1000"/>
              </a:spcBef>
              <a:spcAft>
                <a:spcPts val="0"/>
              </a:spcAft>
              <a:buClrTx/>
              <a:buSzTx/>
              <a:buNone/>
              <a:tabLst/>
              <a:defRPr/>
            </a:pPr>
            <a:r>
              <a:rPr kumimoji="0" lang="tr-TR" sz="3200" i="0" u="none" strike="noStrike" kern="1200" normalizeH="0" baseline="0" noProof="0" dirty="0">
                <a:ln w="0"/>
                <a:effectLst>
                  <a:outerShdw blurRad="38100" dist="19050" dir="2700000" algn="tl" rotWithShape="0">
                    <a:schemeClr val="dk1">
                      <a:alpha val="40000"/>
                    </a:schemeClr>
                  </a:outerShdw>
                </a:effectLst>
                <a:uLnTx/>
                <a:uFillTx/>
                <a:latin typeface="Calibri" panose="020F0502020204030204"/>
                <a:ea typeface="+mn-ea"/>
                <a:cs typeface="+mn-cs"/>
              </a:rPr>
              <a:t>Erken çocukluk eğitiminde yer alan fen ve matematik eğitimi de, çocuklara hem doğal hem </a:t>
            </a:r>
            <a:r>
              <a:rPr kumimoji="0" lang="tr-TR" sz="3200" i="0" u="none" strike="noStrike" kern="1200" normalizeH="0" baseline="0" noProof="0" dirty="0" err="1">
                <a:ln w="0"/>
                <a:effectLst>
                  <a:outerShdw blurRad="38100" dist="19050" dir="2700000" algn="tl" rotWithShape="0">
                    <a:schemeClr val="dk1">
                      <a:alpha val="40000"/>
                    </a:schemeClr>
                  </a:outerShdw>
                </a:effectLst>
                <a:uLnTx/>
                <a:uFillTx/>
                <a:latin typeface="Calibri" panose="020F0502020204030204"/>
                <a:ea typeface="+mn-ea"/>
                <a:cs typeface="+mn-cs"/>
              </a:rPr>
              <a:t>informal</a:t>
            </a:r>
            <a:r>
              <a:rPr kumimoji="0" lang="tr-TR" sz="3200" i="0" u="none" strike="noStrike" kern="1200" normalizeH="0" baseline="0" noProof="0" dirty="0">
                <a:ln w="0"/>
                <a:effectLst>
                  <a:outerShdw blurRad="38100" dist="19050" dir="2700000" algn="tl" rotWithShape="0">
                    <a:schemeClr val="dk1">
                      <a:alpha val="40000"/>
                    </a:schemeClr>
                  </a:outerShdw>
                </a:effectLst>
                <a:uLnTx/>
                <a:uFillTx/>
                <a:latin typeface="Calibri" panose="020F0502020204030204"/>
                <a:ea typeface="+mn-ea"/>
                <a:cs typeface="+mn-cs"/>
              </a:rPr>
              <a:t> hem de yapılandırılmış öğrenme deneyimleri sunabilecek etkinlik alanlarıdır. Bu nedenle fen ve matematik eğitimine destek vermek amacıyla hazırlanan programlarda çocuğun öğrenmesine </a:t>
            </a:r>
            <a:r>
              <a:rPr kumimoji="0" lang="tr-TR" sz="3200" i="0" u="none" strike="noStrike" kern="1200" normalizeH="0" baseline="0" noProof="0">
                <a:ln w="0"/>
                <a:effectLst>
                  <a:outerShdw blurRad="38100" dist="19050" dir="2700000" algn="tl" rotWithShape="0">
                    <a:schemeClr val="dk1">
                      <a:alpha val="40000"/>
                    </a:schemeClr>
                  </a:outerShdw>
                </a:effectLst>
                <a:uLnTx/>
                <a:uFillTx/>
                <a:latin typeface="Calibri" panose="020F0502020204030204"/>
                <a:ea typeface="+mn-ea"/>
                <a:cs typeface="+mn-cs"/>
              </a:rPr>
              <a:t>ve hazırbulunuşluk </a:t>
            </a:r>
            <a:r>
              <a:rPr kumimoji="0" lang="tr-TR" sz="3200" i="0" u="none" strike="noStrike" kern="1200" normalizeH="0" baseline="0" noProof="0" dirty="0">
                <a:ln w="0"/>
                <a:effectLst>
                  <a:outerShdw blurRad="38100" dist="19050" dir="2700000" algn="tl" rotWithShape="0">
                    <a:schemeClr val="dk1">
                      <a:alpha val="40000"/>
                    </a:schemeClr>
                  </a:outerShdw>
                </a:effectLst>
                <a:uLnTx/>
                <a:uFillTx/>
                <a:latin typeface="Calibri" panose="020F0502020204030204"/>
                <a:ea typeface="+mn-ea"/>
                <a:cs typeface="+mn-cs"/>
              </a:rPr>
              <a:t>düzeyine uygun standartların oluşturulması hem çocuklarda hem de eğitimcilerde bu alanlara karşı olumlu tutum ve davranış geliştirmesine destek oluşturacaktır.</a:t>
            </a:r>
          </a:p>
        </p:txBody>
      </p:sp>
    </p:spTree>
    <p:extLst>
      <p:ext uri="{BB962C8B-B14F-4D97-AF65-F5344CB8AC3E}">
        <p14:creationId xmlns:p14="http://schemas.microsoft.com/office/powerpoint/2010/main" val="299566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FBEEC77-60AF-0D49-B84F-BA2807A965F6}"/>
              </a:ext>
            </a:extLst>
          </p:cNvPr>
          <p:cNvSpPr>
            <a:spLocks noGrp="1"/>
          </p:cNvSpPr>
          <p:nvPr>
            <p:ph type="title"/>
          </p:nvPr>
        </p:nvSpPr>
        <p:spPr/>
        <p:txBody>
          <a:bodyPr/>
          <a:lstStyle/>
          <a:p>
            <a:r>
              <a:rPr lang="tr-TR" dirty="0"/>
              <a:t>Kaynakça</a:t>
            </a:r>
          </a:p>
        </p:txBody>
      </p:sp>
      <p:graphicFrame>
        <p:nvGraphicFramePr>
          <p:cNvPr id="3" name="Tablo 2">
            <a:extLst>
              <a:ext uri="{FF2B5EF4-FFF2-40B4-BE49-F238E27FC236}">
                <a16:creationId xmlns:a16="http://schemas.microsoft.com/office/drawing/2014/main" id="{C8DBF680-A13B-4E48-B976-F5684DD65302}"/>
              </a:ext>
            </a:extLst>
          </p:cNvPr>
          <p:cNvGraphicFramePr>
            <a:graphicFrameLocks noGrp="1"/>
          </p:cNvGraphicFramePr>
          <p:nvPr/>
        </p:nvGraphicFramePr>
        <p:xfrm>
          <a:off x="838200" y="3178334"/>
          <a:ext cx="10515600" cy="1645920"/>
        </p:xfrm>
        <a:graphic>
          <a:graphicData uri="http://schemas.openxmlformats.org/drawingml/2006/table">
            <a:tbl>
              <a:tblPr/>
              <a:tblGrid>
                <a:gridCol w="10515600">
                  <a:extLst>
                    <a:ext uri="{9D8B030D-6E8A-4147-A177-3AD203B41FA5}">
                      <a16:colId xmlns:a16="http://schemas.microsoft.com/office/drawing/2014/main" val="1610760487"/>
                    </a:ext>
                  </a:extLst>
                </a:gridCol>
              </a:tblGrid>
              <a:tr h="0">
                <a:tc>
                  <a:txBody>
                    <a:bodyPr/>
                    <a:lstStyle/>
                    <a:p>
                      <a:r>
                        <a:rPr lang="tr-TR">
                          <a:effectLst/>
                        </a:rPr>
                        <a:t>Aktaş Arnas ,Y., Bilaloğlu Günay, R. ve Aslan D. 2007. Okul Öncesi Dönemde Fen Eğitimi, Kök Yayıncılık, Ankara </a:t>
                      </a:r>
                    </a:p>
                  </a:txBody>
                  <a:tcPr marL="0" marR="0" marT="0" marB="0" anchor="ctr">
                    <a:lnL>
                      <a:noFill/>
                    </a:lnL>
                    <a:lnR>
                      <a:noFill/>
                    </a:lnR>
                    <a:lnT>
                      <a:noFill/>
                    </a:lnT>
                    <a:lnB>
                      <a:noFill/>
                    </a:lnB>
                  </a:tcPr>
                </a:tc>
                <a:extLst>
                  <a:ext uri="{0D108BD9-81ED-4DB2-BD59-A6C34878D82A}">
                    <a16:rowId xmlns:a16="http://schemas.microsoft.com/office/drawing/2014/main" val="3792142961"/>
                  </a:ext>
                </a:extLst>
              </a:tr>
              <a:tr h="0">
                <a:tc>
                  <a:txBody>
                    <a:bodyPr/>
                    <a:lstStyle/>
                    <a:p>
                      <a:r>
                        <a:rPr lang="tr-TR">
                          <a:effectLst/>
                        </a:rPr>
                        <a:t>Aktaş Arnas,Y. 2005. Fen ve Matematik Öğreniyorum. Morpa Yayınevi, İstanbul </a:t>
                      </a:r>
                    </a:p>
                  </a:txBody>
                  <a:tcPr marL="0" marR="0" marT="0" marB="0" anchor="ctr">
                    <a:lnL>
                      <a:noFill/>
                    </a:lnL>
                    <a:lnR>
                      <a:noFill/>
                    </a:lnR>
                    <a:lnT>
                      <a:noFill/>
                    </a:lnT>
                    <a:lnB>
                      <a:noFill/>
                    </a:lnB>
                  </a:tcPr>
                </a:tc>
                <a:extLst>
                  <a:ext uri="{0D108BD9-81ED-4DB2-BD59-A6C34878D82A}">
                    <a16:rowId xmlns:a16="http://schemas.microsoft.com/office/drawing/2014/main" val="781654168"/>
                  </a:ext>
                </a:extLst>
              </a:tr>
              <a:tr h="0">
                <a:tc>
                  <a:txBody>
                    <a:bodyPr/>
                    <a:lstStyle/>
                    <a:p>
                      <a:r>
                        <a:rPr lang="tr-TR">
                          <a:effectLst/>
                        </a:rPr>
                        <a:t>Aktaş Arnas,Y. 2006. Okulöncesi Dönemde Matematik Öğretimi. Adana Nobel Tıp Kitabevi, Genişletilmiş 3. Baskı, Adana. </a:t>
                      </a:r>
                    </a:p>
                  </a:txBody>
                  <a:tcPr marL="0" marR="0" marT="0" marB="0" anchor="ctr">
                    <a:lnL>
                      <a:noFill/>
                    </a:lnL>
                    <a:lnR>
                      <a:noFill/>
                    </a:lnR>
                    <a:lnT>
                      <a:noFill/>
                    </a:lnT>
                    <a:lnB>
                      <a:noFill/>
                    </a:lnB>
                  </a:tcPr>
                </a:tc>
                <a:extLst>
                  <a:ext uri="{0D108BD9-81ED-4DB2-BD59-A6C34878D82A}">
                    <a16:rowId xmlns:a16="http://schemas.microsoft.com/office/drawing/2014/main" val="1589975403"/>
                  </a:ext>
                </a:extLst>
              </a:tr>
              <a:tr h="0">
                <a:tc>
                  <a:txBody>
                    <a:bodyPr/>
                    <a:lstStyle/>
                    <a:p>
                      <a:r>
                        <a:rPr lang="tr-TR">
                          <a:effectLst/>
                        </a:rPr>
                        <a:t>Güven, Y.1999. Okulöncesinde Matematik. Ya-Pa Yayınları, İstanbul. </a:t>
                      </a:r>
                    </a:p>
                  </a:txBody>
                  <a:tcPr marL="0" marR="0" marT="0" marB="0" anchor="ctr">
                    <a:lnL>
                      <a:noFill/>
                    </a:lnL>
                    <a:lnR>
                      <a:noFill/>
                    </a:lnR>
                    <a:lnT>
                      <a:noFill/>
                    </a:lnT>
                    <a:lnB>
                      <a:noFill/>
                    </a:lnB>
                  </a:tcPr>
                </a:tc>
                <a:extLst>
                  <a:ext uri="{0D108BD9-81ED-4DB2-BD59-A6C34878D82A}">
                    <a16:rowId xmlns:a16="http://schemas.microsoft.com/office/drawing/2014/main" val="1176838403"/>
                  </a:ext>
                </a:extLst>
              </a:tr>
              <a:tr h="0">
                <a:tc>
                  <a:txBody>
                    <a:bodyPr/>
                    <a:lstStyle/>
                    <a:p>
                      <a:r>
                        <a:rPr lang="tr-TR" dirty="0">
                          <a:effectLst/>
                        </a:rPr>
                        <a:t>Metin, N. 1992. Okulöncesi Dönemdeki Çocuklarda Matematik Kavramların Gelişimi. Ya-</a:t>
                      </a:r>
                      <a:r>
                        <a:rPr lang="tr-TR" dirty="0" err="1">
                          <a:effectLst/>
                        </a:rPr>
                        <a:t>Pa</a:t>
                      </a:r>
                      <a:r>
                        <a:rPr lang="tr-TR" dirty="0">
                          <a:effectLst/>
                        </a:rPr>
                        <a:t> Yayınları, İstanbul. </a:t>
                      </a:r>
                    </a:p>
                  </a:txBody>
                  <a:tcPr marL="0" marR="0" marT="0" marB="0" anchor="ctr">
                    <a:lnL>
                      <a:noFill/>
                    </a:lnL>
                    <a:lnR>
                      <a:noFill/>
                    </a:lnR>
                    <a:lnT>
                      <a:noFill/>
                    </a:lnT>
                    <a:lnB>
                      <a:noFill/>
                    </a:lnB>
                  </a:tcPr>
                </a:tc>
                <a:extLst>
                  <a:ext uri="{0D108BD9-81ED-4DB2-BD59-A6C34878D82A}">
                    <a16:rowId xmlns:a16="http://schemas.microsoft.com/office/drawing/2014/main" val="1053573558"/>
                  </a:ext>
                </a:extLst>
              </a:tr>
            </a:tbl>
          </a:graphicData>
        </a:graphic>
      </p:graphicFrame>
    </p:spTree>
    <p:extLst>
      <p:ext uri="{BB962C8B-B14F-4D97-AF65-F5344CB8AC3E}">
        <p14:creationId xmlns:p14="http://schemas.microsoft.com/office/powerpoint/2010/main" val="20066826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ulut Belirtme Çizgisi 1"/>
          <p:cNvSpPr/>
          <p:nvPr/>
        </p:nvSpPr>
        <p:spPr>
          <a:xfrm>
            <a:off x="0" y="567086"/>
            <a:ext cx="12377057" cy="5128054"/>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6000" b="1" dirty="0">
                <a:ln w="0"/>
                <a:solidFill>
                  <a:schemeClr val="tx1"/>
                </a:solidFill>
                <a:effectLst>
                  <a:outerShdw blurRad="38100" dist="19050" dir="2700000" algn="tl" rotWithShape="0">
                    <a:schemeClr val="dk1">
                      <a:alpha val="40000"/>
                    </a:schemeClr>
                  </a:outerShdw>
                </a:effectLst>
              </a:rPr>
              <a:t>Erken Çocukluk Dönemi</a:t>
            </a:r>
            <a:br>
              <a:rPr lang="tr-TR" sz="6000" b="1" dirty="0">
                <a:ln w="0"/>
                <a:solidFill>
                  <a:schemeClr val="tx1"/>
                </a:solidFill>
                <a:effectLst>
                  <a:outerShdw blurRad="38100" dist="19050" dir="2700000" algn="tl" rotWithShape="0">
                    <a:schemeClr val="dk1">
                      <a:alpha val="40000"/>
                    </a:schemeClr>
                  </a:outerShdw>
                </a:effectLst>
              </a:rPr>
            </a:br>
            <a:r>
              <a:rPr lang="tr-TR" sz="6000" b="1" dirty="0">
                <a:ln w="0"/>
                <a:solidFill>
                  <a:schemeClr val="tx1"/>
                </a:solidFill>
                <a:effectLst>
                  <a:outerShdw blurRad="38100" dist="19050" dir="2700000" algn="tl" rotWithShape="0">
                    <a:schemeClr val="dk1">
                      <a:alpha val="40000"/>
                    </a:schemeClr>
                  </a:outerShdw>
                </a:effectLst>
              </a:rPr>
              <a:t>Fen Ve Matematik Kavramlarının  Geliştirilmesi</a:t>
            </a:r>
          </a:p>
        </p:txBody>
      </p:sp>
    </p:spTree>
    <p:extLst>
      <p:ext uri="{BB962C8B-B14F-4D97-AF65-F5344CB8AC3E}">
        <p14:creationId xmlns:p14="http://schemas.microsoft.com/office/powerpoint/2010/main" val="22407510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5557" y="571500"/>
            <a:ext cx="11511643" cy="5731329"/>
          </a:xfrm>
          <a:prstGeom prst="rect">
            <a:avLst/>
          </a:prstGeom>
        </p:spPr>
      </p:pic>
    </p:spTree>
    <p:extLst>
      <p:ext uri="{BB962C8B-B14F-4D97-AF65-F5344CB8AC3E}">
        <p14:creationId xmlns:p14="http://schemas.microsoft.com/office/powerpoint/2010/main" val="25539731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42900" y="1453243"/>
            <a:ext cx="11478986" cy="4031873"/>
          </a:xfrm>
          <a:prstGeom prst="rect">
            <a:avLst/>
          </a:prstGeom>
          <a:noFill/>
        </p:spPr>
        <p:txBody>
          <a:bodyPr wrap="square" rtlCol="0">
            <a:spAutoFit/>
          </a:bodyPr>
          <a:lstStyle/>
          <a:p>
            <a:pPr algn="just"/>
            <a:r>
              <a:rPr lang="tr-TR" sz="3200" dirty="0">
                <a:ln w="0"/>
                <a:effectLst>
                  <a:outerShdw blurRad="38100" dist="19050" dir="2700000" algn="tl" rotWithShape="0">
                    <a:schemeClr val="dk1">
                      <a:alpha val="40000"/>
                    </a:schemeClr>
                  </a:outerShdw>
                </a:effectLst>
              </a:rPr>
              <a:t>Kavram (</a:t>
            </a:r>
            <a:r>
              <a:rPr lang="tr-TR" sz="3200" dirty="0" err="1">
                <a:ln w="0"/>
                <a:effectLst>
                  <a:outerShdw blurRad="38100" dist="19050" dir="2700000" algn="tl" rotWithShape="0">
                    <a:schemeClr val="dk1">
                      <a:alpha val="40000"/>
                    </a:schemeClr>
                  </a:outerShdw>
                </a:effectLst>
              </a:rPr>
              <a:t>concept</a:t>
            </a:r>
            <a:r>
              <a:rPr lang="tr-TR" sz="3200" dirty="0">
                <a:ln w="0"/>
                <a:effectLst>
                  <a:outerShdw blurRad="38100" dist="19050" dir="2700000" algn="tl" rotWithShape="0">
                    <a:schemeClr val="dk1">
                      <a:alpha val="40000"/>
                    </a:schemeClr>
                  </a:outerShdw>
                </a:effectLst>
              </a:rPr>
              <a:t>), aralarında belirli özellikleri paylaşan bir grup nesne ya da olaya verilen sembollerdir. Örneğin hayvan bir kavramdır çünkü çok sayıda canlıyı  temsil etmekte ve bu canlılar üreme, büyüme ve gelişme yönünden ortak özellik göstermektedir. Ancak bu ortak özellikler değişkendir. Çünkü her birinin üreme ve beslenme şekli birbirinden farklı olabilir. Bu anlamda kavramlar, farklı nesne ve olayların ortak ve değişebilen özelliklerine işaret etmektedir.</a:t>
            </a:r>
          </a:p>
        </p:txBody>
      </p:sp>
    </p:spTree>
    <p:extLst>
      <p:ext uri="{BB962C8B-B14F-4D97-AF65-F5344CB8AC3E}">
        <p14:creationId xmlns:p14="http://schemas.microsoft.com/office/powerpoint/2010/main" val="30639695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Resim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1886" y="571500"/>
            <a:ext cx="11446328" cy="5731329"/>
          </a:xfrm>
          <a:prstGeom prst="rect">
            <a:avLst/>
          </a:prstGeom>
        </p:spPr>
      </p:pic>
    </p:spTree>
    <p:extLst>
      <p:ext uri="{BB962C8B-B14F-4D97-AF65-F5344CB8AC3E}">
        <p14:creationId xmlns:p14="http://schemas.microsoft.com/office/powerpoint/2010/main" val="40253477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604157" y="1077685"/>
            <a:ext cx="11217729" cy="4524315"/>
          </a:xfrm>
          <a:prstGeom prst="rect">
            <a:avLst/>
          </a:prstGeom>
          <a:noFill/>
        </p:spPr>
        <p:txBody>
          <a:bodyPr wrap="square" rtlCol="0">
            <a:spAutoFit/>
          </a:bodyPr>
          <a:lstStyle/>
          <a:p>
            <a:pPr algn="just"/>
            <a:r>
              <a:rPr lang="tr-TR" sz="3600" dirty="0">
                <a:ln w="0"/>
                <a:effectLst>
                  <a:outerShdw blurRad="38100" dist="19050" dir="2700000" algn="tl" rotWithShape="0">
                    <a:schemeClr val="dk1">
                      <a:alpha val="40000"/>
                    </a:schemeClr>
                  </a:outerShdw>
                </a:effectLst>
              </a:rPr>
              <a:t>Kavramların çocuklara ne zaman ve hangi düzeyde öğretilmesi gerektiği önemli bir sorudur. Bebeklik dönemde kavramların öğretilmesi sinir sisteminin olgunlaşmasına ve öğrenme yaşantılarına bağlıdır. Ancak farklı kavramları öğrenme farklı zamanlarda gerçekleşebilir. Örneğin somut bir kavramın öğrenilmesi soyut kavramlardan daha erken bir düzeyde olmaktadır. Ayrıca kavramların öğrenilmesi alt düzeyden üst düzeye doğru ilerleme göstermektedir.</a:t>
            </a:r>
          </a:p>
        </p:txBody>
      </p:sp>
    </p:spTree>
    <p:extLst>
      <p:ext uri="{BB962C8B-B14F-4D97-AF65-F5344CB8AC3E}">
        <p14:creationId xmlns:p14="http://schemas.microsoft.com/office/powerpoint/2010/main" val="16065195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91886" y="1094014"/>
            <a:ext cx="11462657" cy="4401205"/>
          </a:xfrm>
          <a:prstGeom prst="rect">
            <a:avLst/>
          </a:prstGeom>
          <a:noFill/>
        </p:spPr>
        <p:txBody>
          <a:bodyPr wrap="square" rtlCol="0">
            <a:spAutoFit/>
          </a:bodyPr>
          <a:lstStyle/>
          <a:p>
            <a:pPr algn="just"/>
            <a:r>
              <a:rPr lang="tr-TR" sz="4000" dirty="0">
                <a:ln w="0"/>
                <a:effectLst>
                  <a:outerShdw blurRad="38100" dist="19050" dir="2700000" algn="tl" rotWithShape="0">
                    <a:schemeClr val="dk1">
                      <a:alpha val="40000"/>
                    </a:schemeClr>
                  </a:outerShdw>
                </a:effectLst>
              </a:rPr>
              <a:t>Erken çocukluk periyodu temel kavramların kazanıldığı periyottur. Kavramlar çocukların çevreleri ile aktif etkileşimlerinin bir sonucu olarak kazanılmaktadır. Çocuklar çevrelerini keşfederken sahip oldukları bilgiyi de  aktif olarak kullanmaktadırlar. Kavramlar deneyimlerle artmakta ve çocukların beyin olgunlukları ile değişmektedir.</a:t>
            </a:r>
          </a:p>
        </p:txBody>
      </p:sp>
    </p:spTree>
    <p:extLst>
      <p:ext uri="{BB962C8B-B14F-4D97-AF65-F5344CB8AC3E}">
        <p14:creationId xmlns:p14="http://schemas.microsoft.com/office/powerpoint/2010/main" val="16500246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Belirtme Çizgisi 1"/>
          <p:cNvSpPr/>
          <p:nvPr/>
        </p:nvSpPr>
        <p:spPr>
          <a:xfrm>
            <a:off x="440871" y="424543"/>
            <a:ext cx="11217729" cy="4539343"/>
          </a:xfrm>
          <a:prstGeom prst="wedgeEllipseCallout">
            <a:avLst>
              <a:gd name="adj1" fmla="val -24618"/>
              <a:gd name="adj2" fmla="val 8048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harsh" dir="t"/>
            </a:scene3d>
            <a:sp3d extrusionH="57150" prstMaterial="matte">
              <a:bevelT w="63500" h="12700" prst="angle"/>
              <a:contourClr>
                <a:schemeClr val="bg1">
                  <a:lumMod val="65000"/>
                </a:schemeClr>
              </a:contourClr>
            </a:sp3d>
          </a:bodyPr>
          <a:lstStyle/>
          <a:p>
            <a:pPr lvl="0" algn="ctr"/>
            <a:r>
              <a:rPr lang="tr-TR" sz="6000" b="1" dirty="0">
                <a:ln/>
                <a:solidFill>
                  <a:schemeClr val="accent3"/>
                </a:solidFill>
              </a:rPr>
              <a:t>Çocuklarda Kavramların Kazanılması</a:t>
            </a:r>
          </a:p>
        </p:txBody>
      </p:sp>
    </p:spTree>
    <p:extLst>
      <p:ext uri="{BB962C8B-B14F-4D97-AF65-F5344CB8AC3E}">
        <p14:creationId xmlns:p14="http://schemas.microsoft.com/office/powerpoint/2010/main" val="8263650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rotWithShape="1">
          <a:blip r:embed="rId2">
            <a:extLst>
              <a:ext uri="{28A0092B-C50C-407E-A947-70E740481C1C}">
                <a14:useLocalDpi xmlns:a14="http://schemas.microsoft.com/office/drawing/2010/main" val="0"/>
              </a:ext>
            </a:extLst>
          </a:blip>
          <a:srcRect t="282" b="6216"/>
          <a:stretch/>
        </p:blipFill>
        <p:spPr>
          <a:xfrm>
            <a:off x="342898" y="571500"/>
            <a:ext cx="11511643" cy="5698671"/>
          </a:xfrm>
          <a:prstGeom prst="rect">
            <a:avLst/>
          </a:prstGeom>
        </p:spPr>
      </p:pic>
    </p:spTree>
    <p:extLst>
      <p:ext uri="{BB962C8B-B14F-4D97-AF65-F5344CB8AC3E}">
        <p14:creationId xmlns:p14="http://schemas.microsoft.com/office/powerpoint/2010/main" val="1098252973"/>
      </p:ext>
    </p:extLst>
  </p:cSld>
  <p:clrMapOvr>
    <a:masterClrMapping/>
  </p:clrMapOvr>
</p:sld>
</file>

<file path=ppt/theme/theme1.xml><?xml version="1.0" encoding="utf-8"?>
<a:theme xmlns:a="http://schemas.openxmlformats.org/drawingml/2006/main" name="Office Teması">
  <a:themeElements>
    <a:clrScheme name="Özel 5">
      <a:dk1>
        <a:sysClr val="windowText" lastClr="000000"/>
      </a:dk1>
      <a:lt1>
        <a:sysClr val="window" lastClr="FFFFFF"/>
      </a:lt1>
      <a:dk2>
        <a:srgbClr val="000000"/>
      </a:dk2>
      <a:lt2>
        <a:srgbClr val="F8F8F8"/>
      </a:lt2>
      <a:accent1>
        <a:srgbClr val="DDDDDD"/>
      </a:accent1>
      <a:accent2>
        <a:srgbClr val="B2B2B2"/>
      </a:accent2>
      <a:accent3>
        <a:srgbClr val="000000"/>
      </a:accent3>
      <a:accent4>
        <a:srgbClr val="000000"/>
      </a:accent4>
      <a:accent5>
        <a:srgbClr val="000000"/>
      </a:accent5>
      <a:accent6>
        <a:srgbClr val="000000"/>
      </a:accent6>
      <a:hlink>
        <a:srgbClr val="000000"/>
      </a:hlink>
      <a:folHlink>
        <a:srgbClr val="919191"/>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146</TotalTime>
  <Words>415</Words>
  <Application>Microsoft Macintosh PowerPoint</Application>
  <PresentationFormat>Geniş ekran</PresentationFormat>
  <Paragraphs>17</Paragraphs>
  <Slides>15</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15</vt:i4>
      </vt:variant>
    </vt:vector>
  </HeadingPairs>
  <TitlesOfParts>
    <vt:vector size="21" baseType="lpstr">
      <vt:lpstr>Arial</vt:lpstr>
      <vt:lpstr>Arial Rounded MT Bold</vt:lpstr>
      <vt:lpstr>Calibri</vt:lpstr>
      <vt:lpstr>Calibri Light</vt:lpstr>
      <vt:lpstr>Jokerman</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SeFa ÜnaL</dc:creator>
  <cp:lastModifiedBy>Taşkın TAŞTEPE</cp:lastModifiedBy>
  <cp:revision>27</cp:revision>
  <dcterms:created xsi:type="dcterms:W3CDTF">2017-12-01T18:54:12Z</dcterms:created>
  <dcterms:modified xsi:type="dcterms:W3CDTF">2020-05-04T20:02:39Z</dcterms:modified>
</cp:coreProperties>
</file>