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6"/>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50" d="100"/>
          <a:sy n="150" d="100"/>
        </p:scale>
        <p:origin x="654" y="12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14</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sharpnedir.com/articles/read/?id=3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Bileşen </a:t>
            </a:r>
            <a:r>
              <a:rPr lang="tr-TR" sz="3600" smtClean="0">
                <a:solidFill>
                  <a:schemeClr val="tx2">
                    <a:satMod val="130000"/>
                  </a:schemeClr>
                </a:solidFill>
              </a:rPr>
              <a:t>Oluşturmak Ve Eklemek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fontAlgn="auto">
              <a:spcAft>
                <a:spcPts val="0"/>
              </a:spcAft>
              <a:defRPr/>
            </a:pPr>
            <a:r>
              <a:rPr lang="tr-TR" dirty="0">
                <a:solidFill>
                  <a:schemeClr val="tx2">
                    <a:satMod val="130000"/>
                  </a:schemeClr>
                </a:solidFill>
              </a:rPr>
              <a:t>İleri Görsel Programlama </a:t>
            </a:r>
          </a:p>
          <a:p>
            <a:pPr fontAlgn="auto">
              <a:spcAft>
                <a:spcPts val="0"/>
              </a:spcAft>
              <a:defRPr/>
            </a:pPr>
            <a:r>
              <a:rPr lang="tr-TR" altLang="tr-TR" dirty="0" err="1">
                <a:latin typeface="Arial" panose="020B0604020202020204" pitchFamily="34" charset="0"/>
              </a:rPr>
              <a:t>Öğr.Gör</a:t>
            </a:r>
            <a:r>
              <a:rPr lang="tr-TR" altLang="tr-TR" dirty="0">
                <a:latin typeface="Arial" panose="020B0604020202020204" pitchFamily="34" charset="0"/>
              </a:rPr>
              <a:t>. Mahmut </a:t>
            </a:r>
            <a:r>
              <a:rPr lang="tr-TR" altLang="tr-TR" dirty="0" err="1">
                <a:latin typeface="Arial" panose="020B0604020202020204" pitchFamily="34" charset="0"/>
              </a:rPr>
              <a:t>kılıçaslan</a:t>
            </a:r>
            <a:endParaRPr lang="tr-TR" altLang="tr-TR">
              <a:latin typeface="Arial" panose="020B0604020202020204" pitchFamily="34" charset="0"/>
            </a:endParaRPr>
          </a:p>
          <a:p>
            <a:pPr eaLnBrk="1" fontAlgn="auto" hangingPunct="1">
              <a:spcAft>
                <a:spcPts val="0"/>
              </a:spcAft>
              <a:defRPr/>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p:txBody>
          <a:bodyPr>
            <a:normAutofit fontScale="62500" lnSpcReduction="20000"/>
          </a:bodyPr>
          <a:lstStyle/>
          <a:p>
            <a:pPr>
              <a:lnSpc>
                <a:spcPct val="120000"/>
              </a:lnSpc>
              <a:spcBef>
                <a:spcPts val="600"/>
              </a:spcBef>
              <a:spcAft>
                <a:spcPts val="600"/>
              </a:spcAft>
            </a:pPr>
            <a:r>
              <a:rPr lang="tr-TR"/>
              <a:t>Sınıfımızı yazdıktan sonra Build -&gt; Build KarmasikSayi menusunu yada Build -&gt; Build Solution menüsünü seçerek DLL dosyamızı oluştururuz. Eğer komut satırı derleyici kullanıyorsak dll kütüphanesi oluşturmak için komut satırına aşağıdaki ifadeleri yazarak enter tuşuna basın. Bu işlem ile derleyiciye çalıştırılabilir bir dosya yerine dll şeklinde bir kütüphane oluşturulacağı söyleniyor.</a:t>
            </a:r>
            <a:br>
              <a:rPr lang="tr-TR"/>
            </a:br>
            <a:r>
              <a:rPr lang="tr-TR"/>
              <a:t/>
            </a:r>
            <a:br>
              <a:rPr lang="tr-TR"/>
            </a:br>
            <a:r>
              <a:rPr lang="tr-TR"/>
              <a:t>Eğer komut satırı derleyicisini kullanıyorsanız komut satırına aşağıdakileri yazarak dll dosyanızı oluşturabilirsiniz.</a:t>
            </a:r>
            <a:br>
              <a:rPr lang="tr-TR"/>
            </a:br>
            <a:r>
              <a:rPr lang="tr-TR"/>
              <a:t/>
            </a:r>
            <a:br>
              <a:rPr lang="tr-TR"/>
            </a:br>
            <a:r>
              <a:rPr lang="tr-TR" sz="2600">
                <a:latin typeface="Consolas" panose="020B0609020204030204" pitchFamily="49" charset="0"/>
              </a:rPr>
              <a:t>csc /target:library KarmasikSayi.cs </a:t>
            </a:r>
            <a:r>
              <a:rPr lang="tr-TR"/>
              <a:t/>
            </a:r>
            <a:br>
              <a:rPr lang="tr-TR"/>
            </a:br>
            <a:r>
              <a:rPr lang="tr-TR"/>
              <a:t/>
            </a:r>
            <a:br>
              <a:rPr lang="tr-TR"/>
            </a:br>
            <a:r>
              <a:rPr lang="tr-TR"/>
              <a:t>Build işlemi gerçekleştikten sonra projemizin bulunduğu dizin içinde bulunanBin-&gt;Debug klasörünün içinde KarmasikSayi.dll isimli bir dosya oluşacaktır. Bu dosyayı şimdi herhangi bir yere kopyalayıp dll içinde bulunan Complex sınıfına istediğimiz .NET dili ile ulaşabiliriz. Tek yapmamız gereken yeni bir proje açıp aşağıda belirteceğim işleri takip etmektir</a:t>
            </a:r>
            <a:r>
              <a:rPr lang="tr-TR" smtClean="0"/>
              <a:t>.</a:t>
            </a:r>
            <a:endParaRPr lang="tr-TR"/>
          </a:p>
        </p:txBody>
      </p:sp>
    </p:spTree>
    <p:extLst>
      <p:ext uri="{BB962C8B-B14F-4D97-AF65-F5344CB8AC3E}">
        <p14:creationId xmlns:p14="http://schemas.microsoft.com/office/powerpoint/2010/main" val="326418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5151120" cy="3640666"/>
          </a:xfrm>
        </p:spPr>
        <p:txBody>
          <a:bodyPr/>
          <a:lstStyle/>
          <a:p>
            <a:r>
              <a:rPr lang="tr-TR" smtClean="0"/>
              <a:t>Visual </a:t>
            </a:r>
            <a:r>
              <a:rPr lang="tr-TR"/>
              <a:t>Studio ile yeni bir Console Uygulaması yaratıp Visual Studio ortamını yazdığımız </a:t>
            </a:r>
            <a:r>
              <a:rPr lang="tr-TR" smtClean="0"/>
              <a:t>dll’in tanıtılması gerekir</a:t>
            </a:r>
            <a:r>
              <a:rPr lang="tr-TR"/>
              <a:t>.</a:t>
            </a:r>
            <a:br>
              <a:rPr lang="tr-TR"/>
            </a:br>
            <a:r>
              <a:rPr lang="tr-TR"/>
              <a:t>Bunun için </a:t>
            </a:r>
            <a:r>
              <a:rPr lang="tr-TR" smtClean="0"/>
              <a:t>yanda </a:t>
            </a:r>
            <a:r>
              <a:rPr lang="tr-TR"/>
              <a:t>gördüğünüz gibi Project-&gt;Add Reference menülerini kullanarak aşağıdaki pencerenin gelmesini sağlayın.</a:t>
            </a:r>
          </a:p>
        </p:txBody>
      </p:sp>
      <p:pic>
        <p:nvPicPr>
          <p:cNvPr id="3074" name="Picture 2" descr="http://www.csharpnedir.com/Mimages/dllcs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2057400"/>
            <a:ext cx="2133600" cy="290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883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098" name="Picture 2" descr="http://www.csharpnedir.com/Mimages/dllcs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77000" y="1828800"/>
            <a:ext cx="5214643" cy="4022725"/>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762000" y="1737360"/>
            <a:ext cx="5638800" cy="4154984"/>
          </a:xfrm>
          <a:prstGeom prst="rect">
            <a:avLst/>
          </a:prstGeom>
          <a:noFill/>
        </p:spPr>
        <p:txBody>
          <a:bodyPr wrap="square" rtlCol="0">
            <a:spAutoFit/>
          </a:bodyPr>
          <a:lstStyle/>
          <a:p>
            <a:pPr>
              <a:spcBef>
                <a:spcPts val="600"/>
              </a:spcBef>
              <a:spcAft>
                <a:spcPts val="600"/>
              </a:spcAft>
            </a:pPr>
            <a:r>
              <a:rPr lang="tr-TR" sz="2400">
                <a:solidFill>
                  <a:srgbClr val="002060"/>
                </a:solidFill>
                <a:latin typeface="Times New Roman" panose="02020603050405020304" pitchFamily="18" charset="0"/>
                <a:cs typeface="Times New Roman" panose="02020603050405020304" pitchFamily="18" charset="0"/>
              </a:rPr>
              <a:t>Bu pencerede kırmızı alanlarla belirtilen kısımlara dikkat ederseniz DLL </a:t>
            </a:r>
            <a:r>
              <a:rPr lang="tr-TR" sz="2400" smtClean="0">
                <a:solidFill>
                  <a:srgbClr val="002060"/>
                </a:solidFill>
                <a:latin typeface="Times New Roman" panose="02020603050405020304" pitchFamily="18" charset="0"/>
                <a:cs typeface="Times New Roman" panose="02020603050405020304" pitchFamily="18" charset="0"/>
              </a:rPr>
              <a:t>dosyamızın </a:t>
            </a:r>
            <a:r>
              <a:rPr lang="tr-TR" sz="2400">
                <a:solidFill>
                  <a:srgbClr val="002060"/>
                </a:solidFill>
                <a:latin typeface="Times New Roman" panose="02020603050405020304" pitchFamily="18" charset="0"/>
                <a:cs typeface="Times New Roman" panose="02020603050405020304" pitchFamily="18" charset="0"/>
              </a:rPr>
              <a:t>yerini göstermek için Browse tuşunu kullanıyoruz. Sınıfımız sadece .NET çalışma </a:t>
            </a:r>
            <a:r>
              <a:rPr lang="tr-TR" sz="2400" smtClean="0">
                <a:solidFill>
                  <a:srgbClr val="002060"/>
                </a:solidFill>
                <a:latin typeface="Times New Roman" panose="02020603050405020304" pitchFamily="18" charset="0"/>
                <a:cs typeface="Times New Roman" panose="02020603050405020304" pitchFamily="18" charset="0"/>
              </a:rPr>
              <a:t>ortamını </a:t>
            </a:r>
            <a:r>
              <a:rPr lang="tr-TR" sz="2400">
                <a:solidFill>
                  <a:srgbClr val="002060"/>
                </a:solidFill>
                <a:latin typeface="Times New Roman" panose="02020603050405020304" pitchFamily="18" charset="0"/>
                <a:cs typeface="Times New Roman" panose="02020603050405020304" pitchFamily="18" charset="0"/>
              </a:rPr>
              <a:t>desteklediği için yukarıdaki sekmelerden .NET sekmesinin seçilmiş olmasına dikkat ediniz. İşlemlerimizi yapıp OK tuşuna bastıktan sonra </a:t>
            </a:r>
            <a:r>
              <a:rPr lang="tr-TR" sz="2400" smtClean="0">
                <a:solidFill>
                  <a:srgbClr val="002060"/>
                </a:solidFill>
                <a:latin typeface="Times New Roman" panose="02020603050405020304" pitchFamily="18" charset="0"/>
                <a:cs typeface="Times New Roman" panose="02020603050405020304" pitchFamily="18" charset="0"/>
              </a:rPr>
              <a:t>Complex sınıfını </a:t>
            </a:r>
            <a:r>
              <a:rPr lang="tr-TR" sz="2400">
                <a:solidFill>
                  <a:srgbClr val="002060"/>
                </a:solidFill>
                <a:latin typeface="Times New Roman" panose="02020603050405020304" pitchFamily="18" charset="0"/>
                <a:cs typeface="Times New Roman" panose="02020603050405020304" pitchFamily="18" charset="0"/>
              </a:rPr>
              <a:t>kullanabiliriz. Tabi bu sınfı kullanmaya başlamadan önce aşağıdaki deyimi kaynak kodumuzun en başına eklememiz gerekir.</a:t>
            </a:r>
          </a:p>
        </p:txBody>
      </p:sp>
    </p:spTree>
    <p:extLst>
      <p:ext uri="{BB962C8B-B14F-4D97-AF65-F5344CB8AC3E}">
        <p14:creationId xmlns:p14="http://schemas.microsoft.com/office/powerpoint/2010/main" val="1768046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10058400" cy="364066"/>
          </a:xfrm>
        </p:spPr>
        <p:txBody>
          <a:bodyPr>
            <a:normAutofit fontScale="25000" lnSpcReduction="20000"/>
          </a:bodyPr>
          <a:lstStyle/>
          <a:p>
            <a:pPr marL="0" lvl="0" indent="0">
              <a:buNone/>
            </a:pPr>
            <a:r>
              <a:rPr lang="tr-TR" altLang="tr-TR" sz="8000">
                <a:solidFill>
                  <a:srgbClr val="002060"/>
                </a:solidFill>
                <a:latin typeface="Consolas" panose="020B0609020204030204" pitchFamily="49" charset="0"/>
              </a:rPr>
              <a:t>using KarmasikSayi; </a:t>
            </a:r>
            <a:r>
              <a:rPr lang="tr-TR" altLang="tr-TR" sz="8000" smtClean="0">
                <a:solidFill>
                  <a:srgbClr val="002060"/>
                </a:solidFill>
                <a:latin typeface="Consolas" panose="020B0609020204030204" pitchFamily="49" charset="0"/>
              </a:rPr>
              <a:t> //</a:t>
            </a:r>
            <a:r>
              <a:rPr lang="tr-TR" altLang="tr-TR" sz="6000">
                <a:solidFill>
                  <a:srgbClr val="002060"/>
                </a:solidFill>
              </a:rPr>
              <a:t>sınıfımız tasarlarken oluşturduğumuz isim alanı</a:t>
            </a:r>
            <a:r>
              <a:rPr lang="tr-TR" altLang="tr-TR" sz="6000">
                <a:solidFill>
                  <a:schemeClr val="tx1"/>
                </a:solidFill>
              </a:rPr>
              <a:t/>
            </a:r>
            <a:br>
              <a:rPr lang="tr-TR" altLang="tr-TR" sz="6000">
                <a:solidFill>
                  <a:schemeClr val="tx1"/>
                </a:solidFill>
              </a:rPr>
            </a:br>
            <a:r>
              <a:rPr lang="tr-TR" altLang="tr-TR" sz="6000">
                <a:solidFill>
                  <a:schemeClr val="tx1"/>
                </a:solidFill>
                <a:latin typeface="Arial" panose="020B0604020202020204" pitchFamily="34" charset="0"/>
              </a:rPr>
              <a:t/>
            </a:r>
            <a:br>
              <a:rPr lang="tr-TR" altLang="tr-TR" sz="6000">
                <a:solidFill>
                  <a:schemeClr val="tx1"/>
                </a:solidFill>
                <a:latin typeface="Arial" panose="020B0604020202020204" pitchFamily="34" charset="0"/>
              </a:rPr>
            </a:br>
            <a:r>
              <a:rPr lang="tr-TR" altLang="tr-TR" sz="9600">
                <a:solidFill>
                  <a:srgbClr val="5B5B5B"/>
                </a:solidFill>
                <a:latin typeface="Arial" panose="020B0604020202020204" pitchFamily="34" charset="0"/>
                <a:cs typeface="Arial" panose="020B0604020202020204" pitchFamily="34" charset="0"/>
              </a:rPr>
              <a:t> </a:t>
            </a:r>
            <a:r>
              <a:rPr lang="tr-TR" altLang="tr-TR">
                <a:solidFill>
                  <a:schemeClr val="tx1"/>
                </a:solidFill>
              </a:rPr>
              <a:t> </a:t>
            </a:r>
            <a:endParaRPr lang="tr-TR" altLang="tr-TR" sz="6000">
              <a:solidFill>
                <a:schemeClr val="tx1"/>
              </a:solidFill>
              <a:latin typeface="Arial" panose="020B0604020202020204" pitchFamily="34" charset="0"/>
            </a:endParaRPr>
          </a:p>
          <a:p>
            <a:endParaRPr lang="tr-TR"/>
          </a:p>
        </p:txBody>
      </p:sp>
      <p:pic>
        <p:nvPicPr>
          <p:cNvPr id="5122" name="Picture 2" descr="http://www.csharpnedir.com/Mimages/dllcs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509" y="2286000"/>
            <a:ext cx="2009775" cy="523876"/>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838200" y="3124200"/>
            <a:ext cx="5638800" cy="1477328"/>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Şimdi </a:t>
            </a:r>
            <a:r>
              <a:rPr lang="tr-TR" smtClean="0">
                <a:solidFill>
                  <a:srgbClr val="002060"/>
                </a:solidFill>
                <a:latin typeface="Times New Roman" panose="02020603050405020304" pitchFamily="18" charset="0"/>
                <a:cs typeface="Times New Roman" panose="02020603050405020304" pitchFamily="18" charset="0"/>
              </a:rPr>
              <a:t>yandaki </a:t>
            </a:r>
            <a:r>
              <a:rPr lang="tr-TR">
                <a:solidFill>
                  <a:srgbClr val="002060"/>
                </a:solidFill>
                <a:latin typeface="Times New Roman" panose="02020603050405020304" pitchFamily="18" charset="0"/>
                <a:cs typeface="Times New Roman" panose="02020603050405020304" pitchFamily="18" charset="0"/>
              </a:rPr>
              <a:t>kodu yazarak sınıfımızın nasıl çalıştığını kontrol edin ve sınıfımızı dahada geliştirmek için yeni özellikler ekleyin. Mesela karmasik sayının geometrik ifadesini oluşturan (büyüklük ve açı cinsinden) yeni işlevler ekleyebilirsiniz.</a:t>
            </a:r>
          </a:p>
        </p:txBody>
      </p:sp>
      <p:pic>
        <p:nvPicPr>
          <p:cNvPr id="6" name="Resim 5"/>
          <p:cNvPicPr>
            <a:picLocks noChangeAspect="1"/>
          </p:cNvPicPr>
          <p:nvPr/>
        </p:nvPicPr>
        <p:blipFill>
          <a:blip r:embed="rId3"/>
          <a:stretch>
            <a:fillRect/>
          </a:stretch>
        </p:blipFill>
        <p:spPr>
          <a:xfrm>
            <a:off x="6705600" y="2667000"/>
            <a:ext cx="3933825" cy="2943225"/>
          </a:xfrm>
          <a:prstGeom prst="rect">
            <a:avLst/>
          </a:prstGeom>
          <a:ln w="19050">
            <a:solidFill>
              <a:schemeClr val="tx1"/>
            </a:solidFill>
          </a:ln>
        </p:spPr>
      </p:pic>
    </p:spTree>
    <p:extLst>
      <p:ext uri="{BB962C8B-B14F-4D97-AF65-F5344CB8AC3E}">
        <p14:creationId xmlns:p14="http://schemas.microsoft.com/office/powerpoint/2010/main" val="1823988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lstStyle/>
          <a:p>
            <a:pPr marL="514350" indent="-514350">
              <a:buAutoNum type="arabicPeriod"/>
            </a:pPr>
            <a:r>
              <a:rPr lang="tr-TR" smtClean="0"/>
              <a:t>Algan S. 2002 </a:t>
            </a:r>
            <a:r>
              <a:rPr lang="tr-TR"/>
              <a:t>C# ile DLL Kütüphaneleri </a:t>
            </a:r>
            <a:r>
              <a:rPr lang="tr-TR" smtClean="0"/>
              <a:t>Oluşturmak</a:t>
            </a:r>
          </a:p>
          <a:p>
            <a:pPr marL="0" indent="0">
              <a:spcBef>
                <a:spcPts val="0"/>
              </a:spcBef>
              <a:buNone/>
            </a:pPr>
            <a:r>
              <a:rPr lang="tr-TR" sz="2400">
                <a:hlinkClick r:id="rId3"/>
              </a:rPr>
              <a:t>http://www.csharpnedir.com/articles/read/?</a:t>
            </a:r>
            <a:r>
              <a:rPr lang="tr-TR" sz="2400" smtClean="0">
                <a:hlinkClick r:id="rId3"/>
              </a:rPr>
              <a:t>id=34</a:t>
            </a:r>
            <a:r>
              <a:rPr lang="tr-TR" sz="2400" smtClean="0"/>
              <a:t>  Erişim Tarihi: 10.12.2017</a:t>
            </a:r>
            <a:endParaRPr lang="tr-TR" sz="240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Bileşen Oluşturmak Ve Eklemek [1]</a:t>
            </a:r>
            <a:endParaRPr lang="tr-TR"/>
          </a:p>
        </p:txBody>
      </p:sp>
      <p:sp>
        <p:nvSpPr>
          <p:cNvPr id="3" name="İçerik Yer Tutucusu 2"/>
          <p:cNvSpPr>
            <a:spLocks noGrp="1"/>
          </p:cNvSpPr>
          <p:nvPr>
            <p:ph idx="1"/>
          </p:nvPr>
        </p:nvSpPr>
        <p:spPr>
          <a:xfrm>
            <a:off x="1097280" y="2057400"/>
            <a:ext cx="10058400" cy="4114800"/>
          </a:xfrm>
        </p:spPr>
        <p:txBody>
          <a:bodyPr>
            <a:normAutofit/>
          </a:bodyPr>
          <a:lstStyle/>
          <a:p>
            <a:pPr marL="0" indent="0">
              <a:buNone/>
            </a:pPr>
            <a:r>
              <a:rPr lang="tr-TR"/>
              <a:t>Öncelikle </a:t>
            </a:r>
            <a:r>
              <a:rPr lang="tr-TR" err="1" smtClean="0"/>
              <a:t>DLL’in</a:t>
            </a:r>
            <a:r>
              <a:rPr lang="tr-TR" smtClean="0"/>
              <a:t> ne </a:t>
            </a:r>
            <a:r>
              <a:rPr lang="tr-TR"/>
              <a:t>demek olduğunu kısaca </a:t>
            </a:r>
            <a:r>
              <a:rPr lang="tr-TR" smtClean="0"/>
              <a:t>açıklamak gerekirse; artan </a:t>
            </a:r>
            <a:r>
              <a:rPr lang="tr-TR" err="1"/>
              <a:t>sektörel</a:t>
            </a:r>
            <a:r>
              <a:rPr lang="tr-TR"/>
              <a:t> ihtiyaçlardan dolayı </a:t>
            </a:r>
            <a:r>
              <a:rPr lang="tr-TR" smtClean="0"/>
              <a:t>yazılması gereken </a:t>
            </a:r>
            <a:r>
              <a:rPr lang="tr-TR"/>
              <a:t>kod satırı sayısı günden güne artmaktadır. </a:t>
            </a:r>
            <a:r>
              <a:rPr lang="tr-TR" smtClean="0"/>
              <a:t> </a:t>
            </a:r>
            <a:r>
              <a:rPr lang="tr-TR"/>
              <a:t>Bu </a:t>
            </a:r>
            <a:r>
              <a:rPr lang="tr-TR" smtClean="0"/>
              <a:t>sorunu </a:t>
            </a:r>
            <a:r>
              <a:rPr lang="tr-TR"/>
              <a:t>çözmek için </a:t>
            </a:r>
            <a:r>
              <a:rPr lang="tr-TR" smtClean="0"/>
              <a:t>daha önce yazılmış </a:t>
            </a:r>
            <a:r>
              <a:rPr lang="tr-TR"/>
              <a:t>olan kaynak kodu </a:t>
            </a:r>
            <a:r>
              <a:rPr lang="tr-TR" smtClean="0"/>
              <a:t>kullanarak daha hızlı uygulama geliştirmek üzere DLL yani Bileşenler oluşturmak gerekmektedir. Buna ilave olarak önceden </a:t>
            </a:r>
            <a:r>
              <a:rPr lang="tr-TR"/>
              <a:t>yazılmış </a:t>
            </a:r>
            <a:r>
              <a:rPr lang="tr-TR" smtClean="0"/>
              <a:t>kodları, </a:t>
            </a:r>
            <a:r>
              <a:rPr lang="tr-TR"/>
              <a:t>bir şekilde </a:t>
            </a:r>
            <a:r>
              <a:rPr lang="tr-TR" smtClean="0"/>
              <a:t>(kaynak </a:t>
            </a:r>
            <a:r>
              <a:rPr lang="tr-TR"/>
              <a:t>kodunu </a:t>
            </a:r>
            <a:r>
              <a:rPr lang="tr-TR" smtClean="0"/>
              <a:t>gizleyerek) </a:t>
            </a:r>
            <a:r>
              <a:rPr lang="tr-TR"/>
              <a:t>hem başkasının kullanımına açmak </a:t>
            </a:r>
            <a:r>
              <a:rPr lang="tr-TR" smtClean="0"/>
              <a:t>hem de </a:t>
            </a:r>
            <a:r>
              <a:rPr lang="tr-TR"/>
              <a:t>kendimizin tekrar </a:t>
            </a:r>
            <a:r>
              <a:rPr lang="tr-TR" smtClean="0"/>
              <a:t>kullanması amaçlanmıştır. </a:t>
            </a:r>
            <a:endParaRPr lang="tr-TR"/>
          </a:p>
        </p:txBody>
      </p:sp>
    </p:spTree>
    <p:extLst>
      <p:ext uri="{BB962C8B-B14F-4D97-AF65-F5344CB8AC3E}">
        <p14:creationId xmlns:p14="http://schemas.microsoft.com/office/powerpoint/2010/main" val="22789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p:txBody>
          <a:bodyPr/>
          <a:lstStyle/>
          <a:p>
            <a:r>
              <a:rPr lang="tr-TR" smtClean="0"/>
              <a:t>Amacı </a:t>
            </a:r>
            <a:r>
              <a:rPr lang="tr-TR"/>
              <a:t>karmaşık sayılarla ilgili basit 4 işlemleri yapan bir sınıf tasarlayıp bunu </a:t>
            </a:r>
            <a:r>
              <a:rPr lang="tr-TR" err="1"/>
              <a:t>dll</a:t>
            </a:r>
            <a:r>
              <a:rPr lang="tr-TR"/>
              <a:t> şeklinde paketledikten sonra başka programlar içerisinde bu sınıfı kullanarak uygulama yapmak </a:t>
            </a:r>
            <a:r>
              <a:rPr lang="tr-TR" smtClean="0"/>
              <a:t>olan bir </a:t>
            </a:r>
            <a:r>
              <a:rPr lang="tr-TR" err="1" smtClean="0"/>
              <a:t>Komponent</a:t>
            </a:r>
            <a:r>
              <a:rPr lang="tr-TR" smtClean="0"/>
              <a:t> </a:t>
            </a:r>
            <a:r>
              <a:rPr lang="tr-TR"/>
              <a:t>(Bileşen) geliştirmeye </a:t>
            </a:r>
            <a:r>
              <a:rPr lang="tr-TR" smtClean="0"/>
              <a:t>başlamayalım. </a:t>
            </a:r>
          </a:p>
          <a:p>
            <a:r>
              <a:rPr lang="tr-TR" smtClean="0"/>
              <a:t> </a:t>
            </a:r>
            <a:r>
              <a:rPr lang="tr-TR" err="1"/>
              <a:t>Dll</a:t>
            </a:r>
            <a:r>
              <a:rPr lang="tr-TR"/>
              <a:t> ve uygulama programımızı yazmak için Visual </a:t>
            </a:r>
            <a:r>
              <a:rPr lang="tr-TR" err="1"/>
              <a:t>Studio</a:t>
            </a:r>
            <a:r>
              <a:rPr lang="tr-TR"/>
              <a:t> .</a:t>
            </a:r>
            <a:r>
              <a:rPr lang="tr-TR" err="1" smtClean="0"/>
              <a:t>NET’i</a:t>
            </a:r>
            <a:r>
              <a:rPr lang="tr-TR" smtClean="0"/>
              <a:t> kullanacağız</a:t>
            </a:r>
            <a:endParaRPr lang="tr-TR"/>
          </a:p>
        </p:txBody>
      </p:sp>
    </p:spTree>
    <p:extLst>
      <p:ext uri="{BB962C8B-B14F-4D97-AF65-F5344CB8AC3E}">
        <p14:creationId xmlns:p14="http://schemas.microsoft.com/office/powerpoint/2010/main" val="728781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4846320" cy="3412066"/>
          </a:xfrm>
        </p:spPr>
        <p:txBody>
          <a:bodyPr>
            <a:normAutofit fontScale="77500" lnSpcReduction="20000"/>
          </a:bodyPr>
          <a:lstStyle/>
          <a:p>
            <a:pPr>
              <a:lnSpc>
                <a:spcPct val="120000"/>
              </a:lnSpc>
              <a:spcBef>
                <a:spcPts val="600"/>
              </a:spcBef>
              <a:spcAft>
                <a:spcPts val="600"/>
              </a:spcAft>
            </a:pPr>
            <a:r>
              <a:rPr lang="tr-TR"/>
              <a:t>Visual Studio.NET i çalıştırdıktan sonra açacağımız proje tipi aşağıdaki şekilden de görüldüğü gibi "Class Library" olacaktır. Dilimiz ise </a:t>
            </a:r>
            <a:r>
              <a:rPr lang="tr-TR" smtClean="0"/>
              <a:t>tabi ki </a:t>
            </a:r>
            <a:r>
              <a:rPr lang="tr-TR"/>
              <a:t>C#.</a:t>
            </a:r>
            <a:br>
              <a:rPr lang="tr-TR"/>
            </a:br>
            <a:r>
              <a:rPr lang="tr-TR"/>
              <a:t>Bu ekrana ulaşmak için File-&gt;New-&gt;Project menüsünü kullanın. Proje tipi olarak Visual C# </a:t>
            </a:r>
            <a:r>
              <a:rPr lang="tr-TR" err="1"/>
              <a:t>template</a:t>
            </a:r>
            <a:r>
              <a:rPr lang="tr-TR"/>
              <a:t> olarak ise Class Library seçtikten sonra projemize uygun isim verip OK tuşuna baslım. </a:t>
            </a:r>
          </a:p>
        </p:txBody>
      </p:sp>
      <p:pic>
        <p:nvPicPr>
          <p:cNvPr id="1026" name="Picture 2" descr="http://www.csharpnedir.com/Mimages/dllc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1981200"/>
            <a:ext cx="50800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002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407937217"/>
              </p:ext>
            </p:extLst>
          </p:nvPr>
        </p:nvGraphicFramePr>
        <p:xfrm>
          <a:off x="8763000" y="1981200"/>
          <a:ext cx="2754313" cy="2251710"/>
        </p:xfrm>
        <a:graphic>
          <a:graphicData uri="http://schemas.openxmlformats.org/drawingml/2006/table">
            <a:tbl>
              <a:tblPr/>
              <a:tblGrid>
                <a:gridCol w="2754313">
                  <a:extLst>
                    <a:ext uri="{9D8B030D-6E8A-4147-A177-3AD203B41FA5}">
                      <a16:colId xmlns:a16="http://schemas.microsoft.com/office/drawing/2014/main" val="440958908"/>
                    </a:ext>
                  </a:extLst>
                </a:gridCol>
              </a:tblGrid>
              <a:tr h="0">
                <a:tc>
                  <a:txBody>
                    <a:bodyPr/>
                    <a:lstStyle/>
                    <a:p>
                      <a:pPr algn="l" fontAlgn="t"/>
                      <a:r>
                        <a:rPr lang="tr-TR" sz="1200" err="1">
                          <a:solidFill>
                            <a:schemeClr val="tx1"/>
                          </a:solidFill>
                          <a:effectLst/>
                          <a:latin typeface="Consolas" panose="020B0609020204030204" pitchFamily="49" charset="0"/>
                        </a:rPr>
                        <a:t>using</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System</a:t>
                      </a: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err="1">
                          <a:solidFill>
                            <a:schemeClr val="tx1"/>
                          </a:solidFill>
                          <a:effectLst/>
                          <a:latin typeface="Consolas" panose="020B0609020204030204" pitchFamily="49" charset="0"/>
                        </a:rPr>
                        <a:t>namespace</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KarmasikSayi</a:t>
                      </a: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public</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class</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Complex</a:t>
                      </a: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public</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Complex</a:t>
                      </a: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a:t>
                      </a:r>
                    </a:p>
                  </a:txBody>
                  <a:tcPr marL="28575" marR="28575" marT="28575" marB="28575">
                    <a:lnL>
                      <a:noFill/>
                    </a:lnL>
                    <a:lnR>
                      <a:noFill/>
                    </a:lnR>
                    <a:lnT>
                      <a:noFill/>
                    </a:lnT>
                    <a:lnB>
                      <a:noFill/>
                    </a:lnB>
                    <a:noFill/>
                  </a:tcPr>
                </a:tc>
                <a:extLst>
                  <a:ext uri="{0D108BD9-81ED-4DB2-BD59-A6C34878D82A}">
                    <a16:rowId xmlns:a16="http://schemas.microsoft.com/office/drawing/2014/main" val="1038848156"/>
                  </a:ext>
                </a:extLst>
              </a:tr>
            </a:tbl>
          </a:graphicData>
        </a:graphic>
      </p:graphicFrame>
      <p:sp>
        <p:nvSpPr>
          <p:cNvPr id="6" name="Dikdörtgen 5"/>
          <p:cNvSpPr/>
          <p:nvPr/>
        </p:nvSpPr>
        <p:spPr>
          <a:xfrm>
            <a:off x="685800" y="1943501"/>
            <a:ext cx="7848600" cy="3693319"/>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Gördüğünüz gibi .NET bizim için ilk kodları oluşturdu. Daha önceden uygulama geliştirdiğimiz ortamlardan bir farkının olmadığını göreceksiniz. Temel girdi/çıktı işlemleri için </a:t>
            </a:r>
            <a:r>
              <a:rPr lang="tr-TR" err="1">
                <a:solidFill>
                  <a:srgbClr val="002060"/>
                </a:solidFill>
                <a:latin typeface="Times New Roman" panose="02020603050405020304" pitchFamily="18" charset="0"/>
                <a:cs typeface="Times New Roman" panose="02020603050405020304" pitchFamily="18" charset="0"/>
              </a:rPr>
              <a:t>System</a:t>
            </a:r>
            <a:r>
              <a:rPr lang="tr-TR">
                <a:solidFill>
                  <a:srgbClr val="002060"/>
                </a:solidFill>
                <a:latin typeface="Times New Roman" panose="02020603050405020304" pitchFamily="18" charset="0"/>
                <a:cs typeface="Times New Roman" panose="02020603050405020304" pitchFamily="18" charset="0"/>
              </a:rPr>
              <a:t> isim alanına referans veriyoruz. Sınıfımıza diğer uygulamalarda kullanmak için bir </a:t>
            </a:r>
            <a:r>
              <a:rPr lang="tr-TR" err="1">
                <a:solidFill>
                  <a:srgbClr val="002060"/>
                </a:solidFill>
                <a:latin typeface="Times New Roman" panose="02020603050405020304" pitchFamily="18" charset="0"/>
                <a:cs typeface="Times New Roman" panose="02020603050405020304" pitchFamily="18" charset="0"/>
              </a:rPr>
              <a:t>isimalanı</a:t>
            </a:r>
            <a:r>
              <a:rPr lang="tr-TR">
                <a:solidFill>
                  <a:srgbClr val="002060"/>
                </a:solidFill>
                <a:latin typeface="Times New Roman" panose="02020603050405020304" pitchFamily="18" charset="0"/>
                <a:cs typeface="Times New Roman" panose="02020603050405020304" pitchFamily="18" charset="0"/>
              </a:rPr>
              <a:t> ekliyoruz ve başlıyoruz kodumuzu yazmaya. </a:t>
            </a:r>
            <a:r>
              <a:rPr lang="tr-TR" err="1">
                <a:solidFill>
                  <a:srgbClr val="002060"/>
                </a:solidFill>
                <a:latin typeface="Times New Roman" panose="02020603050405020304" pitchFamily="18" charset="0"/>
                <a:cs typeface="Times New Roman" panose="02020603050405020304" pitchFamily="18" charset="0"/>
              </a:rPr>
              <a:t>Complex</a:t>
            </a:r>
            <a:r>
              <a:rPr lang="tr-TR">
                <a:solidFill>
                  <a:srgbClr val="002060"/>
                </a:solidFill>
                <a:latin typeface="Times New Roman" panose="02020603050405020304" pitchFamily="18" charset="0"/>
                <a:cs typeface="Times New Roman" panose="02020603050405020304" pitchFamily="18" charset="0"/>
              </a:rPr>
              <a:t> isimli veri türümüzün iki tane </a:t>
            </a:r>
            <a:r>
              <a:rPr lang="tr-TR" err="1">
                <a:solidFill>
                  <a:srgbClr val="002060"/>
                </a:solidFill>
                <a:latin typeface="Times New Roman" panose="02020603050405020304" pitchFamily="18" charset="0"/>
                <a:cs typeface="Times New Roman" panose="02020603050405020304" pitchFamily="18" charset="0"/>
              </a:rPr>
              <a:t>private</a:t>
            </a:r>
            <a:r>
              <a:rPr lang="tr-TR">
                <a:solidFill>
                  <a:srgbClr val="002060"/>
                </a:solidFill>
                <a:latin typeface="Times New Roman" panose="02020603050405020304" pitchFamily="18" charset="0"/>
                <a:cs typeface="Times New Roman" panose="02020603050405020304" pitchFamily="18" charset="0"/>
              </a:rPr>
              <a:t> veri elemanı </a:t>
            </a:r>
            <a:r>
              <a:rPr lang="tr-TR" err="1">
                <a:solidFill>
                  <a:srgbClr val="002060"/>
                </a:solidFill>
                <a:latin typeface="Times New Roman" panose="02020603050405020304" pitchFamily="18" charset="0"/>
                <a:cs typeface="Times New Roman" panose="02020603050405020304" pitchFamily="18" charset="0"/>
              </a:rPr>
              <a:t>olacak.Bunlar</a:t>
            </a:r>
            <a:r>
              <a:rPr lang="tr-TR">
                <a:solidFill>
                  <a:srgbClr val="002060"/>
                </a:solidFill>
                <a:latin typeface="Times New Roman" panose="02020603050405020304" pitchFamily="18" charset="0"/>
                <a:cs typeface="Times New Roman" panose="02020603050405020304" pitchFamily="18" charset="0"/>
              </a:rPr>
              <a:t> "re" ve "im" olacak. Bunlar </a:t>
            </a:r>
            <a:r>
              <a:rPr lang="tr-TR" err="1">
                <a:solidFill>
                  <a:srgbClr val="002060"/>
                </a:solidFill>
                <a:latin typeface="Times New Roman" panose="02020603050405020304" pitchFamily="18" charset="0"/>
                <a:cs typeface="Times New Roman" panose="02020603050405020304" pitchFamily="18" charset="0"/>
              </a:rPr>
              <a:t>complex</a:t>
            </a:r>
            <a:r>
              <a:rPr lang="tr-TR">
                <a:solidFill>
                  <a:srgbClr val="002060"/>
                </a:solidFill>
                <a:latin typeface="Times New Roman" panose="02020603050405020304" pitchFamily="18" charset="0"/>
                <a:cs typeface="Times New Roman" panose="02020603050405020304" pitchFamily="18" charset="0"/>
              </a:rPr>
              <a:t> sayımızın reel ve sanal kısımlarını temsil edecek. Sınıfımızın toplama, çıkarma, çarpma ve bölme gibi temel işlemleri yapan 4 tane üye fonksiyonu olacaktır. </a:t>
            </a:r>
            <a:br>
              <a:rPr lang="tr-TR">
                <a:solidFill>
                  <a:srgbClr val="002060"/>
                </a:solidFill>
                <a:latin typeface="Times New Roman" panose="02020603050405020304" pitchFamily="18" charset="0"/>
                <a:cs typeface="Times New Roman" panose="02020603050405020304" pitchFamily="18" charset="0"/>
              </a:rPr>
            </a:br>
            <a:r>
              <a:rPr lang="tr-TR">
                <a:solidFill>
                  <a:srgbClr val="002060"/>
                </a:solidFill>
                <a:latin typeface="Times New Roman" panose="02020603050405020304" pitchFamily="18" charset="0"/>
                <a:cs typeface="Times New Roman" panose="02020603050405020304" pitchFamily="18" charset="0"/>
              </a:rPr>
              <a:t/>
            </a:r>
            <a:br>
              <a:rPr lang="tr-TR">
                <a:solidFill>
                  <a:srgbClr val="002060"/>
                </a:solidFill>
                <a:latin typeface="Times New Roman" panose="02020603050405020304" pitchFamily="18" charset="0"/>
                <a:cs typeface="Times New Roman" panose="02020603050405020304" pitchFamily="18" charset="0"/>
              </a:rPr>
            </a:br>
            <a:r>
              <a:rPr lang="tr-TR">
                <a:solidFill>
                  <a:srgbClr val="002060"/>
                </a:solidFill>
                <a:latin typeface="Times New Roman" panose="02020603050405020304" pitchFamily="18" charset="0"/>
                <a:cs typeface="Times New Roman" panose="02020603050405020304" pitchFamily="18" charset="0"/>
              </a:rPr>
              <a:t>Sınıfımızın temelde 4 işlevi olmasına rağmen sınıfın üye fonksiyonları 4 tane değildir. Bazı üye fonksiyonlarımız sınıfın kurucu(</a:t>
            </a:r>
            <a:r>
              <a:rPr lang="tr-TR" err="1">
                <a:solidFill>
                  <a:srgbClr val="002060"/>
                </a:solidFill>
                <a:latin typeface="Times New Roman" panose="02020603050405020304" pitchFamily="18" charset="0"/>
                <a:cs typeface="Times New Roman" panose="02020603050405020304" pitchFamily="18" charset="0"/>
              </a:rPr>
              <a:t>constructor</a:t>
            </a:r>
            <a:r>
              <a:rPr lang="tr-TR">
                <a:solidFill>
                  <a:srgbClr val="002060"/>
                </a:solidFill>
                <a:latin typeface="Times New Roman" panose="02020603050405020304" pitchFamily="18" charset="0"/>
                <a:cs typeface="Times New Roman" panose="02020603050405020304" pitchFamily="18" charset="0"/>
              </a:rPr>
              <a:t>) üye fonksiyonları olduğu gibi bazıları ise </a:t>
            </a:r>
            <a:r>
              <a:rPr lang="tr-TR" err="1">
                <a:solidFill>
                  <a:srgbClr val="002060"/>
                </a:solidFill>
                <a:latin typeface="Times New Roman" panose="02020603050405020304" pitchFamily="18" charset="0"/>
                <a:cs typeface="Times New Roman" panose="02020603050405020304" pitchFamily="18" charset="0"/>
              </a:rPr>
              <a:t>override</a:t>
            </a:r>
            <a:r>
              <a:rPr lang="tr-TR">
                <a:solidFill>
                  <a:srgbClr val="002060"/>
                </a:solidFill>
                <a:latin typeface="Times New Roman" panose="02020603050405020304" pitchFamily="18" charset="0"/>
                <a:cs typeface="Times New Roman" panose="02020603050405020304" pitchFamily="18" charset="0"/>
              </a:rPr>
              <a:t>(aşırı yüklenmiş) edilmiş fonksiyonlar olacaktır.</a:t>
            </a:r>
            <a:br>
              <a:rPr lang="tr-TR">
                <a:solidFill>
                  <a:srgbClr val="002060"/>
                </a:solidFill>
                <a:latin typeface="Times New Roman" panose="02020603050405020304" pitchFamily="18" charset="0"/>
                <a:cs typeface="Times New Roman" panose="02020603050405020304" pitchFamily="18" charset="0"/>
              </a:rPr>
            </a:br>
            <a:endParaRPr lang="tr-TR">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962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10058400" cy="4250266"/>
          </a:xfrm>
        </p:spPr>
        <p:txBody>
          <a:bodyPr>
            <a:normAutofit fontScale="62500" lnSpcReduction="20000"/>
          </a:bodyPr>
          <a:lstStyle/>
          <a:p>
            <a:r>
              <a:rPr lang="tr-TR" smtClean="0"/>
              <a:t>Öncelikle </a:t>
            </a:r>
            <a:r>
              <a:rPr lang="tr-TR"/>
              <a:t>sınıfımızın kurucu fonksiyonlarından bahsedelim; İki tane kurucu </a:t>
            </a:r>
            <a:r>
              <a:rPr lang="tr-TR" err="1"/>
              <a:t>fonksiyonmuz</a:t>
            </a:r>
            <a:r>
              <a:rPr lang="tr-TR"/>
              <a:t> </a:t>
            </a:r>
            <a:r>
              <a:rPr lang="tr-TR" err="1"/>
              <a:t>olacak.Birisi</a:t>
            </a:r>
            <a:r>
              <a:rPr lang="tr-TR"/>
              <a:t> hiç bir parametre almayacak ve </a:t>
            </a:r>
            <a:r>
              <a:rPr lang="tr-TR" err="1"/>
              <a:t>Complex</a:t>
            </a:r>
            <a:r>
              <a:rPr lang="tr-TR"/>
              <a:t> sayının reel ve sanal kısmını sıfır değerine eşitleyecek. İkinci kurucu fonksiyon ise verilen parametre değerlerini </a:t>
            </a:r>
            <a:r>
              <a:rPr lang="tr-TR" err="1"/>
              <a:t>Complex</a:t>
            </a:r>
            <a:r>
              <a:rPr lang="tr-TR"/>
              <a:t> sayının ilgili kısmına(reel ve sanal) atayacaktır. Bu iki fonksiyonun prototipleri aşağıdaki gibidir.</a:t>
            </a:r>
            <a:br>
              <a:rPr lang="tr-TR"/>
            </a:br>
            <a:r>
              <a:rPr lang="tr-TR"/>
              <a:t/>
            </a:r>
            <a:br>
              <a:rPr lang="tr-TR"/>
            </a:br>
            <a:r>
              <a:rPr lang="tr-TR"/>
              <a:t>    </a:t>
            </a:r>
            <a:r>
              <a:rPr lang="tr-TR" sz="2500">
                <a:latin typeface="Consolas" panose="020B0609020204030204" pitchFamily="49" charset="0"/>
              </a:rPr>
              <a:t>  </a:t>
            </a:r>
            <a:r>
              <a:rPr lang="tr-TR" sz="25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public</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public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a:t>
            </a:r>
            <a:r>
              <a:rPr lang="tr-TR" sz="2200" err="1">
                <a:solidFill>
                  <a:srgbClr val="FF0000"/>
                </a:solidFill>
                <a:latin typeface="Consolas" panose="020B0609020204030204" pitchFamily="49" charset="0"/>
              </a:rPr>
              <a:t>double</a:t>
            </a:r>
            <a:r>
              <a:rPr lang="tr-TR" sz="2200">
                <a:solidFill>
                  <a:srgbClr val="FF0000"/>
                </a:solidFill>
                <a:latin typeface="Consolas" panose="020B0609020204030204" pitchFamily="49" charset="0"/>
              </a:rPr>
              <a:t> reel, </a:t>
            </a:r>
            <a:r>
              <a:rPr lang="tr-TR" sz="2200" err="1">
                <a:solidFill>
                  <a:srgbClr val="FF0000"/>
                </a:solidFill>
                <a:latin typeface="Consolas" panose="020B0609020204030204" pitchFamily="49" charset="0"/>
              </a:rPr>
              <a:t>double</a:t>
            </a:r>
            <a:r>
              <a:rPr lang="tr-TR" sz="2200">
                <a:solidFill>
                  <a:srgbClr val="FF0000"/>
                </a:solidFill>
                <a:latin typeface="Consolas" panose="020B0609020204030204" pitchFamily="49" charset="0"/>
              </a:rPr>
              <a:t> sanal)</a:t>
            </a:r>
            <a:r>
              <a:rPr lang="tr-TR" sz="2200">
                <a:latin typeface="Consolas" panose="020B0609020204030204" pitchFamily="49" charset="0"/>
              </a:rPr>
              <a:t/>
            </a:r>
            <a:br>
              <a:rPr lang="tr-TR" sz="2200">
                <a:latin typeface="Consolas" panose="020B0609020204030204" pitchFamily="49" charset="0"/>
              </a:rPr>
            </a:br>
            <a:r>
              <a:rPr lang="tr-TR"/>
              <a:t/>
            </a:r>
            <a:br>
              <a:rPr lang="tr-TR"/>
            </a:br>
            <a:r>
              <a:rPr lang="tr-TR"/>
              <a:t>Şimdide topla() fonksiyonunu ele alalım. Bu fonksiyonu iki şekilde kullanabilmemize imkan </a:t>
            </a:r>
            <a:r>
              <a:rPr lang="tr-TR" err="1"/>
              <a:t>sağlıyacağız</a:t>
            </a:r>
            <a:r>
              <a:rPr lang="tr-TR"/>
              <a:t>.</a:t>
            </a:r>
            <a:br>
              <a:rPr lang="tr-TR"/>
            </a:br>
            <a:r>
              <a:rPr lang="tr-TR"/>
              <a:t/>
            </a:r>
            <a:br>
              <a:rPr lang="tr-TR"/>
            </a:br>
            <a:r>
              <a:rPr lang="tr-TR"/>
              <a:t>1-) Kendisini çağıran Kompleks Sayıya parametresi ile verilen </a:t>
            </a:r>
            <a:r>
              <a:rPr lang="tr-TR" err="1"/>
              <a:t>Komplek</a:t>
            </a:r>
            <a:r>
              <a:rPr lang="tr-TR"/>
              <a:t> Sayıyı toplayıp yeni bir kompleks sayı olarak geri </a:t>
            </a:r>
            <a:r>
              <a:rPr lang="tr-TR" err="1"/>
              <a:t>döndürecektir.Bu</a:t>
            </a:r>
            <a:r>
              <a:rPr lang="tr-TR"/>
              <a:t> üye fonksiyonunun prototipi aşağıdaki gibidir.</a:t>
            </a:r>
            <a:br>
              <a:rPr lang="tr-TR"/>
            </a:br>
            <a:r>
              <a:rPr lang="tr-TR"/>
              <a:t/>
            </a:r>
            <a:br>
              <a:rPr lang="tr-TR"/>
            </a:br>
            <a:r>
              <a:rPr lang="tr-TR"/>
              <a:t>       </a:t>
            </a:r>
            <a:r>
              <a:rPr lang="tr-TR" sz="2200">
                <a:latin typeface="Consolas" panose="020B0609020204030204" pitchFamily="49" charset="0"/>
              </a:rPr>
              <a:t> </a:t>
            </a:r>
            <a:r>
              <a:rPr lang="tr-TR" sz="2200" err="1">
                <a:solidFill>
                  <a:srgbClr val="FF0000"/>
                </a:solidFill>
                <a:latin typeface="Consolas" panose="020B0609020204030204" pitchFamily="49" charset="0"/>
              </a:rPr>
              <a:t>public</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Topla(</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operand</a:t>
            </a:r>
            <a:r>
              <a:rPr lang="tr-TR" sz="2200">
                <a:solidFill>
                  <a:srgbClr val="FF0000"/>
                </a:solidFill>
                <a:latin typeface="Consolas" panose="020B0609020204030204" pitchFamily="49" charset="0"/>
              </a:rPr>
              <a:t>)</a:t>
            </a:r>
            <a:br>
              <a:rPr lang="tr-TR" sz="2200">
                <a:solidFill>
                  <a:srgbClr val="FF0000"/>
                </a:solidFill>
                <a:latin typeface="Consolas" panose="020B0609020204030204" pitchFamily="49" charset="0"/>
              </a:rPr>
            </a:br>
            <a:r>
              <a:rPr lang="tr-TR"/>
              <a:t/>
            </a:r>
            <a:br>
              <a:rPr lang="tr-TR"/>
            </a:br>
            <a:r>
              <a:rPr lang="tr-TR"/>
              <a:t>2-) Oluşturulan iki kompleks sayıyı + operatörü ile direkt toplayabilmek için </a:t>
            </a:r>
            <a:r>
              <a:rPr lang="tr-TR" err="1"/>
              <a:t>operator</a:t>
            </a:r>
            <a:r>
              <a:rPr lang="tr-TR"/>
              <a:t>+ fonksiyonunu oluşturacağız. Amacımız aşağıdaki gibi bir kullanımı legal hale getirmektir.</a:t>
            </a:r>
            <a:br>
              <a:rPr lang="tr-TR"/>
            </a:br>
            <a:r>
              <a:rPr lang="tr-TR"/>
              <a:t/>
            </a:r>
            <a:br>
              <a:rPr lang="tr-TR"/>
            </a:br>
            <a:r>
              <a:rPr lang="tr-T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sayi1 = </a:t>
            </a:r>
            <a:r>
              <a:rPr lang="tr-TR" sz="2200" err="1">
                <a:solidFill>
                  <a:srgbClr val="FF0000"/>
                </a:solidFill>
                <a:latin typeface="Consolas" panose="020B0609020204030204" pitchFamily="49" charset="0"/>
              </a:rPr>
              <a:t>new</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(10,20);</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 Complex </a:t>
            </a:r>
            <a:r>
              <a:rPr lang="tr-TR" sz="2200">
                <a:solidFill>
                  <a:srgbClr val="FF0000"/>
                </a:solidFill>
                <a:latin typeface="Consolas" panose="020B0609020204030204" pitchFamily="49" charset="0"/>
              </a:rPr>
              <a:t>sayi2 = </a:t>
            </a:r>
            <a:r>
              <a:rPr lang="tr-TR" sz="2200" err="1">
                <a:solidFill>
                  <a:srgbClr val="FF0000"/>
                </a:solidFill>
                <a:latin typeface="Consolas" panose="020B0609020204030204" pitchFamily="49" charset="0"/>
              </a:rPr>
              <a:t>new</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(2,2);</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Complex </a:t>
            </a:r>
            <a:r>
              <a:rPr lang="tr-TR" sz="2200">
                <a:solidFill>
                  <a:srgbClr val="FF0000"/>
                </a:solidFill>
                <a:latin typeface="Consolas" panose="020B0609020204030204" pitchFamily="49" charset="0"/>
              </a:rPr>
              <a:t>sayi3 ;</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sayi3 </a:t>
            </a:r>
            <a:r>
              <a:rPr lang="tr-TR" sz="2200">
                <a:solidFill>
                  <a:srgbClr val="FF0000"/>
                </a:solidFill>
                <a:latin typeface="Consolas" panose="020B0609020204030204" pitchFamily="49" charset="0"/>
              </a:rPr>
              <a:t>= sayi1 + sayi2;</a:t>
            </a:r>
          </a:p>
        </p:txBody>
      </p:sp>
    </p:spTree>
    <p:extLst>
      <p:ext uri="{BB962C8B-B14F-4D97-AF65-F5344CB8AC3E}">
        <p14:creationId xmlns:p14="http://schemas.microsoft.com/office/powerpoint/2010/main" val="23806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70008" y="1828800"/>
            <a:ext cx="10058400" cy="4419600"/>
          </a:xfrm>
        </p:spPr>
        <p:txBody>
          <a:bodyPr>
            <a:noAutofit/>
          </a:bodyPr>
          <a:lstStyle/>
          <a:p>
            <a:pPr>
              <a:lnSpc>
                <a:spcPct val="150000"/>
              </a:lnSpc>
              <a:spcBef>
                <a:spcPts val="1800"/>
              </a:spcBef>
              <a:spcAft>
                <a:spcPts val="600"/>
              </a:spcAft>
            </a:pPr>
            <a:r>
              <a:rPr lang="tr-TR" sz="1800"/>
              <a:t>Operator+ fonksiyonunun prototipi ise aşağıdaki gibidir.</a:t>
            </a:r>
            <a:br>
              <a:rPr lang="tr-TR" sz="1800"/>
            </a:br>
            <a:r>
              <a:rPr lang="tr-TR" sz="1800"/>
              <a:t>        </a:t>
            </a:r>
            <a:r>
              <a:rPr lang="tr-TR" sz="1200">
                <a:solidFill>
                  <a:srgbClr val="FF0000"/>
                </a:solidFill>
                <a:latin typeface="Consolas" panose="020B0609020204030204" pitchFamily="49" charset="0"/>
              </a:rPr>
              <a:t>public static Complex operator+(Complex operand1, Complex operand2) </a:t>
            </a:r>
            <a:r>
              <a:rPr lang="tr-TR" sz="1800"/>
              <a:t/>
            </a:r>
            <a:br>
              <a:rPr lang="tr-TR" sz="1800"/>
            </a:br>
            <a:r>
              <a:rPr lang="tr-TR" sz="1800" smtClean="0"/>
              <a:t>Çıkarma</a:t>
            </a:r>
            <a:r>
              <a:rPr lang="tr-TR" sz="1800"/>
              <a:t>, çarpma ve bölme işlemleri içinde aynı fonksiyonları yazarak basit ama iş yapan bir sınıfım oluşacaktır. Tabi karmaşık sayılar ile bölme ve çarpma işlemlerinin matematiksel olarak nasıl yapıldığını </a:t>
            </a:r>
            <a:r>
              <a:rPr lang="tr-TR" sz="1800" smtClean="0"/>
              <a:t>bilmeniz gereklidir. Son </a:t>
            </a:r>
            <a:r>
              <a:rPr lang="tr-TR" sz="1800"/>
              <a:t>olarak sınıfımızın </a:t>
            </a:r>
            <a:r>
              <a:rPr lang="tr-TR" sz="1800" smtClean="0"/>
              <a:t>boş </a:t>
            </a:r>
            <a:r>
              <a:rPr lang="tr-TR" sz="1800"/>
              <a:t>bir üye fonksiyonu daha olacak. Bu da sınıfımızın </a:t>
            </a:r>
            <a:r>
              <a:rPr lang="tr-TR" sz="1800" smtClean="0"/>
              <a:t>temsil </a:t>
            </a:r>
            <a:r>
              <a:rPr lang="tr-TR" sz="1800"/>
              <a:t>ettiği complex sayıyı , bildiğimiz karmaşık sayı formatında ekrana basacaktır. Karmaşık sayı formatı unutanlar için aşağıdaki gibidir.</a:t>
            </a:r>
            <a:br>
              <a:rPr lang="tr-TR" sz="1800"/>
            </a:br>
            <a:r>
              <a:rPr lang="tr-TR" sz="1800" smtClean="0"/>
              <a:t>         </a:t>
            </a:r>
            <a:r>
              <a:rPr lang="tr-TR" sz="1200" smtClean="0">
                <a:solidFill>
                  <a:srgbClr val="FF0000"/>
                </a:solidFill>
                <a:latin typeface="Consolas" panose="020B0609020204030204" pitchFamily="49" charset="0"/>
              </a:rPr>
              <a:t>reel </a:t>
            </a:r>
            <a:r>
              <a:rPr lang="tr-TR" sz="1200">
                <a:solidFill>
                  <a:srgbClr val="FF0000"/>
                </a:solidFill>
                <a:latin typeface="Consolas" panose="020B0609020204030204" pitchFamily="49" charset="0"/>
              </a:rPr>
              <a:t>+/- j*sanal ; Örnek 3+j2</a:t>
            </a:r>
            <a:r>
              <a:rPr lang="tr-TR" sz="1800"/>
              <a:t/>
            </a:r>
            <a:br>
              <a:rPr lang="tr-TR" sz="1800"/>
            </a:br>
            <a:r>
              <a:rPr lang="tr-TR" sz="1800" smtClean="0"/>
              <a:t>Tabi </a:t>
            </a:r>
            <a:r>
              <a:rPr lang="tr-TR" sz="1800"/>
              <a:t>burda eğer sayının sanal kısmı negatifse, formatımızı 3-j2 şeklinde ayarlıyoruz. Bütün bu işlemleri Yazdir() isimli üye fonksiyonla yapacağız. </a:t>
            </a:r>
          </a:p>
        </p:txBody>
      </p:sp>
    </p:spTree>
    <p:extLst>
      <p:ext uri="{BB962C8B-B14F-4D97-AF65-F5344CB8AC3E}">
        <p14:creationId xmlns:p14="http://schemas.microsoft.com/office/powerpoint/2010/main" val="3976960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 name="İçerik Yer Tutucusu 3"/>
          <p:cNvPicPr>
            <a:picLocks noGrp="1" noChangeAspect="1"/>
          </p:cNvPicPr>
          <p:nvPr>
            <p:ph idx="1"/>
          </p:nvPr>
        </p:nvPicPr>
        <p:blipFill>
          <a:blip r:embed="rId2"/>
          <a:stretch>
            <a:fillRect/>
          </a:stretch>
        </p:blipFill>
        <p:spPr>
          <a:xfrm>
            <a:off x="762000" y="2204139"/>
            <a:ext cx="4037933" cy="4022725"/>
          </a:xfrm>
          <a:prstGeom prst="rect">
            <a:avLst/>
          </a:prstGeom>
          <a:ln w="9525">
            <a:solidFill>
              <a:schemeClr val="tx1"/>
            </a:solidFill>
          </a:ln>
        </p:spPr>
      </p:pic>
      <p:pic>
        <p:nvPicPr>
          <p:cNvPr id="5" name="Resim 4"/>
          <p:cNvPicPr>
            <a:picLocks noChangeAspect="1"/>
          </p:cNvPicPr>
          <p:nvPr/>
        </p:nvPicPr>
        <p:blipFill>
          <a:blip r:embed="rId3"/>
          <a:stretch>
            <a:fillRect/>
          </a:stretch>
        </p:blipFill>
        <p:spPr>
          <a:xfrm>
            <a:off x="5181600" y="1836915"/>
            <a:ext cx="5486400" cy="4466040"/>
          </a:xfrm>
          <a:prstGeom prst="rect">
            <a:avLst/>
          </a:prstGeom>
          <a:ln w="9525">
            <a:solidFill>
              <a:schemeClr val="tx1"/>
            </a:solidFill>
          </a:ln>
        </p:spPr>
      </p:pic>
      <p:sp>
        <p:nvSpPr>
          <p:cNvPr id="6" name="Metin kutusu 5"/>
          <p:cNvSpPr txBox="1"/>
          <p:nvPr/>
        </p:nvSpPr>
        <p:spPr>
          <a:xfrm>
            <a:off x="762000" y="1836915"/>
            <a:ext cx="2866490" cy="400110"/>
          </a:xfrm>
          <a:prstGeom prst="rect">
            <a:avLst/>
          </a:prstGeom>
          <a:noFill/>
        </p:spPr>
        <p:txBody>
          <a:bodyPr wrap="none" rtlCol="0">
            <a:spAutoFit/>
          </a:bodyPr>
          <a:lstStyle/>
          <a:p>
            <a:r>
              <a:rPr lang="tr-TR" sz="2000" smtClean="0">
                <a:solidFill>
                  <a:srgbClr val="002060"/>
                </a:solidFill>
                <a:latin typeface="Times New Roman" panose="02020603050405020304" pitchFamily="18" charset="0"/>
                <a:cs typeface="Times New Roman" panose="02020603050405020304" pitchFamily="18" charset="0"/>
              </a:rPr>
              <a:t>Aşağıdaki kodu inceleyin.</a:t>
            </a:r>
            <a:endParaRPr lang="tr-TR" sz="20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0811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 name="İçerik Yer Tutucusu 3"/>
          <p:cNvPicPr>
            <a:picLocks noGrp="1" noChangeAspect="1"/>
          </p:cNvPicPr>
          <p:nvPr>
            <p:ph idx="1"/>
          </p:nvPr>
        </p:nvPicPr>
        <p:blipFill>
          <a:blip r:embed="rId2"/>
          <a:stretch>
            <a:fillRect/>
          </a:stretch>
        </p:blipFill>
        <p:spPr>
          <a:xfrm>
            <a:off x="457302" y="1904998"/>
            <a:ext cx="5895372" cy="4022725"/>
          </a:xfrm>
          <a:prstGeom prst="rect">
            <a:avLst/>
          </a:prstGeom>
          <a:ln w="9525">
            <a:solidFill>
              <a:schemeClr val="tx1"/>
            </a:solidFill>
          </a:ln>
        </p:spPr>
      </p:pic>
      <p:pic>
        <p:nvPicPr>
          <p:cNvPr id="5" name="Resim 4"/>
          <p:cNvPicPr>
            <a:picLocks noChangeAspect="1"/>
          </p:cNvPicPr>
          <p:nvPr/>
        </p:nvPicPr>
        <p:blipFill>
          <a:blip r:embed="rId3"/>
          <a:stretch>
            <a:fillRect/>
          </a:stretch>
        </p:blipFill>
        <p:spPr>
          <a:xfrm>
            <a:off x="6477000" y="1904998"/>
            <a:ext cx="5254291" cy="4203433"/>
          </a:xfrm>
          <a:prstGeom prst="rect">
            <a:avLst/>
          </a:prstGeom>
          <a:ln w="9525">
            <a:solidFill>
              <a:schemeClr val="tx1"/>
            </a:solidFill>
          </a:ln>
        </p:spPr>
      </p:pic>
    </p:spTree>
    <p:extLst>
      <p:ext uri="{BB962C8B-B14F-4D97-AF65-F5344CB8AC3E}">
        <p14:creationId xmlns:p14="http://schemas.microsoft.com/office/powerpoint/2010/main" val="282005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1304</TotalTime>
  <Words>1086</Words>
  <Application>Microsoft Office PowerPoint</Application>
  <PresentationFormat>Geniş ekran</PresentationFormat>
  <Paragraphs>33</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Consolas</vt:lpstr>
      <vt:lpstr>Times New Roman</vt:lpstr>
      <vt:lpstr>AnkaraÜniversitesiDersNotları</vt:lpstr>
      <vt:lpstr>Bileşen Oluşturmak Ve Eklemek</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124</cp:revision>
  <cp:lastPrinted>1601-01-01T00:00:00Z</cp:lastPrinted>
  <dcterms:created xsi:type="dcterms:W3CDTF">2012-02-07T21:22:49Z</dcterms:created>
  <dcterms:modified xsi:type="dcterms:W3CDTF">2020-01-29T08:19:40Z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