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F86D-958D-456F-8D3C-1021260DDBC2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9E9D-74DA-463B-922B-41448B76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043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F86D-958D-456F-8D3C-1021260DDBC2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9E9D-74DA-463B-922B-41448B76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2163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F86D-958D-456F-8D3C-1021260DDBC2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9E9D-74DA-463B-922B-41448B7604A6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02798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F86D-958D-456F-8D3C-1021260DDBC2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9E9D-74DA-463B-922B-41448B76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2147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F86D-958D-456F-8D3C-1021260DDBC2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9E9D-74DA-463B-922B-41448B7604A6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1023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F86D-958D-456F-8D3C-1021260DDBC2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9E9D-74DA-463B-922B-41448B76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6120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F86D-958D-456F-8D3C-1021260DDBC2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9E9D-74DA-463B-922B-41448B76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729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F86D-958D-456F-8D3C-1021260DDBC2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9E9D-74DA-463B-922B-41448B76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7179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F86D-958D-456F-8D3C-1021260DDBC2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9E9D-74DA-463B-922B-41448B76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726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F86D-958D-456F-8D3C-1021260DDBC2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9E9D-74DA-463B-922B-41448B76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9974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F86D-958D-456F-8D3C-1021260DDBC2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9E9D-74DA-463B-922B-41448B76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617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F86D-958D-456F-8D3C-1021260DDBC2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9E9D-74DA-463B-922B-41448B76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132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F86D-958D-456F-8D3C-1021260DDBC2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9E9D-74DA-463B-922B-41448B76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450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F86D-958D-456F-8D3C-1021260DDBC2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9E9D-74DA-463B-922B-41448B76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190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F86D-958D-456F-8D3C-1021260DDBC2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9E9D-74DA-463B-922B-41448B76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0706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F86D-958D-456F-8D3C-1021260DDBC2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29E9D-74DA-463B-922B-41448B76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1516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2F86D-958D-456F-8D3C-1021260DDBC2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2B29E9D-74DA-463B-922B-41448B76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292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İslam </a:t>
            </a:r>
            <a:r>
              <a:rPr lang="tr-TR" dirty="0" err="1" smtClean="0"/>
              <a:t>Atomculuğu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0102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9734" y="1176917"/>
            <a:ext cx="8596668" cy="3880773"/>
          </a:xfrm>
        </p:spPr>
        <p:txBody>
          <a:bodyPr/>
          <a:lstStyle/>
          <a:p>
            <a:r>
              <a:rPr lang="tr-TR" dirty="0" smtClean="0"/>
              <a:t>Atomun 12 özelliği vardır:</a:t>
            </a:r>
          </a:p>
          <a:p>
            <a:r>
              <a:rPr lang="tr-TR" dirty="0"/>
              <a:t>1. Daha büyük bir üniteyi diğer atomla birleştirerek oluşturur;</a:t>
            </a:r>
          </a:p>
          <a:p>
            <a:r>
              <a:rPr lang="tr-TR" dirty="0"/>
              <a:t>2. Boşluğun bir kısmını doldurur;</a:t>
            </a:r>
          </a:p>
          <a:p>
            <a:r>
              <a:rPr lang="tr-TR" dirty="0"/>
              <a:t>3. Boşlukta kapladığı kısmın dışından ölçülebilir;</a:t>
            </a:r>
          </a:p>
          <a:p>
            <a:r>
              <a:rPr lang="tr-TR" dirty="0"/>
              <a:t>4. Kendi işgal ettiği yerde başka bir atomun yer tutmasını engeller, dolayısıyla</a:t>
            </a:r>
          </a:p>
          <a:p>
            <a:r>
              <a:rPr lang="tr-TR" dirty="0"/>
              <a:t>tek bir boşlukta iki atomun olması (</a:t>
            </a:r>
            <a:r>
              <a:rPr lang="tr-TR" dirty="0" err="1"/>
              <a:t>müdâhele</a:t>
            </a:r>
            <a:r>
              <a:rPr lang="tr-TR" dirty="0"/>
              <a:t>) söz konusu değildir;</a:t>
            </a:r>
          </a:p>
          <a:p>
            <a:r>
              <a:rPr lang="tr-TR" dirty="0"/>
              <a:t>5. Çeşitli arazların kendisine ilişmesini mümkün kılar;</a:t>
            </a:r>
          </a:p>
          <a:p>
            <a:r>
              <a:rPr lang="tr-TR" dirty="0"/>
              <a:t>6. İki zıt arazı aynı anda taşıması mümkün değildir;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4266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747425"/>
            <a:ext cx="8596668" cy="3880773"/>
          </a:xfrm>
        </p:spPr>
        <p:txBody>
          <a:bodyPr/>
          <a:lstStyle/>
          <a:p>
            <a:r>
              <a:rPr lang="tr-TR" dirty="0"/>
              <a:t>7. </a:t>
            </a:r>
            <a:r>
              <a:rPr lang="tr-TR" dirty="0" err="1"/>
              <a:t>Zâtî</a:t>
            </a:r>
            <a:r>
              <a:rPr lang="tr-TR" dirty="0"/>
              <a:t> ağırlığı vardır ve bu araz değildir;</a:t>
            </a:r>
          </a:p>
          <a:p>
            <a:r>
              <a:rPr lang="tr-TR" dirty="0"/>
              <a:t>8. Birinin diğerinden daha ağır ve daha hafif olması mümkün değildir;</a:t>
            </a:r>
          </a:p>
          <a:p>
            <a:r>
              <a:rPr lang="tr-TR" dirty="0"/>
              <a:t>9. Tamamı aynı cins ve birbirlerine her yönüyle denktir;</a:t>
            </a:r>
          </a:p>
          <a:p>
            <a:r>
              <a:rPr lang="tr-TR" dirty="0"/>
              <a:t>10. Bir cevherin hareket sükûn, birleşme ayrılma arazlarından müstağni </a:t>
            </a:r>
            <a:r>
              <a:rPr lang="tr-TR" dirty="0" smtClean="0"/>
              <a:t>olması mümkün </a:t>
            </a:r>
            <a:r>
              <a:rPr lang="tr-TR" dirty="0"/>
              <a:t>değildir;</a:t>
            </a:r>
          </a:p>
          <a:p>
            <a:r>
              <a:rPr lang="tr-TR" dirty="0"/>
              <a:t>11. Arazlar, varoluşsal açıdan iki ânı devam ettirmezler, zamanın her </a:t>
            </a:r>
            <a:r>
              <a:rPr lang="tr-TR" dirty="0" smtClean="0"/>
              <a:t>bir anında </a:t>
            </a:r>
            <a:r>
              <a:rPr lang="tr-TR" dirty="0"/>
              <a:t>varlığa gelirler ve varlıktan çekinirler. Varlıklarını </a:t>
            </a:r>
            <a:r>
              <a:rPr lang="tr-TR" dirty="0" smtClean="0"/>
              <a:t>sürdürmeleri Tanrı’nın </a:t>
            </a:r>
            <a:r>
              <a:rPr lang="tr-TR" dirty="0"/>
              <a:t>onları yeniden yaratmalarına bağlıdır;</a:t>
            </a:r>
          </a:p>
          <a:p>
            <a:r>
              <a:rPr lang="tr-TR" dirty="0"/>
              <a:t>12. Cevher görmek ve dokunma duyularıyla algılanabilir.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8773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2752" y="1176917"/>
            <a:ext cx="8596668" cy="3880773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Atomların Özellikleri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1</a:t>
            </a:r>
            <a:r>
              <a:rPr lang="tr-TR" dirty="0"/>
              <a:t>) Atomlar bilfiil ve sonludur.</a:t>
            </a:r>
          </a:p>
          <a:p>
            <a:r>
              <a:rPr lang="tr-TR" dirty="0"/>
              <a:t>2) Tek bir cevher-i fert cisim oluşturmaz; cismin oluşabilmesi için en az </a:t>
            </a:r>
            <a:r>
              <a:rPr lang="tr-TR" dirty="0" smtClean="0"/>
              <a:t>iki tane </a:t>
            </a:r>
            <a:r>
              <a:rPr lang="tr-TR" dirty="0"/>
              <a:t>cevher-i fert gerekir.</a:t>
            </a:r>
          </a:p>
          <a:p>
            <a:r>
              <a:rPr lang="tr-TR" dirty="0"/>
              <a:t>3) Cevher-i ferdin bir sınırı yoktur.</a:t>
            </a:r>
          </a:p>
          <a:p>
            <a:r>
              <a:rPr lang="tr-TR" dirty="0"/>
              <a:t>4) Cevher-i ferdin bir sınırı olmadığı için herhangi bir çokgene benzetilemez.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8018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Kaynak,</a:t>
            </a:r>
          </a:p>
          <a:p>
            <a:r>
              <a:rPr lang="tr-TR" dirty="0" smtClean="0"/>
              <a:t>Vural Başaran, </a:t>
            </a:r>
            <a:r>
              <a:rPr lang="tr-TR" dirty="0" err="1" smtClean="0"/>
              <a:t>Cürcânî’de</a:t>
            </a:r>
            <a:r>
              <a:rPr lang="tr-TR" dirty="0" smtClean="0"/>
              <a:t> Atom Kavramı ve Felsefesi, Dört Öge, Sayı 15, Sayfa, 111-122.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4747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4316" y="982953"/>
            <a:ext cx="8596668" cy="3880773"/>
          </a:xfrm>
        </p:spPr>
        <p:txBody>
          <a:bodyPr>
            <a:normAutofit/>
          </a:bodyPr>
          <a:lstStyle/>
          <a:p>
            <a:r>
              <a:rPr lang="tr-TR" dirty="0" smtClean="0"/>
              <a:t>Yunan </a:t>
            </a:r>
            <a:r>
              <a:rPr lang="tr-TR" dirty="0" err="1" smtClean="0"/>
              <a:t>Atomculuğu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Yunancada </a:t>
            </a:r>
            <a:r>
              <a:rPr lang="tr-TR" dirty="0" smtClean="0"/>
              <a:t>bölünemez </a:t>
            </a:r>
            <a:r>
              <a:rPr lang="tr-TR" dirty="0"/>
              <a:t>en </a:t>
            </a:r>
            <a:r>
              <a:rPr lang="tr-TR" dirty="0" smtClean="0"/>
              <a:t>küçük parça </a:t>
            </a:r>
            <a:r>
              <a:rPr lang="tr-TR" dirty="0"/>
              <a:t>anlamına gelen atom (</a:t>
            </a:r>
            <a:r>
              <a:rPr lang="el-GR" dirty="0"/>
              <a:t>ἄτομος</a:t>
            </a:r>
            <a:r>
              <a:rPr lang="el-GR" dirty="0" smtClean="0"/>
              <a:t>), </a:t>
            </a:r>
            <a:r>
              <a:rPr lang="tr-TR" dirty="0" smtClean="0"/>
              <a:t>ilk olarak </a:t>
            </a:r>
            <a:r>
              <a:rPr lang="tr-TR" dirty="0"/>
              <a:t>felsefi bir problem olarak Yunan ve Hint </a:t>
            </a:r>
            <a:r>
              <a:rPr lang="tr-TR" dirty="0" smtClean="0"/>
              <a:t>düşüncesinde </a:t>
            </a:r>
            <a:r>
              <a:rPr lang="tr-TR" dirty="0"/>
              <a:t>karşımıza </a:t>
            </a:r>
            <a:r>
              <a:rPr lang="tr-TR" dirty="0" smtClean="0"/>
              <a:t>çıkmaktadır.</a:t>
            </a:r>
          </a:p>
          <a:p>
            <a:endParaRPr lang="tr-TR" dirty="0"/>
          </a:p>
          <a:p>
            <a:r>
              <a:rPr lang="tr-TR" dirty="0"/>
              <a:t>Bunlardan Yunan </a:t>
            </a:r>
            <a:r>
              <a:rPr lang="tr-TR" dirty="0" err="1"/>
              <a:t>atomculuğunun</a:t>
            </a:r>
            <a:r>
              <a:rPr lang="tr-TR" dirty="0"/>
              <a:t> en bilinen temsilcileri </a:t>
            </a:r>
            <a:r>
              <a:rPr lang="tr-TR" dirty="0" err="1"/>
              <a:t>Leukippos</a:t>
            </a:r>
            <a:r>
              <a:rPr lang="tr-TR" dirty="0"/>
              <a:t> (MO </a:t>
            </a:r>
            <a:r>
              <a:rPr lang="tr-TR" dirty="0" smtClean="0"/>
              <a:t>IV. yüzyıl), </a:t>
            </a:r>
            <a:r>
              <a:rPr lang="tr-TR" dirty="0" err="1"/>
              <a:t>Demokritos</a:t>
            </a:r>
            <a:r>
              <a:rPr lang="tr-TR" dirty="0"/>
              <a:t> (MO IV. </a:t>
            </a:r>
            <a:r>
              <a:rPr lang="tr-TR" dirty="0" smtClean="0"/>
              <a:t>yüzyıl) </a:t>
            </a:r>
            <a:r>
              <a:rPr lang="tr-TR" dirty="0"/>
              <a:t>ve </a:t>
            </a:r>
            <a:r>
              <a:rPr lang="tr-TR" dirty="0" err="1"/>
              <a:t>Epikouros’tur</a:t>
            </a:r>
            <a:r>
              <a:rPr lang="tr-TR" dirty="0"/>
              <a:t> (MO IV.- III. </a:t>
            </a:r>
            <a:r>
              <a:rPr lang="tr-TR" dirty="0" smtClean="0"/>
              <a:t>yüzyıl). </a:t>
            </a:r>
            <a:r>
              <a:rPr lang="tr-TR" dirty="0"/>
              <a:t>Bu </a:t>
            </a:r>
            <a:r>
              <a:rPr lang="tr-TR" dirty="0" smtClean="0"/>
              <a:t>filozoflar her </a:t>
            </a:r>
            <a:r>
              <a:rPr lang="tr-TR" dirty="0"/>
              <a:t>şeyin </a:t>
            </a:r>
            <a:r>
              <a:rPr lang="tr-TR" dirty="0" smtClean="0"/>
              <a:t>kökeninin bölünemez parçalardan </a:t>
            </a:r>
            <a:r>
              <a:rPr lang="tr-TR" dirty="0"/>
              <a:t>oluştuğu konusunda fikir </a:t>
            </a:r>
            <a:r>
              <a:rPr lang="tr-TR" dirty="0" smtClean="0"/>
              <a:t>birliğine vararak </a:t>
            </a:r>
            <a:r>
              <a:rPr lang="tr-TR" dirty="0"/>
              <a:t>sistematik ve detaylı bir doğa felsefesi </a:t>
            </a:r>
            <a:r>
              <a:rPr lang="tr-TR" dirty="0" smtClean="0"/>
              <a:t>geliştirmişlerdir.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1245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0461" y="1010662"/>
            <a:ext cx="8596668" cy="3880773"/>
          </a:xfrm>
        </p:spPr>
        <p:txBody>
          <a:bodyPr>
            <a:normAutofit/>
          </a:bodyPr>
          <a:lstStyle/>
          <a:p>
            <a:r>
              <a:rPr lang="tr-TR" dirty="0"/>
              <a:t>Yunan filozoflar, atomların doğaları gereği değiştirilemeyeceğini, </a:t>
            </a:r>
            <a:r>
              <a:rPr lang="tr-TR" dirty="0" smtClean="0"/>
              <a:t>sadece boşlukta hareket edip, farklı kümeler halinde birleşebileceklerini söylemiştir. </a:t>
            </a:r>
          </a:p>
          <a:p>
            <a:endParaRPr lang="tr-TR" dirty="0"/>
          </a:p>
          <a:p>
            <a:r>
              <a:rPr lang="tr-TR" dirty="0" err="1"/>
              <a:t>Bolunemez</a:t>
            </a:r>
            <a:r>
              <a:rPr lang="tr-TR" dirty="0"/>
              <a:t> en </a:t>
            </a:r>
            <a:r>
              <a:rPr lang="tr-TR" dirty="0" err="1"/>
              <a:t>kucuk</a:t>
            </a:r>
            <a:r>
              <a:rPr lang="tr-TR" dirty="0"/>
              <a:t> </a:t>
            </a:r>
            <a:r>
              <a:rPr lang="tr-TR" dirty="0" err="1"/>
              <a:t>parcaların</a:t>
            </a:r>
            <a:r>
              <a:rPr lang="tr-TR" dirty="0"/>
              <a:t> ‘boşluklar’ tarafından ayrıldıklarını ve </a:t>
            </a:r>
            <a:r>
              <a:rPr lang="tr-TR" dirty="0" smtClean="0"/>
              <a:t>birleşemediklerini; bundan daha ziyade birbirlerine çarptıklarında birbirlerini sektirdiklerini ifade etmişlerdir. </a:t>
            </a:r>
          </a:p>
          <a:p>
            <a:endParaRPr lang="tr-TR" dirty="0"/>
          </a:p>
          <a:p>
            <a:r>
              <a:rPr lang="tr-TR" dirty="0" err="1" smtClean="0"/>
              <a:t>Demokritos</a:t>
            </a:r>
            <a:r>
              <a:rPr lang="tr-TR" dirty="0" smtClean="0"/>
              <a:t>, bir </a:t>
            </a:r>
            <a:r>
              <a:rPr lang="tr-TR" dirty="0"/>
              <a:t>fragmanında “yalnızca </a:t>
            </a:r>
            <a:r>
              <a:rPr lang="tr-TR" dirty="0" smtClean="0"/>
              <a:t>uzlaşı (</a:t>
            </a:r>
            <a:r>
              <a:rPr lang="tr-TR" dirty="0" err="1" smtClean="0"/>
              <a:t>convention</a:t>
            </a:r>
            <a:r>
              <a:rPr lang="tr-TR" dirty="0"/>
              <a:t>) yoluyla algılanan renkler ve tatlar ile </a:t>
            </a:r>
            <a:r>
              <a:rPr lang="tr-TR" dirty="0" smtClean="0"/>
              <a:t>gerçekte </a:t>
            </a:r>
            <a:r>
              <a:rPr lang="tr-TR" dirty="0"/>
              <a:t>var olan atom </a:t>
            </a:r>
            <a:r>
              <a:rPr lang="tr-TR" dirty="0" smtClean="0"/>
              <a:t>ve boşluk </a:t>
            </a:r>
            <a:r>
              <a:rPr lang="tr-TR" dirty="0"/>
              <a:t>“arasında bir ayrım yaparak </a:t>
            </a:r>
            <a:r>
              <a:rPr lang="tr-TR" dirty="0" smtClean="0"/>
              <a:t>atom </a:t>
            </a:r>
            <a:r>
              <a:rPr lang="tr-TR" dirty="0"/>
              <a:t>ve boşluğun </a:t>
            </a:r>
            <a:r>
              <a:rPr lang="tr-TR" dirty="0" smtClean="0"/>
              <a:t>gerçek geri </a:t>
            </a:r>
            <a:r>
              <a:rPr lang="tr-TR" dirty="0"/>
              <a:t>kalan </a:t>
            </a:r>
            <a:r>
              <a:rPr lang="tr-TR" dirty="0" smtClean="0"/>
              <a:t>bütün </a:t>
            </a:r>
            <a:r>
              <a:rPr lang="tr-TR" dirty="0"/>
              <a:t>arazların ise bir uzlaşı olduğunu ifade etmiştir.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0736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9734" y="775135"/>
            <a:ext cx="8596668" cy="3880773"/>
          </a:xfrm>
        </p:spPr>
        <p:txBody>
          <a:bodyPr/>
          <a:lstStyle/>
          <a:p>
            <a:r>
              <a:rPr lang="tr-TR" dirty="0" smtClean="0"/>
              <a:t>Kelâm </a:t>
            </a:r>
            <a:r>
              <a:rPr lang="tr-TR" dirty="0" err="1" smtClean="0"/>
              <a:t>Atomculuğu</a:t>
            </a:r>
            <a:endParaRPr lang="tr-TR" dirty="0" smtClean="0"/>
          </a:p>
          <a:p>
            <a:r>
              <a:rPr lang="tr-TR" dirty="0"/>
              <a:t>İslam felsefesinde </a:t>
            </a:r>
            <a:r>
              <a:rPr lang="tr-TR" dirty="0" smtClean="0"/>
              <a:t>tümel </a:t>
            </a:r>
            <a:r>
              <a:rPr lang="tr-TR" dirty="0"/>
              <a:t>bilgiye ulaşmak </a:t>
            </a:r>
            <a:r>
              <a:rPr lang="tr-TR" dirty="0" smtClean="0"/>
              <a:t>için </a:t>
            </a:r>
            <a:r>
              <a:rPr lang="tr-TR" dirty="0"/>
              <a:t>temel olarak kullanılan </a:t>
            </a:r>
            <a:r>
              <a:rPr lang="tr-TR" dirty="0" smtClean="0"/>
              <a:t>iki yöntem </a:t>
            </a:r>
            <a:r>
              <a:rPr lang="tr-TR" dirty="0"/>
              <a:t>vardır. Bu iki </a:t>
            </a:r>
            <a:r>
              <a:rPr lang="tr-TR" dirty="0" smtClean="0"/>
              <a:t>yöntem dört </a:t>
            </a:r>
            <a:r>
              <a:rPr lang="tr-TR" dirty="0"/>
              <a:t>farklı grupla temsil edilir. Bunlardan ilki </a:t>
            </a:r>
            <a:r>
              <a:rPr lang="tr-TR" dirty="0" smtClean="0"/>
              <a:t>bilgiye ulaşmak için </a:t>
            </a:r>
            <a:r>
              <a:rPr lang="tr-TR" dirty="0"/>
              <a:t>nazar ve istidlalin en uygun yol olduğunu </a:t>
            </a:r>
            <a:r>
              <a:rPr lang="tr-TR" dirty="0" smtClean="0"/>
              <a:t>söyleyen mütekellimler ve </a:t>
            </a:r>
            <a:r>
              <a:rPr lang="tr-TR" dirty="0" err="1"/>
              <a:t>meşşai</a:t>
            </a:r>
            <a:r>
              <a:rPr lang="tr-TR" dirty="0"/>
              <a:t> filozoflardır. </a:t>
            </a:r>
            <a:r>
              <a:rPr lang="tr-TR" dirty="0" err="1"/>
              <a:t>Seyyid</a:t>
            </a:r>
            <a:r>
              <a:rPr lang="tr-TR" dirty="0"/>
              <a:t> Şerif </a:t>
            </a:r>
            <a:r>
              <a:rPr lang="tr-TR" dirty="0" err="1" smtClean="0"/>
              <a:t>Cürcani’ye</a:t>
            </a:r>
            <a:r>
              <a:rPr lang="tr-TR" dirty="0" smtClean="0"/>
              <a:t> göre mütekellimler </a:t>
            </a:r>
            <a:r>
              <a:rPr lang="tr-TR" dirty="0"/>
              <a:t>ilkelerini </a:t>
            </a:r>
            <a:r>
              <a:rPr lang="tr-TR" dirty="0" smtClean="0"/>
              <a:t>dini naslardan </a:t>
            </a:r>
            <a:r>
              <a:rPr lang="tr-TR" dirty="0"/>
              <a:t>alıyor olmalarıyla </a:t>
            </a:r>
            <a:r>
              <a:rPr lang="tr-TR" dirty="0" err="1"/>
              <a:t>meşşailerden</a:t>
            </a:r>
            <a:r>
              <a:rPr lang="tr-TR" dirty="0"/>
              <a:t> ayrılırlar. İkinci </a:t>
            </a:r>
            <a:r>
              <a:rPr lang="tr-TR" dirty="0" smtClean="0"/>
              <a:t>yöntem </a:t>
            </a:r>
            <a:r>
              <a:rPr lang="tr-TR" dirty="0"/>
              <a:t>ise riyazet </a:t>
            </a:r>
            <a:r>
              <a:rPr lang="tr-TR" dirty="0" smtClean="0"/>
              <a:t>ve muahedeyi </a:t>
            </a:r>
            <a:r>
              <a:rPr lang="tr-TR" dirty="0"/>
              <a:t>doğru bir </a:t>
            </a:r>
            <a:r>
              <a:rPr lang="tr-TR" dirty="0" smtClean="0"/>
              <a:t>yöntem </a:t>
            </a:r>
            <a:r>
              <a:rPr lang="tr-TR" dirty="0"/>
              <a:t>olarak </a:t>
            </a:r>
            <a:r>
              <a:rPr lang="tr-TR" dirty="0" smtClean="0"/>
              <a:t>gören </a:t>
            </a:r>
            <a:r>
              <a:rPr lang="tr-TR" dirty="0" err="1"/>
              <a:t>sufiler</a:t>
            </a:r>
            <a:r>
              <a:rPr lang="tr-TR" dirty="0"/>
              <a:t> ve </a:t>
            </a:r>
            <a:r>
              <a:rPr lang="tr-TR" dirty="0" err="1" smtClean="0"/>
              <a:t>işrakilerdir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1405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2752" y="969098"/>
            <a:ext cx="8596668" cy="3880773"/>
          </a:xfrm>
        </p:spPr>
        <p:txBody>
          <a:bodyPr/>
          <a:lstStyle/>
          <a:p>
            <a:r>
              <a:rPr lang="tr-TR" dirty="0"/>
              <a:t>Miladi VIII. </a:t>
            </a:r>
            <a:r>
              <a:rPr lang="tr-TR" dirty="0" smtClean="0"/>
              <a:t>yüzyılda </a:t>
            </a:r>
            <a:r>
              <a:rPr lang="tr-TR" dirty="0"/>
              <a:t>ortaya </a:t>
            </a:r>
            <a:r>
              <a:rPr lang="tr-TR" dirty="0" smtClean="0"/>
              <a:t>çıkan </a:t>
            </a:r>
            <a:r>
              <a:rPr lang="tr-TR" dirty="0"/>
              <a:t>kelam felsefesinin temel ilkesi “</a:t>
            </a:r>
            <a:r>
              <a:rPr lang="tr-TR" dirty="0" smtClean="0"/>
              <a:t>cevherlerin ve </a:t>
            </a:r>
            <a:r>
              <a:rPr lang="tr-TR" dirty="0"/>
              <a:t>arazların hadis oluşuyla alemin hadis oluşu ve buna bağlı olarak </a:t>
            </a:r>
            <a:r>
              <a:rPr lang="tr-TR" dirty="0" smtClean="0"/>
              <a:t>Allah’ın varlığını kanıtlamaktır.</a:t>
            </a:r>
          </a:p>
          <a:p>
            <a:endParaRPr lang="tr-TR" dirty="0"/>
          </a:p>
          <a:p>
            <a:r>
              <a:rPr lang="tr-TR" dirty="0"/>
              <a:t>Atomcu </a:t>
            </a:r>
            <a:r>
              <a:rPr lang="tr-TR" dirty="0" smtClean="0"/>
              <a:t>görüşleri </a:t>
            </a:r>
            <a:r>
              <a:rPr lang="tr-TR" dirty="0"/>
              <a:t>bu merkez doktrin etrafında </a:t>
            </a:r>
            <a:r>
              <a:rPr lang="tr-TR" dirty="0" smtClean="0"/>
              <a:t>biçimlenen mütekellimler IX. yüzyılda atomcu bir ontoloji kurmaya başlamışlardır.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1884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5879" y="788989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Kelamcıların tasvir ettiği doğa şu şekildedir:</a:t>
            </a:r>
          </a:p>
          <a:p>
            <a:r>
              <a:rPr lang="tr-TR" dirty="0"/>
              <a:t>1) Cisimler atomlardan oluşmaktadır.</a:t>
            </a:r>
          </a:p>
          <a:p>
            <a:r>
              <a:rPr lang="tr-TR" dirty="0"/>
              <a:t>2) Cisimler birbirlerine benzerler.</a:t>
            </a:r>
          </a:p>
          <a:p>
            <a:r>
              <a:rPr lang="tr-TR" dirty="0"/>
              <a:t>3) Atomlar fiilen sonsuzdur.</a:t>
            </a:r>
          </a:p>
          <a:p>
            <a:r>
              <a:rPr lang="sv-SE" dirty="0"/>
              <a:t>4) Kainat, varlık ve zaman bakımından hadistir.</a:t>
            </a:r>
          </a:p>
          <a:p>
            <a:r>
              <a:rPr lang="tr-TR" dirty="0"/>
              <a:t>5) Boşluk vardır.</a:t>
            </a:r>
          </a:p>
          <a:p>
            <a:r>
              <a:rPr lang="tr-TR" dirty="0"/>
              <a:t>6) Mekanda mesafe soyut bir kuruntudur.</a:t>
            </a:r>
          </a:p>
          <a:p>
            <a:r>
              <a:rPr lang="tr-TR" dirty="0"/>
              <a:t>7) Arazlar hadistir ve iki zamanda var olmaya devam etmesi </a:t>
            </a:r>
            <a:r>
              <a:rPr lang="tr-TR" dirty="0" smtClean="0"/>
              <a:t>imkansızdır.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1412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6607" y="1190771"/>
            <a:ext cx="8596668" cy="3880773"/>
          </a:xfrm>
        </p:spPr>
        <p:txBody>
          <a:bodyPr/>
          <a:lstStyle/>
          <a:p>
            <a:r>
              <a:rPr lang="tr-TR" dirty="0" smtClean="0"/>
              <a:t>Kelâm </a:t>
            </a:r>
            <a:r>
              <a:rPr lang="tr-TR" dirty="0" err="1" smtClean="0"/>
              <a:t>atomculuğu</a:t>
            </a:r>
            <a:r>
              <a:rPr lang="tr-TR" dirty="0" smtClean="0"/>
              <a:t> iki temel ilkeye dayanır:</a:t>
            </a:r>
          </a:p>
          <a:p>
            <a:endParaRPr lang="tr-TR" dirty="0"/>
          </a:p>
          <a:p>
            <a:r>
              <a:rPr lang="tr-TR" dirty="0" smtClean="0"/>
              <a:t>1) </a:t>
            </a:r>
            <a:r>
              <a:rPr lang="tr-TR" dirty="0"/>
              <a:t>Cisimler </a:t>
            </a:r>
            <a:r>
              <a:rPr lang="tr-TR" dirty="0" smtClean="0"/>
              <a:t>bölünmeyi </a:t>
            </a:r>
            <a:r>
              <a:rPr lang="tr-TR" dirty="0"/>
              <a:t>kabul eder ve </a:t>
            </a:r>
            <a:r>
              <a:rPr lang="tr-TR" dirty="0" smtClean="0"/>
              <a:t>bölünebilen </a:t>
            </a:r>
            <a:r>
              <a:rPr lang="tr-TR" dirty="0"/>
              <a:t>şeylerin </a:t>
            </a:r>
            <a:r>
              <a:rPr lang="tr-TR" dirty="0" smtClean="0"/>
              <a:t>parçalarının olması zorunludur.</a:t>
            </a:r>
          </a:p>
          <a:p>
            <a:endParaRPr lang="tr-TR" dirty="0"/>
          </a:p>
          <a:p>
            <a:r>
              <a:rPr lang="tr-TR" dirty="0"/>
              <a:t>2) Cisimlerin </a:t>
            </a:r>
            <a:r>
              <a:rPr lang="tr-TR" dirty="0" smtClean="0"/>
              <a:t>bölünmeden </a:t>
            </a:r>
            <a:r>
              <a:rPr lang="tr-TR" dirty="0"/>
              <a:t>dolayı ortaya </a:t>
            </a:r>
            <a:r>
              <a:rPr lang="tr-TR" dirty="0" smtClean="0"/>
              <a:t>çıkan parçaları </a:t>
            </a:r>
            <a:r>
              <a:rPr lang="tr-TR" dirty="0"/>
              <a:t>sonludur.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2893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0461" y="775135"/>
            <a:ext cx="8596668" cy="3880773"/>
          </a:xfrm>
        </p:spPr>
        <p:txBody>
          <a:bodyPr/>
          <a:lstStyle/>
          <a:p>
            <a:r>
              <a:rPr lang="tr-TR" dirty="0" smtClean="0"/>
              <a:t>İslam felsefesinde farklı ekoller 7 tane cisim tanımı vermiştir:</a:t>
            </a:r>
          </a:p>
          <a:p>
            <a:endParaRPr lang="tr-TR" dirty="0"/>
          </a:p>
          <a:p>
            <a:r>
              <a:rPr lang="tr-TR" dirty="0"/>
              <a:t>1) Cisim cevherdir, arazların taşıyıcısıdır. Cevher ve cisim muadil kavramlardır.</a:t>
            </a:r>
          </a:p>
          <a:p>
            <a:r>
              <a:rPr lang="tr-TR" dirty="0"/>
              <a:t>2) Bazı Bağdatlılar cismin varlığını en az iki atomun veya sadece iki </a:t>
            </a:r>
            <a:r>
              <a:rPr lang="tr-TR" dirty="0" smtClean="0"/>
              <a:t>atomun bir </a:t>
            </a:r>
            <a:r>
              <a:rPr lang="tr-TR" dirty="0"/>
              <a:t>araya gelmesinde ve birleşmesinde </a:t>
            </a:r>
            <a:r>
              <a:rPr lang="tr-TR" dirty="0" smtClean="0"/>
              <a:t>görüyorlar.</a:t>
            </a:r>
            <a:endParaRPr lang="tr-TR" dirty="0"/>
          </a:p>
          <a:p>
            <a:r>
              <a:rPr lang="tr-TR" dirty="0"/>
              <a:t>3) </a:t>
            </a:r>
            <a:r>
              <a:rPr lang="tr-TR" dirty="0" err="1"/>
              <a:t>Ebu’l-Huzeyl’e</a:t>
            </a:r>
            <a:r>
              <a:rPr lang="tr-TR" dirty="0"/>
              <a:t> </a:t>
            </a:r>
            <a:r>
              <a:rPr lang="tr-TR" dirty="0" smtClean="0"/>
              <a:t>göre </a:t>
            </a:r>
            <a:r>
              <a:rPr lang="tr-TR" dirty="0"/>
              <a:t>cisim, sağ ve solu, on ve arkası, yukarı ve aşağısı </a:t>
            </a:r>
            <a:r>
              <a:rPr lang="tr-TR" dirty="0" smtClean="0"/>
              <a:t>olan şeydir</a:t>
            </a:r>
            <a:r>
              <a:rPr lang="tr-TR" dirty="0"/>
              <a:t>. İki atom uzunluğu, iki atom genişliği, iki atom derinliği oluşturur.</a:t>
            </a:r>
          </a:p>
          <a:p>
            <a:r>
              <a:rPr lang="tr-TR" dirty="0"/>
              <a:t>4) Kelamcıların daha </a:t>
            </a:r>
            <a:r>
              <a:rPr lang="tr-TR" dirty="0" smtClean="0"/>
              <a:t>büyük çoğunluğu </a:t>
            </a:r>
            <a:r>
              <a:rPr lang="tr-TR" dirty="0"/>
              <a:t>cismi, uzun, geniş ve derin olan şey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2628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1188" y="1010662"/>
            <a:ext cx="8596668" cy="3880773"/>
          </a:xfrm>
        </p:spPr>
        <p:txBody>
          <a:bodyPr/>
          <a:lstStyle/>
          <a:p>
            <a:r>
              <a:rPr lang="tr-TR" dirty="0"/>
              <a:t>5) </a:t>
            </a:r>
            <a:r>
              <a:rPr lang="tr-TR" dirty="0" err="1"/>
              <a:t>Hişam</a:t>
            </a:r>
            <a:r>
              <a:rPr lang="tr-TR" dirty="0"/>
              <a:t> b. el-</a:t>
            </a:r>
            <a:r>
              <a:rPr lang="tr-TR" dirty="0" err="1"/>
              <a:t>Hakem’e</a:t>
            </a:r>
            <a:r>
              <a:rPr lang="tr-TR" dirty="0"/>
              <a:t> </a:t>
            </a:r>
            <a:r>
              <a:rPr lang="tr-TR" dirty="0" smtClean="0"/>
              <a:t>göre </a:t>
            </a:r>
            <a:r>
              <a:rPr lang="tr-TR" dirty="0"/>
              <a:t>cisim, uzun, geniş ve derin olandır. </a:t>
            </a:r>
            <a:r>
              <a:rPr lang="tr-TR" dirty="0" smtClean="0"/>
              <a:t>Cisim, mevcut </a:t>
            </a:r>
            <a:r>
              <a:rPr lang="tr-TR" dirty="0"/>
              <a:t>ve şey muadil kavramlardır. </a:t>
            </a:r>
            <a:r>
              <a:rPr lang="tr-TR" dirty="0" smtClean="0"/>
              <a:t>Böylece </a:t>
            </a:r>
            <a:r>
              <a:rPr lang="tr-TR" dirty="0"/>
              <a:t>Tanrı da, var </a:t>
            </a:r>
            <a:r>
              <a:rPr lang="tr-TR" dirty="0" smtClean="0"/>
              <a:t>olduğundan, cisimdir </a:t>
            </a:r>
            <a:r>
              <a:rPr lang="tr-TR" dirty="0"/>
              <a:t>ve arazlar da cisimdir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6) Abbas b. </a:t>
            </a:r>
            <a:r>
              <a:rPr lang="tr-TR" dirty="0" smtClean="0"/>
              <a:t>Süleyman’a göre </a:t>
            </a:r>
            <a:r>
              <a:rPr lang="tr-TR" dirty="0"/>
              <a:t>cisim, cevher ve ondan ayrılamayan </a:t>
            </a:r>
            <a:r>
              <a:rPr lang="tr-TR" dirty="0" smtClean="0"/>
              <a:t>arazlardan oluşur</a:t>
            </a:r>
            <a:r>
              <a:rPr lang="tr-TR" dirty="0"/>
              <a:t>. Cisim mekandır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7) </a:t>
            </a:r>
            <a:r>
              <a:rPr lang="tr-TR" dirty="0" err="1"/>
              <a:t>Dırar</a:t>
            </a:r>
            <a:r>
              <a:rPr lang="tr-TR" dirty="0"/>
              <a:t> b. </a:t>
            </a:r>
            <a:r>
              <a:rPr lang="tr-TR" dirty="0" err="1"/>
              <a:t>Amr’a</a:t>
            </a:r>
            <a:r>
              <a:rPr lang="tr-TR" dirty="0"/>
              <a:t> </a:t>
            </a:r>
            <a:r>
              <a:rPr lang="tr-TR" dirty="0" smtClean="0"/>
              <a:t>göre </a:t>
            </a:r>
            <a:r>
              <a:rPr lang="tr-TR" dirty="0"/>
              <a:t>cisim bir suru arazların bir araya gelmesiyle oluşur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5798851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</TotalTime>
  <Words>766</Words>
  <Application>Microsoft Office PowerPoint</Application>
  <PresentationFormat>Geniş ekran</PresentationFormat>
  <Paragraphs>63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Yüzeyler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Ayşegül-Vural</dc:creator>
  <cp:lastModifiedBy>Ayşegül-Vural</cp:lastModifiedBy>
  <cp:revision>4</cp:revision>
  <dcterms:created xsi:type="dcterms:W3CDTF">2020-10-17T20:29:28Z</dcterms:created>
  <dcterms:modified xsi:type="dcterms:W3CDTF">2020-10-17T20:55:15Z</dcterms:modified>
</cp:coreProperties>
</file>