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70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İkizkenar Üçgen"/>
          <p:cNvSpPr/>
          <p:nvPr/>
        </p:nvSpPr>
        <p:spPr>
          <a:xfrm rot="16200000">
            <a:off x="10387963" y="5038579"/>
            <a:ext cx="1892949" cy="1725637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720726" y="776289"/>
            <a:ext cx="10750549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720726" y="2250280"/>
            <a:ext cx="10750549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1828800" y="6012657"/>
            <a:ext cx="77216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1828800" y="5650705"/>
            <a:ext cx="77216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189663" y="5752308"/>
            <a:ext cx="67056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78582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0499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9042400" y="381000"/>
            <a:ext cx="2540000" cy="5486400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381000"/>
            <a:ext cx="8331200" cy="5486400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840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67494"/>
            <a:ext cx="10972800" cy="1399032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09600" y="1882808"/>
            <a:ext cx="109728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048"/>
            <a:ext cx="2844800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70"/>
            <a:ext cx="5680075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8456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 Üçgen"/>
          <p:cNvSpPr/>
          <p:nvPr/>
        </p:nvSpPr>
        <p:spPr>
          <a:xfrm flipV="1">
            <a:off x="9379" y="7035"/>
            <a:ext cx="12173243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İkizkenar Üçgen"/>
          <p:cNvSpPr/>
          <p:nvPr/>
        </p:nvSpPr>
        <p:spPr>
          <a:xfrm rot="5400000" flipV="1">
            <a:off x="10387963" y="93786"/>
            <a:ext cx="1892949" cy="1725637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9274176" y="6477000"/>
            <a:ext cx="2844800" cy="3048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3492501" y="6480970"/>
            <a:ext cx="5680075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268075" y="809625"/>
            <a:ext cx="670560" cy="300831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10 Düz Bağlayıcı"/>
          <p:cNvCxnSpPr/>
          <p:nvPr/>
        </p:nvCxnSpPr>
        <p:spPr>
          <a:xfrm rot="10800000">
            <a:off x="8625059" y="9381"/>
            <a:ext cx="3563815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Düz Bağlayıcı"/>
          <p:cNvCxnSpPr/>
          <p:nvPr/>
        </p:nvCxnSpPr>
        <p:spPr>
          <a:xfrm flipV="1">
            <a:off x="0" y="7035"/>
            <a:ext cx="12182621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8000" y="271465"/>
            <a:ext cx="9652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08000" y="1633536"/>
            <a:ext cx="51816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  <p:extLst>
      <p:ext uri="{BB962C8B-B14F-4D97-AF65-F5344CB8AC3E}">
        <p14:creationId xmlns:p14="http://schemas.microsoft.com/office/powerpoint/2010/main" val="364260145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722438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722438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4800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69"/>
            <a:ext cx="5680075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0969"/>
            <a:ext cx="670560" cy="301752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3243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30931" y="290732"/>
            <a:ext cx="14224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820008" y="290732"/>
            <a:ext cx="774699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1820008" y="3427124"/>
            <a:ext cx="774699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2696307" y="290732"/>
            <a:ext cx="9144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2696307" y="3427124"/>
            <a:ext cx="9144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0736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69"/>
            <a:ext cx="5681472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3096"/>
            <a:ext cx="670560" cy="301752"/>
          </a:xfrm>
        </p:spPr>
        <p:txBody>
          <a:bodyPr/>
          <a:lstStyle>
            <a:lvl1pPr algn="ctr">
              <a:defRPr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62333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4675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4800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1891"/>
            <a:ext cx="5680075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0969"/>
            <a:ext cx="670560" cy="301752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7359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92608" y="367664"/>
            <a:ext cx="12192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1514475" y="367664"/>
            <a:ext cx="32512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868333" y="320040"/>
            <a:ext cx="7034784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8371968" y="6556248"/>
            <a:ext cx="2844800" cy="301752"/>
          </a:xfrm>
        </p:spPr>
        <p:txBody>
          <a:bodyPr/>
          <a:lstStyle>
            <a:lvl1pPr>
              <a:defRPr sz="900"/>
            </a:lvl1pPr>
          </a:lstStyle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514475" y="6556248"/>
            <a:ext cx="6857493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214101" y="6556248"/>
            <a:ext cx="670560" cy="301752"/>
          </a:xfrm>
        </p:spPr>
        <p:txBody>
          <a:bodyPr/>
          <a:lstStyle>
            <a:lvl1pPr>
              <a:defRPr sz="900"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27545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92608" y="150896"/>
            <a:ext cx="12192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517649" y="373966"/>
            <a:ext cx="9777984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524000" y="5867400"/>
            <a:ext cx="9777984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8144256" y="6556248"/>
            <a:ext cx="2804160" cy="301752"/>
          </a:xfrm>
        </p:spPr>
        <p:txBody>
          <a:bodyPr/>
          <a:lstStyle>
            <a:lvl1pPr>
              <a:defRPr sz="900"/>
            </a:lvl1pPr>
          </a:lstStyle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560576" y="6557169"/>
            <a:ext cx="6597429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956256" y="6556248"/>
            <a:ext cx="487680" cy="301752"/>
          </a:xfrm>
        </p:spPr>
        <p:txBody>
          <a:bodyPr/>
          <a:lstStyle>
            <a:lvl1pPr algn="ctr">
              <a:defRPr sz="900"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35803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 Üçgen"/>
          <p:cNvSpPr/>
          <p:nvPr/>
        </p:nvSpPr>
        <p:spPr>
          <a:xfrm>
            <a:off x="9379" y="14069"/>
            <a:ext cx="12173243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cxnSp>
        <p:nvCxnSpPr>
          <p:cNvPr id="8" name="7 Düz Bağlayıcı"/>
          <p:cNvCxnSpPr/>
          <p:nvPr/>
        </p:nvCxnSpPr>
        <p:spPr>
          <a:xfrm>
            <a:off x="0" y="7035"/>
            <a:ext cx="12182621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Düz Bağlayıcı"/>
          <p:cNvCxnSpPr/>
          <p:nvPr/>
        </p:nvCxnSpPr>
        <p:spPr>
          <a:xfrm rot="10800000" flipV="1">
            <a:off x="8625059" y="4948410"/>
            <a:ext cx="3563815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609600" y="267494"/>
            <a:ext cx="109728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609600" y="1882808"/>
            <a:ext cx="109728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388608" y="6480969"/>
            <a:ext cx="28448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21.01.2020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609600" y="6481891"/>
            <a:ext cx="5680075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119360" y="6480969"/>
            <a:ext cx="67056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497237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flaggedrevs.labs.wikimedia.org/w/index.php?title=Euryarchaeota&amp;action=edit&amp;redlink=1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flaggedrevs.labs.wikimedia.org/w/index.php?title=Crenarchaeota&amp;action=edit&amp;redlink=1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Hyperthermophilic</a:t>
            </a:r>
            <a:r>
              <a:rPr lang="tr-TR" b="1" dirty="0"/>
              <a:t> </a:t>
            </a:r>
            <a:r>
              <a:rPr lang="tr-TR" b="1" dirty="0" err="1"/>
              <a:t>Bacteria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i="1" dirty="0" err="1" smtClean="0"/>
              <a:t>Thermotoga</a:t>
            </a:r>
            <a:r>
              <a:rPr lang="tr-TR" i="1" dirty="0" smtClean="0"/>
              <a:t>, </a:t>
            </a:r>
            <a:r>
              <a:rPr lang="tr-TR" i="1" dirty="0" err="1" smtClean="0"/>
              <a:t>Thermodesulfobacterium</a:t>
            </a:r>
            <a:r>
              <a:rPr lang="tr-TR" i="1" dirty="0" smtClean="0"/>
              <a:t> </a:t>
            </a:r>
          </a:p>
          <a:p>
            <a:endParaRPr lang="tr-TR" dirty="0" smtClean="0"/>
          </a:p>
          <a:p>
            <a:endParaRPr lang="tr-TR" dirty="0"/>
          </a:p>
          <a:p>
            <a:r>
              <a:rPr lang="en-US" dirty="0" smtClean="0"/>
              <a:t>Three </a:t>
            </a:r>
            <a:r>
              <a:rPr lang="en-US" dirty="0"/>
              <a:t>groups of </a:t>
            </a:r>
            <a:r>
              <a:rPr lang="en-US" dirty="0" err="1" smtClean="0"/>
              <a:t>hyperthermophil</a:t>
            </a:r>
            <a:r>
              <a:rPr lang="tr-TR" dirty="0" smtClean="0"/>
              <a:t>e</a:t>
            </a:r>
            <a:r>
              <a:rPr lang="en-US" dirty="0" smtClean="0"/>
              <a:t> </a:t>
            </a:r>
            <a:r>
              <a:rPr lang="en-US" dirty="0"/>
              <a:t>bacteria are located at the bottom of the Bacteria phylogenetic tree, right next to the supposed root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29823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1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/>
          <a:lstStyle/>
          <a:p>
            <a:pPr algn="ctr">
              <a:defRPr/>
            </a:pPr>
            <a:r>
              <a:rPr lang="tr-TR" dirty="0" err="1">
                <a:solidFill>
                  <a:schemeClr val="tx1"/>
                </a:solidFill>
              </a:rPr>
              <a:t>Prokaryotic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Diversity</a:t>
            </a:r>
            <a:r>
              <a:rPr lang="tr-TR" dirty="0" smtClean="0">
                <a:solidFill>
                  <a:schemeClr val="tx1"/>
                </a:solidFill>
              </a:rPr>
              <a:t> of </a:t>
            </a:r>
            <a:r>
              <a:rPr lang="tr-TR" dirty="0" err="1" smtClean="0">
                <a:solidFill>
                  <a:schemeClr val="tx1"/>
                </a:solidFill>
              </a:rPr>
              <a:t>Archaea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T</a:t>
            </a:r>
            <a:r>
              <a:rPr lang="tr-TR" dirty="0" err="1" smtClean="0"/>
              <a:t>here</a:t>
            </a:r>
            <a:r>
              <a:rPr lang="tr-TR" dirty="0" smtClean="0"/>
              <a:t> are 5 </a:t>
            </a:r>
            <a:r>
              <a:rPr lang="tr-TR" dirty="0" err="1"/>
              <a:t>phyla</a:t>
            </a:r>
            <a:r>
              <a:rPr lang="tr-TR" dirty="0" smtClean="0"/>
              <a:t>:</a:t>
            </a:r>
          </a:p>
          <a:p>
            <a:r>
              <a:rPr lang="tr-TR" i="1" dirty="0" err="1" smtClean="0"/>
              <a:t>Crenarchaeota</a:t>
            </a:r>
            <a:r>
              <a:rPr lang="tr-TR" i="1" dirty="0"/>
              <a:t>, </a:t>
            </a:r>
            <a:endParaRPr lang="tr-TR" i="1" dirty="0" smtClean="0"/>
          </a:p>
          <a:p>
            <a:r>
              <a:rPr lang="tr-TR" i="1" dirty="0" smtClean="0"/>
              <a:t>Euryarchaeota</a:t>
            </a:r>
            <a:r>
              <a:rPr lang="tr-TR" i="1" dirty="0"/>
              <a:t>, </a:t>
            </a:r>
            <a:endParaRPr lang="tr-TR" i="1" dirty="0" smtClean="0"/>
          </a:p>
          <a:p>
            <a:r>
              <a:rPr lang="tr-TR" i="1" dirty="0" err="1" smtClean="0"/>
              <a:t>Nanoarchaeota</a:t>
            </a:r>
            <a:r>
              <a:rPr lang="tr-TR" i="1" dirty="0"/>
              <a:t>, </a:t>
            </a:r>
            <a:endParaRPr lang="tr-TR" i="1" dirty="0" smtClean="0"/>
          </a:p>
          <a:p>
            <a:r>
              <a:rPr lang="tr-TR" i="1" dirty="0" err="1" smtClean="0"/>
              <a:t>Korarchaeota</a:t>
            </a:r>
            <a:r>
              <a:rPr lang="tr-TR" i="1" dirty="0"/>
              <a:t>, </a:t>
            </a:r>
            <a:endParaRPr lang="tr-TR" i="1" dirty="0" smtClean="0"/>
          </a:p>
          <a:p>
            <a:r>
              <a:rPr lang="tr-TR" i="1" dirty="0" err="1" smtClean="0"/>
              <a:t>Thaumarchaeota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52439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09600" y="1179871"/>
            <a:ext cx="10972800" cy="5274937"/>
          </a:xfrm>
        </p:spPr>
        <p:txBody>
          <a:bodyPr/>
          <a:lstStyle/>
          <a:p>
            <a:pPr marL="0" indent="0" algn="ctr">
              <a:buNone/>
              <a:defRPr/>
            </a:pPr>
            <a:r>
              <a:rPr lang="tr-TR" b="1" dirty="0">
                <a:solidFill>
                  <a:srgbClr val="FF0000"/>
                </a:solidFill>
                <a:hlinkClick r:id="rId2" action="ppaction://hlinkfile" tooltip="Euryarchaeota (page does not exist)"/>
              </a:rPr>
              <a:t>Euryarchaeota</a:t>
            </a:r>
            <a:endParaRPr lang="tr-TR" b="1" dirty="0">
              <a:solidFill>
                <a:srgbClr val="FF0000"/>
              </a:solidFill>
            </a:endParaRPr>
          </a:p>
          <a:p>
            <a:pPr>
              <a:defRPr/>
            </a:pPr>
            <a:r>
              <a:rPr lang="tr-TR" sz="3200" dirty="0" err="1"/>
              <a:t>Methanogen</a:t>
            </a:r>
            <a:r>
              <a:rPr lang="tr-TR" sz="3200" dirty="0"/>
              <a:t> (</a:t>
            </a:r>
            <a:r>
              <a:rPr lang="tr-TR" sz="3200" dirty="0" err="1"/>
              <a:t>anaerobe</a:t>
            </a:r>
            <a:r>
              <a:rPr lang="tr-TR" sz="3200" dirty="0"/>
              <a:t>) </a:t>
            </a:r>
            <a:r>
              <a:rPr lang="tr-TR" sz="3200" i="1" dirty="0" err="1"/>
              <a:t>Methanopyrus</a:t>
            </a:r>
            <a:endParaRPr lang="tr-TR" sz="3200" i="1" dirty="0"/>
          </a:p>
          <a:p>
            <a:pPr>
              <a:defRPr/>
            </a:pPr>
            <a:r>
              <a:rPr lang="tr-TR" sz="3200" dirty="0" err="1"/>
              <a:t>Halophils</a:t>
            </a:r>
            <a:r>
              <a:rPr lang="tr-TR" sz="3200" dirty="0"/>
              <a:t> (</a:t>
            </a:r>
            <a:r>
              <a:rPr lang="tr-TR" sz="3200" dirty="0" err="1"/>
              <a:t>aerob</a:t>
            </a:r>
            <a:r>
              <a:rPr lang="tr-TR" sz="3200" dirty="0"/>
              <a:t>)</a:t>
            </a:r>
          </a:p>
          <a:p>
            <a:pPr>
              <a:defRPr/>
            </a:pPr>
            <a:r>
              <a:rPr lang="tr-TR" sz="3200" i="1" dirty="0" err="1"/>
              <a:t>Thermococcus</a:t>
            </a:r>
            <a:r>
              <a:rPr lang="tr-TR" sz="3200" i="1" dirty="0"/>
              <a:t>, </a:t>
            </a:r>
            <a:r>
              <a:rPr lang="tr-TR" sz="3200" i="1" dirty="0" err="1"/>
              <a:t>Pyrococcus</a:t>
            </a:r>
            <a:r>
              <a:rPr lang="tr-TR" sz="3200" i="1" dirty="0"/>
              <a:t> </a:t>
            </a:r>
            <a:r>
              <a:rPr lang="tr-TR" sz="3200" dirty="0"/>
              <a:t>(</a:t>
            </a:r>
            <a:r>
              <a:rPr lang="tr-TR" sz="3200" dirty="0" err="1"/>
              <a:t>hyperthermofil</a:t>
            </a:r>
            <a:r>
              <a:rPr lang="tr-TR" sz="3200" dirty="0"/>
              <a:t>)</a:t>
            </a:r>
          </a:p>
          <a:p>
            <a:pPr>
              <a:defRPr/>
            </a:pPr>
            <a:r>
              <a:rPr lang="tr-TR" sz="3200" i="1" dirty="0" err="1"/>
              <a:t>Thermoplasma</a:t>
            </a:r>
            <a:r>
              <a:rPr lang="tr-TR" sz="3200" dirty="0"/>
              <a:t> (</a:t>
            </a:r>
            <a:r>
              <a:rPr lang="tr-TR" sz="3200" dirty="0" err="1"/>
              <a:t>without</a:t>
            </a:r>
            <a:r>
              <a:rPr lang="tr-TR" sz="3200" dirty="0"/>
              <a:t> </a:t>
            </a:r>
            <a:r>
              <a:rPr lang="tr-TR" sz="3200" dirty="0" err="1"/>
              <a:t>cell</a:t>
            </a:r>
            <a:r>
              <a:rPr lang="tr-TR" sz="3200" dirty="0"/>
              <a:t> </a:t>
            </a:r>
            <a:r>
              <a:rPr lang="tr-TR" sz="3200" dirty="0" err="1"/>
              <a:t>wall</a:t>
            </a:r>
            <a:r>
              <a:rPr lang="tr-TR" sz="3200" dirty="0"/>
              <a:t>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463086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37419" y="988073"/>
            <a:ext cx="10972800" cy="4572000"/>
          </a:xfrm>
        </p:spPr>
        <p:txBody>
          <a:bodyPr>
            <a:normAutofit/>
          </a:bodyPr>
          <a:lstStyle/>
          <a:p>
            <a:pPr marL="0" indent="0" algn="ctr">
              <a:buNone/>
              <a:defRPr/>
            </a:pPr>
            <a:r>
              <a:rPr lang="tr-TR" b="1" dirty="0">
                <a:hlinkClick r:id="rId2" action="ppaction://hlinkfile" tooltip="Crenarchaeota (page does not exist)"/>
              </a:rPr>
              <a:t>Crenarchaeota</a:t>
            </a:r>
            <a:endParaRPr lang="tr-TR" b="1" dirty="0"/>
          </a:p>
          <a:p>
            <a:pPr>
              <a:defRPr/>
            </a:pPr>
            <a:r>
              <a:rPr lang="en-US" sz="3200" dirty="0" err="1" smtClean="0"/>
              <a:t>Hyperthermophili</a:t>
            </a:r>
            <a:r>
              <a:rPr lang="tr-TR" sz="3200" dirty="0" smtClean="0"/>
              <a:t>c</a:t>
            </a:r>
            <a:r>
              <a:rPr lang="en-US" sz="3200" dirty="0" smtClean="0"/>
              <a:t> </a:t>
            </a:r>
            <a:r>
              <a:rPr lang="en-US" sz="3200" dirty="0"/>
              <a:t>(most </a:t>
            </a:r>
            <a:r>
              <a:rPr lang="en-US" sz="3200" dirty="0" err="1"/>
              <a:t>chemolitotrophic</a:t>
            </a:r>
            <a:r>
              <a:rPr lang="en-US" sz="3200" dirty="0"/>
              <a:t> autotrophs)</a:t>
            </a:r>
          </a:p>
          <a:p>
            <a:pPr>
              <a:defRPr/>
            </a:pPr>
            <a:r>
              <a:rPr lang="en-US" sz="3200" dirty="0"/>
              <a:t>Clustered in short branches in the tree of life, evolved slowly, the first </a:t>
            </a:r>
            <a:r>
              <a:rPr lang="tr-TR" sz="3200" dirty="0"/>
              <a:t>A</a:t>
            </a:r>
            <a:r>
              <a:rPr lang="en-US" sz="3200" dirty="0" err="1" smtClean="0"/>
              <a:t>rc</a:t>
            </a:r>
            <a:r>
              <a:rPr lang="tr-TR" sz="3200" dirty="0" err="1" smtClean="0"/>
              <a:t>haea</a:t>
            </a:r>
            <a:endParaRPr lang="en-US" sz="3200" dirty="0"/>
          </a:p>
          <a:p>
            <a:pPr>
              <a:defRPr/>
            </a:pPr>
            <a:r>
              <a:rPr lang="en-US" sz="3200" dirty="0"/>
              <a:t>They have relatives living in the fast-evolving cold settling in long branches on the tree.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634066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4400" b="1" dirty="0">
                <a:solidFill>
                  <a:srgbClr val="FFC000"/>
                </a:solidFill>
                <a:effectLst/>
              </a:rPr>
              <a:t>Euryarchaeota</a:t>
            </a:r>
            <a:r>
              <a:rPr lang="tr-TR" sz="4400" b="1" dirty="0"/>
              <a:t/>
            </a:r>
            <a:br>
              <a:rPr lang="tr-TR" sz="4400" b="1" dirty="0"/>
            </a:br>
            <a:r>
              <a:rPr lang="tr-TR" sz="4400" dirty="0" err="1" smtClean="0">
                <a:effectLst/>
              </a:rPr>
              <a:t>Exstreme</a:t>
            </a:r>
            <a:r>
              <a:rPr lang="tr-TR" sz="4400" dirty="0" smtClean="0">
                <a:effectLst/>
              </a:rPr>
              <a:t> </a:t>
            </a:r>
            <a:r>
              <a:rPr lang="tr-TR" sz="4400" dirty="0" err="1" smtClean="0">
                <a:effectLst/>
              </a:rPr>
              <a:t>Halophile</a:t>
            </a:r>
            <a:r>
              <a:rPr lang="tr-TR" sz="4400" dirty="0" smtClean="0">
                <a:effectLst/>
              </a:rPr>
              <a:t> </a:t>
            </a:r>
            <a:r>
              <a:rPr lang="tr-TR" sz="4400" dirty="0" err="1">
                <a:effectLst/>
              </a:rPr>
              <a:t>Archaea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75520" y="1882808"/>
            <a:ext cx="9443086" cy="4572000"/>
          </a:xfrm>
        </p:spPr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tr-TR" sz="3200" dirty="0"/>
              <a:t>Halobacterium, </a:t>
            </a:r>
            <a:r>
              <a:rPr lang="tr-TR" sz="3200" dirty="0" err="1" smtClean="0"/>
              <a:t>Haloferax</a:t>
            </a:r>
            <a:r>
              <a:rPr lang="tr-TR" sz="3200" dirty="0" smtClean="0"/>
              <a:t>, </a:t>
            </a:r>
            <a:r>
              <a:rPr lang="tr-TR" sz="3200" i="1" dirty="0" err="1" smtClean="0"/>
              <a:t>Natronobacterium</a:t>
            </a:r>
            <a:endParaRPr lang="tr-TR" sz="3200" i="1" dirty="0"/>
          </a:p>
          <a:p>
            <a:pPr>
              <a:defRPr/>
            </a:pPr>
            <a:r>
              <a:rPr lang="tr-TR" sz="3200" dirty="0" err="1"/>
              <a:t>NaCl</a:t>
            </a:r>
            <a:r>
              <a:rPr lang="tr-TR" sz="3200" dirty="0"/>
              <a:t> </a:t>
            </a:r>
            <a:r>
              <a:rPr lang="tr-TR" sz="3200" dirty="0">
                <a:sym typeface="Wingdings" pitchFamily="2" charset="2"/>
              </a:rPr>
              <a:t> </a:t>
            </a:r>
            <a:r>
              <a:rPr lang="tr-TR" sz="3200" dirty="0" smtClean="0">
                <a:sym typeface="Wingdings" pitchFamily="2" charset="2"/>
              </a:rPr>
              <a:t>minimum %9</a:t>
            </a:r>
            <a:r>
              <a:rPr lang="tr-TR" sz="3200" dirty="0">
                <a:sym typeface="Wingdings" pitchFamily="2" charset="2"/>
              </a:rPr>
              <a:t>, optimum %12-23, </a:t>
            </a:r>
            <a:r>
              <a:rPr lang="tr-TR" sz="3200" dirty="0" err="1" smtClean="0">
                <a:sym typeface="Wingdings" pitchFamily="2" charset="2"/>
              </a:rPr>
              <a:t>saturation</a:t>
            </a:r>
            <a:r>
              <a:rPr lang="tr-TR" sz="3200" dirty="0" smtClean="0">
                <a:sym typeface="Wingdings" pitchFamily="2" charset="2"/>
              </a:rPr>
              <a:t>  </a:t>
            </a:r>
            <a:r>
              <a:rPr lang="tr-TR" sz="3200" dirty="0">
                <a:sym typeface="Wingdings" pitchFamily="2" charset="2"/>
              </a:rPr>
              <a:t>%32</a:t>
            </a:r>
          </a:p>
          <a:p>
            <a:pPr>
              <a:defRPr/>
            </a:pPr>
            <a:r>
              <a:rPr lang="en-US" sz="3200" dirty="0">
                <a:sym typeface="Wingdings" pitchFamily="2" charset="2"/>
              </a:rPr>
              <a:t>Some species live in salinity close to sea water (2.5%)</a:t>
            </a:r>
          </a:p>
          <a:p>
            <a:pPr>
              <a:defRPr/>
            </a:pPr>
            <a:r>
              <a:rPr lang="en-US" sz="3200" dirty="0">
                <a:sym typeface="Wingdings" pitchFamily="2" charset="2"/>
              </a:rPr>
              <a:t>They have the largest natural plasmids</a:t>
            </a:r>
          </a:p>
          <a:p>
            <a:pPr>
              <a:defRPr/>
            </a:pPr>
            <a:r>
              <a:rPr lang="en-US" sz="3200" dirty="0" smtClean="0">
                <a:sym typeface="Wingdings" pitchFamily="2" charset="2"/>
              </a:rPr>
              <a:t>Most</a:t>
            </a:r>
            <a:r>
              <a:rPr lang="tr-TR" sz="3200" dirty="0" err="1" smtClean="0">
                <a:sym typeface="Wingdings" pitchFamily="2" charset="2"/>
              </a:rPr>
              <a:t>ly</a:t>
            </a:r>
            <a:r>
              <a:rPr lang="en-US" sz="3200" dirty="0" smtClean="0">
                <a:sym typeface="Wingdings" pitchFamily="2" charset="2"/>
              </a:rPr>
              <a:t> </a:t>
            </a:r>
            <a:r>
              <a:rPr lang="en-US" sz="3200" dirty="0">
                <a:sym typeface="Wingdings" pitchFamily="2" charset="2"/>
              </a:rPr>
              <a:t>aerobes, some species anaerobes, Gram negative, no sports</a:t>
            </a:r>
          </a:p>
          <a:p>
            <a:pPr>
              <a:defRPr/>
            </a:pPr>
            <a:r>
              <a:rPr lang="en-US" sz="3200" dirty="0">
                <a:sym typeface="Wingdings" pitchFamily="2" charset="2"/>
              </a:rPr>
              <a:t>Compatible </a:t>
            </a:r>
            <a:r>
              <a:rPr lang="tr-TR" sz="3200" dirty="0" smtClean="0">
                <a:sym typeface="Wingdings" pitchFamily="2" charset="2"/>
              </a:rPr>
              <a:t>(</a:t>
            </a:r>
            <a:r>
              <a:rPr lang="en-US" sz="3200" dirty="0" smtClean="0">
                <a:sym typeface="Wingdings" pitchFamily="2" charset="2"/>
              </a:rPr>
              <a:t>soluble</a:t>
            </a:r>
            <a:r>
              <a:rPr lang="en-US" sz="3200" dirty="0">
                <a:sym typeface="Wingdings" pitchFamily="2" charset="2"/>
              </a:rPr>
              <a:t>) compounds (K) accumulate.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15192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563329" y="2043609"/>
            <a:ext cx="87554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prstClr val="white"/>
                </a:solidFill>
              </a:rPr>
              <a:t>Extreme halophilic </a:t>
            </a:r>
            <a:r>
              <a:rPr lang="tr-TR" sz="2400" dirty="0">
                <a:solidFill>
                  <a:prstClr val="white"/>
                </a:solidFill>
              </a:rPr>
              <a:t>A</a:t>
            </a:r>
            <a:r>
              <a:rPr lang="en-US" sz="2400" dirty="0" err="1" smtClean="0">
                <a:solidFill>
                  <a:prstClr val="white"/>
                </a:solidFill>
              </a:rPr>
              <a:t>rc</a:t>
            </a:r>
            <a:r>
              <a:rPr lang="tr-TR" sz="2400" dirty="0" err="1" smtClean="0">
                <a:solidFill>
                  <a:prstClr val="white"/>
                </a:solidFill>
              </a:rPr>
              <a:t>haea</a:t>
            </a:r>
            <a:r>
              <a:rPr lang="en-US" sz="2400" dirty="0" smtClean="0">
                <a:solidFill>
                  <a:prstClr val="white"/>
                </a:solidFill>
              </a:rPr>
              <a:t> </a:t>
            </a:r>
            <a:r>
              <a:rPr lang="en-US" sz="2400" dirty="0">
                <a:solidFill>
                  <a:prstClr val="white"/>
                </a:solidFill>
              </a:rPr>
              <a:t>synthesize light-based ATP.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prstClr val="white"/>
                </a:solidFill>
              </a:rPr>
              <a:t>There is no chlorophyll pigment.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prstClr val="white"/>
                </a:solidFill>
              </a:rPr>
              <a:t>A protein called </a:t>
            </a:r>
            <a:r>
              <a:rPr lang="en-US" sz="2400" b="1" dirty="0" err="1" smtClean="0">
                <a:solidFill>
                  <a:prstClr val="white"/>
                </a:solidFill>
              </a:rPr>
              <a:t>bacteriorodopsin</a:t>
            </a:r>
            <a:r>
              <a:rPr lang="tr-TR" sz="2400" b="1" dirty="0" smtClean="0">
                <a:solidFill>
                  <a:prstClr val="white"/>
                </a:solidFill>
              </a:rPr>
              <a:t>e</a:t>
            </a:r>
            <a:r>
              <a:rPr lang="en-US" sz="2400" dirty="0" smtClean="0">
                <a:solidFill>
                  <a:prstClr val="white"/>
                </a:solidFill>
              </a:rPr>
              <a:t>, </a:t>
            </a:r>
            <a:r>
              <a:rPr lang="en-US" sz="2400" dirty="0">
                <a:solidFill>
                  <a:prstClr val="white"/>
                </a:solidFill>
              </a:rPr>
              <a:t>similar to the rhodopsin pigment in the eye, is found in the membranes of these bacteria.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err="1">
                <a:solidFill>
                  <a:prstClr val="white"/>
                </a:solidFill>
              </a:rPr>
              <a:t>Bacteriorodopsine</a:t>
            </a:r>
            <a:r>
              <a:rPr lang="en-US" sz="2400" dirty="0">
                <a:solidFill>
                  <a:prstClr val="white"/>
                </a:solidFill>
              </a:rPr>
              <a:t> is attached to the retinal molecule, a carotenoid-like purple pigment that absorbs light.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prstClr val="white"/>
                </a:solidFill>
              </a:rPr>
              <a:t>After retinal light absorption, it protrudes a proton from the cytoplasm out of the membrane and creates proton thrust.</a:t>
            </a:r>
            <a:endParaRPr lang="tr-TR" sz="2400" dirty="0">
              <a:solidFill>
                <a:prstClr val="white"/>
              </a:solidFill>
              <a:latin typeface="Century Gothic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2646266" y="489735"/>
            <a:ext cx="59046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>
                <a:solidFill>
                  <a:prstClr val="white"/>
                </a:solidFill>
                <a:latin typeface="Century Gothic"/>
              </a:rPr>
              <a:t>Euryarchaeota</a:t>
            </a:r>
            <a:br>
              <a:rPr lang="tr-TR" sz="2800" b="1" dirty="0">
                <a:solidFill>
                  <a:prstClr val="white"/>
                </a:solidFill>
                <a:latin typeface="Century Gothic"/>
              </a:rPr>
            </a:br>
            <a:r>
              <a:rPr lang="tr-TR" sz="2800" b="1" dirty="0" smtClean="0">
                <a:solidFill>
                  <a:prstClr val="white"/>
                </a:solidFill>
                <a:latin typeface="Century Gothic"/>
              </a:rPr>
              <a:t>Extreme </a:t>
            </a:r>
            <a:r>
              <a:rPr lang="tr-TR" sz="2800" b="1" dirty="0" err="1" smtClean="0">
                <a:solidFill>
                  <a:prstClr val="white"/>
                </a:solidFill>
                <a:latin typeface="Century Gothic"/>
              </a:rPr>
              <a:t>Halophile</a:t>
            </a:r>
            <a:r>
              <a:rPr lang="tr-TR" sz="2800" b="1" dirty="0" smtClean="0">
                <a:solidFill>
                  <a:prstClr val="white"/>
                </a:solidFill>
                <a:latin typeface="Century Gothic"/>
              </a:rPr>
              <a:t> </a:t>
            </a:r>
            <a:r>
              <a:rPr lang="tr-TR" sz="2800" b="1" dirty="0" err="1">
                <a:solidFill>
                  <a:prstClr val="white"/>
                </a:solidFill>
                <a:latin typeface="Century Gothic"/>
              </a:rPr>
              <a:t>Archaea</a:t>
            </a:r>
            <a:endParaRPr lang="tr-TR" sz="2800" b="1" dirty="0">
              <a:solidFill>
                <a:prstClr val="white"/>
              </a:solidFill>
              <a:latin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4482059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1919536" y="1181413"/>
            <a:ext cx="7200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err="1">
                <a:solidFill>
                  <a:prstClr val="white"/>
                </a:solidFill>
              </a:rPr>
              <a:t>Light-based</a:t>
            </a:r>
            <a:r>
              <a:rPr lang="tr-TR" sz="2400" dirty="0">
                <a:solidFill>
                  <a:prstClr val="white"/>
                </a:solidFill>
              </a:rPr>
              <a:t> ATP </a:t>
            </a:r>
            <a:r>
              <a:rPr lang="tr-TR" sz="2400" dirty="0" err="1">
                <a:solidFill>
                  <a:prstClr val="white"/>
                </a:solidFill>
              </a:rPr>
              <a:t>synthesis</a:t>
            </a:r>
            <a:r>
              <a:rPr lang="tr-TR" sz="2400" dirty="0">
                <a:solidFill>
                  <a:prstClr val="white"/>
                </a:solidFill>
              </a:rPr>
              <a:t> </a:t>
            </a:r>
            <a:r>
              <a:rPr lang="tr-TR" sz="2400" dirty="0" err="1">
                <a:solidFill>
                  <a:prstClr val="white"/>
                </a:solidFill>
              </a:rPr>
              <a:t>bacteriorodopsin</a:t>
            </a:r>
            <a:r>
              <a:rPr lang="tr-TR" sz="2400" dirty="0">
                <a:solidFill>
                  <a:prstClr val="white"/>
                </a:solidFill>
              </a:rPr>
              <a:t> </a:t>
            </a:r>
            <a:endParaRPr lang="tr-TR" sz="2400" dirty="0" smtClean="0">
              <a:solidFill>
                <a:prstClr val="white"/>
              </a:solidFill>
            </a:endParaRPr>
          </a:p>
          <a:p>
            <a:endParaRPr lang="tr-TR" sz="2400" i="1" dirty="0">
              <a:solidFill>
                <a:prstClr val="white"/>
              </a:solidFill>
            </a:endParaRPr>
          </a:p>
          <a:p>
            <a:r>
              <a:rPr lang="tr-TR" sz="2400" i="1" dirty="0" err="1" smtClean="0">
                <a:solidFill>
                  <a:prstClr val="white"/>
                </a:solidFill>
              </a:rPr>
              <a:t>Halobacterium</a:t>
            </a:r>
            <a:r>
              <a:rPr lang="tr-TR" sz="2400" i="1" dirty="0" smtClean="0">
                <a:solidFill>
                  <a:prstClr val="white"/>
                </a:solidFill>
              </a:rPr>
              <a:t> </a:t>
            </a:r>
            <a:r>
              <a:rPr lang="tr-TR" sz="2400" i="1" dirty="0" err="1">
                <a:solidFill>
                  <a:prstClr val="white"/>
                </a:solidFill>
              </a:rPr>
              <a:t>salinarium</a:t>
            </a:r>
            <a:endParaRPr lang="tr-TR" sz="2400" i="1" dirty="0">
              <a:solidFill>
                <a:prstClr val="white"/>
              </a:solidFill>
              <a:latin typeface="Century Gothic"/>
            </a:endParaRPr>
          </a:p>
        </p:txBody>
      </p:sp>
      <p:sp>
        <p:nvSpPr>
          <p:cNvPr id="7" name="Metin kutusu 6"/>
          <p:cNvSpPr txBox="1"/>
          <p:nvPr/>
        </p:nvSpPr>
        <p:spPr>
          <a:xfrm>
            <a:off x="1919536" y="2926088"/>
            <a:ext cx="820891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err="1" smtClean="0">
                <a:solidFill>
                  <a:prstClr val="white"/>
                </a:solidFill>
              </a:rPr>
              <a:t>There</a:t>
            </a:r>
            <a:r>
              <a:rPr lang="tr-TR" sz="2400" dirty="0" smtClean="0">
                <a:solidFill>
                  <a:prstClr val="white"/>
                </a:solidFill>
              </a:rPr>
              <a:t> </a:t>
            </a:r>
            <a:r>
              <a:rPr lang="tr-TR" sz="2400" dirty="0">
                <a:solidFill>
                  <a:prstClr val="white"/>
                </a:solidFill>
              </a:rPr>
              <a:t>is </a:t>
            </a:r>
            <a:r>
              <a:rPr lang="tr-TR" sz="2400" dirty="0" err="1">
                <a:solidFill>
                  <a:prstClr val="white"/>
                </a:solidFill>
              </a:rPr>
              <a:t>also</a:t>
            </a:r>
            <a:r>
              <a:rPr lang="tr-TR" sz="2400" dirty="0">
                <a:solidFill>
                  <a:prstClr val="white"/>
                </a:solidFill>
              </a:rPr>
              <a:t> ATP </a:t>
            </a:r>
            <a:r>
              <a:rPr lang="tr-TR" sz="2400" dirty="0" err="1">
                <a:solidFill>
                  <a:prstClr val="white"/>
                </a:solidFill>
              </a:rPr>
              <a:t>synthesis</a:t>
            </a:r>
            <a:r>
              <a:rPr lang="tr-TR" sz="2400" dirty="0">
                <a:solidFill>
                  <a:prstClr val="white"/>
                </a:solidFill>
              </a:rPr>
              <a:t> </a:t>
            </a:r>
            <a:r>
              <a:rPr lang="tr-TR" sz="2400" dirty="0" err="1">
                <a:solidFill>
                  <a:prstClr val="white"/>
                </a:solidFill>
              </a:rPr>
              <a:t>with</a:t>
            </a:r>
            <a:r>
              <a:rPr lang="tr-TR" sz="2400" dirty="0">
                <a:solidFill>
                  <a:prstClr val="white"/>
                </a:solidFill>
              </a:rPr>
              <a:t> </a:t>
            </a:r>
            <a:r>
              <a:rPr lang="tr-TR" sz="2400" dirty="0" err="1">
                <a:solidFill>
                  <a:prstClr val="white"/>
                </a:solidFill>
              </a:rPr>
              <a:t>proteorodopsin</a:t>
            </a:r>
            <a:r>
              <a:rPr lang="tr-TR" sz="2400" dirty="0">
                <a:solidFill>
                  <a:prstClr val="white"/>
                </a:solidFill>
              </a:rPr>
              <a:t> (the </a:t>
            </a:r>
            <a:r>
              <a:rPr lang="tr-TR" sz="2400" dirty="0" err="1">
                <a:solidFill>
                  <a:prstClr val="white"/>
                </a:solidFill>
              </a:rPr>
              <a:t>smallest</a:t>
            </a:r>
            <a:r>
              <a:rPr lang="tr-TR" sz="2400" dirty="0">
                <a:solidFill>
                  <a:prstClr val="white"/>
                </a:solidFill>
              </a:rPr>
              <a:t> </a:t>
            </a:r>
            <a:r>
              <a:rPr lang="tr-TR" sz="2400" dirty="0" err="1">
                <a:solidFill>
                  <a:prstClr val="white"/>
                </a:solidFill>
              </a:rPr>
              <a:t>genome</a:t>
            </a:r>
            <a:r>
              <a:rPr lang="tr-TR" sz="2400" dirty="0">
                <a:solidFill>
                  <a:prstClr val="white"/>
                </a:solidFill>
              </a:rPr>
              <a:t> </a:t>
            </a:r>
            <a:r>
              <a:rPr lang="tr-TR" sz="2400" dirty="0" err="1">
                <a:solidFill>
                  <a:prstClr val="white"/>
                </a:solidFill>
              </a:rPr>
              <a:t>known</a:t>
            </a:r>
            <a:r>
              <a:rPr lang="tr-TR" sz="2400" dirty="0">
                <a:solidFill>
                  <a:prstClr val="white"/>
                </a:solidFill>
              </a:rPr>
              <a:t> in </a:t>
            </a:r>
            <a:r>
              <a:rPr lang="tr-TR" sz="2400" dirty="0" err="1">
                <a:solidFill>
                  <a:prstClr val="white"/>
                </a:solidFill>
              </a:rPr>
              <a:t>bacteria</a:t>
            </a:r>
            <a:r>
              <a:rPr lang="tr-TR" sz="2400" dirty="0">
                <a:solidFill>
                  <a:prstClr val="white"/>
                </a:solidFill>
              </a:rPr>
              <a:t>). </a:t>
            </a:r>
            <a:endParaRPr lang="tr-TR" sz="2400" dirty="0" smtClean="0">
              <a:solidFill>
                <a:prstClr val="white"/>
              </a:solidFill>
            </a:endParaRPr>
          </a:p>
          <a:p>
            <a:endParaRPr lang="tr-TR" sz="2400" dirty="0">
              <a:solidFill>
                <a:prstClr val="white"/>
              </a:solidFill>
            </a:endParaRPr>
          </a:p>
          <a:p>
            <a:r>
              <a:rPr lang="tr-TR" sz="2400" dirty="0" err="1" smtClean="0">
                <a:solidFill>
                  <a:prstClr val="white"/>
                </a:solidFill>
              </a:rPr>
              <a:t>It</a:t>
            </a:r>
            <a:r>
              <a:rPr lang="tr-TR" sz="2400" dirty="0" smtClean="0">
                <a:solidFill>
                  <a:prstClr val="white"/>
                </a:solidFill>
              </a:rPr>
              <a:t> </a:t>
            </a:r>
            <a:r>
              <a:rPr lang="tr-TR" sz="2400" dirty="0">
                <a:solidFill>
                  <a:prstClr val="white"/>
                </a:solidFill>
              </a:rPr>
              <a:t>is </a:t>
            </a:r>
            <a:r>
              <a:rPr lang="tr-TR" sz="2400" dirty="0" err="1">
                <a:solidFill>
                  <a:prstClr val="white"/>
                </a:solidFill>
              </a:rPr>
              <a:t>found</a:t>
            </a:r>
            <a:r>
              <a:rPr lang="tr-TR" sz="2400" dirty="0">
                <a:solidFill>
                  <a:prstClr val="white"/>
                </a:solidFill>
              </a:rPr>
              <a:t> in the </a:t>
            </a:r>
            <a:r>
              <a:rPr lang="tr-TR" sz="2400" dirty="0" err="1">
                <a:solidFill>
                  <a:prstClr val="white"/>
                </a:solidFill>
              </a:rPr>
              <a:t>oceans</a:t>
            </a:r>
            <a:r>
              <a:rPr lang="tr-TR" sz="2400" dirty="0">
                <a:solidFill>
                  <a:prstClr val="white"/>
                </a:solidFill>
              </a:rPr>
              <a:t>, </a:t>
            </a:r>
            <a:r>
              <a:rPr lang="tr-TR" sz="2400" dirty="0" err="1" smtClean="0">
                <a:solidFill>
                  <a:prstClr val="white"/>
                </a:solidFill>
              </a:rPr>
              <a:t>ch</a:t>
            </a:r>
            <a:r>
              <a:rPr lang="tr-TR" sz="2400" dirty="0" err="1" smtClean="0">
                <a:solidFill>
                  <a:prstClr val="white"/>
                </a:solidFill>
              </a:rPr>
              <a:t>emoorganotroph</a:t>
            </a:r>
            <a:r>
              <a:rPr lang="tr-TR" sz="2400" dirty="0" smtClean="0">
                <a:solidFill>
                  <a:prstClr val="white"/>
                </a:solidFill>
              </a:rPr>
              <a:t>. </a:t>
            </a:r>
            <a:endParaRPr lang="tr-TR" sz="2400" dirty="0" smtClean="0">
              <a:solidFill>
                <a:prstClr val="white"/>
              </a:solidFill>
            </a:endParaRPr>
          </a:p>
          <a:p>
            <a:endParaRPr lang="tr-TR" sz="2400" dirty="0">
              <a:solidFill>
                <a:prstClr val="white"/>
              </a:solidFill>
            </a:endParaRPr>
          </a:p>
          <a:p>
            <a:r>
              <a:rPr lang="tr-TR" sz="2400" dirty="0" smtClean="0">
                <a:solidFill>
                  <a:prstClr val="white"/>
                </a:solidFill>
              </a:rPr>
              <a:t>No </a:t>
            </a:r>
            <a:r>
              <a:rPr lang="tr-TR" sz="2400" dirty="0" err="1" smtClean="0">
                <a:solidFill>
                  <a:prstClr val="white"/>
                </a:solidFill>
              </a:rPr>
              <a:t>bacteriochlorophyll</a:t>
            </a:r>
            <a:r>
              <a:rPr lang="tr-TR" sz="2400" dirty="0" smtClean="0">
                <a:solidFill>
                  <a:prstClr val="white"/>
                </a:solidFill>
              </a:rPr>
              <a:t>. </a:t>
            </a:r>
            <a:r>
              <a:rPr lang="tr-TR" sz="2400" dirty="0">
                <a:solidFill>
                  <a:prstClr val="white"/>
                </a:solidFill>
              </a:rPr>
              <a:t>Not </a:t>
            </a:r>
            <a:r>
              <a:rPr lang="tr-TR" sz="2400" dirty="0" err="1">
                <a:solidFill>
                  <a:prstClr val="white"/>
                </a:solidFill>
              </a:rPr>
              <a:t>phototroph</a:t>
            </a:r>
            <a:r>
              <a:rPr lang="tr-TR" sz="2400" dirty="0" smtClean="0">
                <a:solidFill>
                  <a:prstClr val="white"/>
                </a:solidFill>
              </a:rPr>
              <a:t>.</a:t>
            </a:r>
            <a:endParaRPr lang="tr-TR" sz="2400" dirty="0">
              <a:solidFill>
                <a:prstClr val="white"/>
              </a:solidFill>
              <a:latin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6986950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943151" y="212879"/>
            <a:ext cx="8229600" cy="1484312"/>
          </a:xfrm>
          <a:noFill/>
        </p:spPr>
        <p:txBody>
          <a:bodyPr/>
          <a:lstStyle/>
          <a:p>
            <a:pPr algn="ctr">
              <a:defRPr/>
            </a:pPr>
            <a:r>
              <a:rPr lang="tr-TR" b="1" dirty="0" smtClean="0"/>
              <a:t>Euryarchaeota</a:t>
            </a:r>
            <a:r>
              <a:rPr lang="tr-TR" b="1" dirty="0"/>
              <a:t/>
            </a:r>
            <a:br>
              <a:rPr lang="tr-TR" b="1" dirty="0"/>
            </a:br>
            <a:r>
              <a:rPr lang="tr-TR" b="1" dirty="0" err="1" smtClean="0"/>
              <a:t>Metanogenics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356852" y="2043114"/>
            <a:ext cx="9681139" cy="4033837"/>
          </a:xfrm>
          <a:noFill/>
        </p:spPr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tr-TR" i="1" dirty="0" err="1" smtClean="0"/>
              <a:t>Methanobacterium</a:t>
            </a:r>
            <a:r>
              <a:rPr lang="tr-TR" i="1" dirty="0" smtClean="0"/>
              <a:t> </a:t>
            </a:r>
            <a:r>
              <a:rPr lang="tr-TR" dirty="0" smtClean="0"/>
              <a:t>(</a:t>
            </a:r>
            <a:r>
              <a:rPr lang="tr-TR" dirty="0" err="1" smtClean="0"/>
              <a:t>pseudopeptidoglycan</a:t>
            </a:r>
            <a:r>
              <a:rPr lang="tr-TR" dirty="0" smtClean="0"/>
              <a:t>)</a:t>
            </a:r>
          </a:p>
          <a:p>
            <a:pPr>
              <a:defRPr/>
            </a:pPr>
            <a:endParaRPr lang="tr-TR" dirty="0" smtClean="0"/>
          </a:p>
          <a:p>
            <a:pPr>
              <a:defRPr/>
            </a:pPr>
            <a:r>
              <a:rPr lang="tr-TR" i="1" dirty="0" err="1" smtClean="0"/>
              <a:t>Methanocaldococcus</a:t>
            </a:r>
            <a:r>
              <a:rPr lang="tr-TR" dirty="0" smtClean="0"/>
              <a:t> (protein/</a:t>
            </a:r>
            <a:r>
              <a:rPr lang="tr-TR" dirty="0" err="1" smtClean="0"/>
              <a:t>glikoprotein</a:t>
            </a:r>
            <a:r>
              <a:rPr lang="tr-TR" dirty="0" smtClean="0"/>
              <a:t>)</a:t>
            </a:r>
          </a:p>
          <a:p>
            <a:pPr>
              <a:defRPr/>
            </a:pPr>
            <a:endParaRPr lang="tr-TR" dirty="0" smtClean="0"/>
          </a:p>
          <a:p>
            <a:pPr>
              <a:defRPr/>
            </a:pPr>
            <a:r>
              <a:rPr lang="tr-TR" i="1" dirty="0" err="1" smtClean="0"/>
              <a:t>Methanosarcina</a:t>
            </a:r>
            <a:r>
              <a:rPr lang="tr-TR" dirty="0" smtClean="0"/>
              <a:t> (</a:t>
            </a:r>
            <a:r>
              <a:rPr lang="tr-TR" dirty="0" err="1" smtClean="0"/>
              <a:t>metanokondroitin</a:t>
            </a:r>
            <a:r>
              <a:rPr lang="tr-TR" dirty="0" smtClean="0"/>
              <a:t>)</a:t>
            </a:r>
          </a:p>
          <a:p>
            <a:pPr>
              <a:defRPr/>
            </a:pPr>
            <a:endParaRPr lang="tr-TR" dirty="0" smtClean="0"/>
          </a:p>
          <a:p>
            <a:pPr>
              <a:defRPr/>
            </a:pPr>
            <a:r>
              <a:rPr lang="tr-TR" i="1" dirty="0" err="1" smtClean="0"/>
              <a:t>Methanospirillum</a:t>
            </a:r>
            <a:r>
              <a:rPr lang="tr-TR" dirty="0" smtClean="0"/>
              <a:t> (S </a:t>
            </a:r>
            <a:r>
              <a:rPr lang="tr-TR" dirty="0" err="1" smtClean="0"/>
              <a:t>layer</a:t>
            </a:r>
            <a:r>
              <a:rPr lang="tr-TR" dirty="0" smtClean="0"/>
              <a:t>)</a:t>
            </a:r>
          </a:p>
          <a:p>
            <a:pPr>
              <a:defRPr/>
            </a:pPr>
            <a:endParaRPr lang="tr-TR" dirty="0" smtClean="0"/>
          </a:p>
          <a:p>
            <a:pPr>
              <a:defRPr/>
            </a:pPr>
            <a:r>
              <a:rPr lang="tr-TR" dirty="0" err="1" smtClean="0"/>
              <a:t>Methane</a:t>
            </a:r>
            <a:r>
              <a:rPr lang="tr-TR" dirty="0" smtClean="0"/>
              <a:t> (CH</a:t>
            </a:r>
            <a:r>
              <a:rPr lang="tr-TR" baseline="-25000" dirty="0" smtClean="0"/>
              <a:t>4</a:t>
            </a:r>
            <a:r>
              <a:rPr lang="tr-TR" dirty="0" smtClean="0"/>
              <a:t>) </a:t>
            </a:r>
            <a:r>
              <a:rPr lang="tr-TR" dirty="0" err="1" smtClean="0"/>
              <a:t>producers</a:t>
            </a:r>
            <a:r>
              <a:rPr lang="tr-TR" dirty="0" smtClean="0"/>
              <a:t>, </a:t>
            </a:r>
            <a:r>
              <a:rPr lang="tr-TR" dirty="0" err="1" smtClean="0"/>
              <a:t>obligat</a:t>
            </a:r>
            <a:r>
              <a:rPr lang="tr-TR" dirty="0" smtClean="0"/>
              <a:t> </a:t>
            </a:r>
            <a:r>
              <a:rPr lang="tr-TR" dirty="0" err="1" smtClean="0"/>
              <a:t>anaerob</a:t>
            </a:r>
            <a:r>
              <a:rPr lang="tr-TR" dirty="0" smtClean="0"/>
              <a:t>, </a:t>
            </a:r>
            <a:r>
              <a:rPr lang="tr-TR" dirty="0" err="1" smtClean="0"/>
              <a:t>mesophile</a:t>
            </a:r>
            <a:r>
              <a:rPr lang="tr-TR" dirty="0" smtClean="0"/>
              <a:t>, not </a:t>
            </a:r>
            <a:r>
              <a:rPr lang="tr-TR" dirty="0" err="1" smtClean="0"/>
              <a:t>halophile</a:t>
            </a:r>
            <a:endParaRPr lang="tr-TR" dirty="0" smtClean="0"/>
          </a:p>
          <a:p>
            <a:pPr>
              <a:defRPr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519958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nlı">
  <a:themeElements>
    <a:clrScheme name="Güven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Canlı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Canlı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324</Words>
  <Application>Microsoft Office PowerPoint</Application>
  <PresentationFormat>Geniş ekran</PresentationFormat>
  <Paragraphs>52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4" baseType="lpstr">
      <vt:lpstr>Arial</vt:lpstr>
      <vt:lpstr>Century Gothic</vt:lpstr>
      <vt:lpstr>Verdana</vt:lpstr>
      <vt:lpstr>Wingdings</vt:lpstr>
      <vt:lpstr>Wingdings 2</vt:lpstr>
      <vt:lpstr>Canlı</vt:lpstr>
      <vt:lpstr>Hyperthermophilic Bacteria</vt:lpstr>
      <vt:lpstr>Prokaryotic Diversity of Archaea</vt:lpstr>
      <vt:lpstr>PowerPoint Sunusu</vt:lpstr>
      <vt:lpstr>PowerPoint Sunusu</vt:lpstr>
      <vt:lpstr>Euryarchaeota Exstreme Halophile Archaea</vt:lpstr>
      <vt:lpstr>PowerPoint Sunusu</vt:lpstr>
      <vt:lpstr>PowerPoint Sunusu</vt:lpstr>
      <vt:lpstr>Euryarchaeota Metanogenics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Hipertermofilik  Bakteriler</dc:title>
  <dc:creator>sevgi</dc:creator>
  <cp:lastModifiedBy>ekin</cp:lastModifiedBy>
  <cp:revision>4</cp:revision>
  <dcterms:created xsi:type="dcterms:W3CDTF">2020-01-07T09:37:40Z</dcterms:created>
  <dcterms:modified xsi:type="dcterms:W3CDTF">2020-01-21T08:16:00Z</dcterms:modified>
</cp:coreProperties>
</file>