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85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49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5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642601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24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233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6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35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754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580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972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laggedrevs.labs.wikimedia.org/w/index.php?title=Euryarchaeota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laggedrevs.labs.wikimedia.org/w/index.php?title=Crenarchaeota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Hyperthermophilic</a:t>
            </a:r>
            <a:r>
              <a:rPr lang="tr-TR" b="1" dirty="0"/>
              <a:t> </a:t>
            </a:r>
            <a:r>
              <a:rPr lang="tr-TR" b="1" dirty="0" err="1"/>
              <a:t>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Thermotoga</a:t>
            </a:r>
            <a:r>
              <a:rPr lang="tr-TR" i="1" dirty="0" smtClean="0"/>
              <a:t>, </a:t>
            </a:r>
            <a:r>
              <a:rPr lang="tr-TR" i="1" dirty="0" err="1" smtClean="0"/>
              <a:t>Thermodesulfobacterium</a:t>
            </a:r>
            <a:r>
              <a:rPr lang="tr-TR" i="1" dirty="0" smtClean="0"/>
              <a:t>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en-US" dirty="0" smtClean="0"/>
              <a:t>Three </a:t>
            </a:r>
            <a:r>
              <a:rPr lang="en-US" dirty="0"/>
              <a:t>groups of </a:t>
            </a:r>
            <a:r>
              <a:rPr lang="en-US" dirty="0" err="1" smtClean="0"/>
              <a:t>hyperthermophil</a:t>
            </a:r>
            <a:r>
              <a:rPr lang="tr-T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bacteria are located at the bottom of the Bacteria phylogenetic tree, right next to the supposed root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8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Prokaryotic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Diversity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Archaea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</a:t>
            </a:r>
            <a:r>
              <a:rPr lang="tr-TR" dirty="0" err="1" smtClean="0"/>
              <a:t>here</a:t>
            </a:r>
            <a:r>
              <a:rPr lang="tr-TR" dirty="0" smtClean="0"/>
              <a:t> are 5 </a:t>
            </a:r>
            <a:r>
              <a:rPr lang="tr-TR" dirty="0" err="1"/>
              <a:t>phyla</a:t>
            </a:r>
            <a:r>
              <a:rPr lang="tr-TR" dirty="0" smtClean="0"/>
              <a:t>:</a:t>
            </a:r>
          </a:p>
          <a:p>
            <a:r>
              <a:rPr lang="tr-TR" i="1" dirty="0" err="1" smtClean="0"/>
              <a:t>Crenarchaeota</a:t>
            </a:r>
            <a:r>
              <a:rPr lang="tr-TR" i="1" dirty="0"/>
              <a:t>, </a:t>
            </a:r>
            <a:endParaRPr lang="tr-TR" i="1" dirty="0" smtClean="0"/>
          </a:p>
          <a:p>
            <a:r>
              <a:rPr lang="tr-TR" i="1" dirty="0" smtClean="0"/>
              <a:t>Euryarchaeota</a:t>
            </a:r>
            <a:r>
              <a:rPr lang="tr-TR" i="1" dirty="0"/>
              <a:t>, </a:t>
            </a:r>
            <a:endParaRPr lang="tr-TR" i="1" dirty="0" smtClean="0"/>
          </a:p>
          <a:p>
            <a:r>
              <a:rPr lang="tr-TR" i="1" dirty="0" err="1" smtClean="0"/>
              <a:t>Nanoarchaeota</a:t>
            </a:r>
            <a:r>
              <a:rPr lang="tr-TR" i="1" dirty="0"/>
              <a:t>, </a:t>
            </a:r>
            <a:endParaRPr lang="tr-TR" i="1" dirty="0" smtClean="0"/>
          </a:p>
          <a:p>
            <a:r>
              <a:rPr lang="tr-TR" i="1" dirty="0" err="1" smtClean="0"/>
              <a:t>Korarchaeota</a:t>
            </a:r>
            <a:r>
              <a:rPr lang="tr-TR" i="1" dirty="0"/>
              <a:t>, </a:t>
            </a:r>
            <a:endParaRPr lang="tr-TR" i="1" dirty="0" smtClean="0"/>
          </a:p>
          <a:p>
            <a:r>
              <a:rPr lang="tr-TR" i="1" dirty="0" err="1" smtClean="0"/>
              <a:t>Thaumarchaeota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24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79871"/>
            <a:ext cx="10972800" cy="52749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tr-TR" b="1" dirty="0">
                <a:solidFill>
                  <a:srgbClr val="FF0000"/>
                </a:solidFill>
                <a:hlinkClick r:id="rId2" action="ppaction://hlinkfile" tooltip="Euryarchaeota (page does not exist)"/>
              </a:rPr>
              <a:t>Euryarchaeota</a:t>
            </a: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tr-TR" sz="3200" dirty="0" err="1"/>
              <a:t>Methanogen</a:t>
            </a:r>
            <a:r>
              <a:rPr lang="tr-TR" sz="3200" dirty="0"/>
              <a:t> (</a:t>
            </a:r>
            <a:r>
              <a:rPr lang="tr-TR" sz="3200" dirty="0" err="1"/>
              <a:t>anaerobe</a:t>
            </a:r>
            <a:r>
              <a:rPr lang="tr-TR" sz="3200" dirty="0"/>
              <a:t>) </a:t>
            </a:r>
            <a:r>
              <a:rPr lang="tr-TR" sz="3200" i="1" dirty="0" err="1"/>
              <a:t>Methanopyrus</a:t>
            </a:r>
            <a:endParaRPr lang="tr-TR" sz="3200" i="1" dirty="0"/>
          </a:p>
          <a:p>
            <a:pPr>
              <a:defRPr/>
            </a:pPr>
            <a:r>
              <a:rPr lang="tr-TR" sz="3200" dirty="0" err="1"/>
              <a:t>Halophils</a:t>
            </a:r>
            <a:r>
              <a:rPr lang="tr-TR" sz="3200" dirty="0"/>
              <a:t> (</a:t>
            </a:r>
            <a:r>
              <a:rPr lang="tr-TR" sz="3200" dirty="0" err="1"/>
              <a:t>aerob</a:t>
            </a:r>
            <a:r>
              <a:rPr lang="tr-TR" sz="3200" dirty="0"/>
              <a:t>)</a:t>
            </a:r>
          </a:p>
          <a:p>
            <a:pPr>
              <a:defRPr/>
            </a:pPr>
            <a:r>
              <a:rPr lang="tr-TR" sz="3200" i="1" dirty="0" err="1"/>
              <a:t>Thermococcus</a:t>
            </a:r>
            <a:r>
              <a:rPr lang="tr-TR" sz="3200" i="1" dirty="0"/>
              <a:t>, </a:t>
            </a:r>
            <a:r>
              <a:rPr lang="tr-TR" sz="3200" i="1" dirty="0" err="1"/>
              <a:t>Pyrococcus</a:t>
            </a:r>
            <a:r>
              <a:rPr lang="tr-TR" sz="3200" i="1" dirty="0"/>
              <a:t> </a:t>
            </a:r>
            <a:r>
              <a:rPr lang="tr-TR" sz="3200" dirty="0"/>
              <a:t>(</a:t>
            </a:r>
            <a:r>
              <a:rPr lang="tr-TR" sz="3200" dirty="0" err="1"/>
              <a:t>hyperthermofil</a:t>
            </a:r>
            <a:r>
              <a:rPr lang="tr-TR" sz="3200" dirty="0"/>
              <a:t>)</a:t>
            </a:r>
          </a:p>
          <a:p>
            <a:pPr>
              <a:defRPr/>
            </a:pPr>
            <a:r>
              <a:rPr lang="tr-TR" sz="3200" i="1" dirty="0" err="1"/>
              <a:t>Thermoplasma</a:t>
            </a:r>
            <a:r>
              <a:rPr lang="tr-TR" sz="3200" dirty="0"/>
              <a:t> (</a:t>
            </a:r>
            <a:r>
              <a:rPr lang="tr-TR" sz="3200" dirty="0" err="1"/>
              <a:t>without</a:t>
            </a:r>
            <a:r>
              <a:rPr lang="tr-TR" sz="3200" dirty="0"/>
              <a:t> </a:t>
            </a:r>
            <a:r>
              <a:rPr lang="tr-TR" sz="3200" dirty="0" err="1"/>
              <a:t>cell</a:t>
            </a:r>
            <a:r>
              <a:rPr lang="tr-TR" sz="3200" dirty="0"/>
              <a:t> </a:t>
            </a:r>
            <a:r>
              <a:rPr lang="tr-TR" sz="3200" dirty="0" err="1"/>
              <a:t>wall</a:t>
            </a:r>
            <a:r>
              <a:rPr lang="tr-TR" sz="3200" dirty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630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7419" y="988073"/>
            <a:ext cx="10972800" cy="45720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tr-TR" b="1" dirty="0">
                <a:hlinkClick r:id="rId2" action="ppaction://hlinkfile" tooltip="Crenarchaeota (page does not exist)"/>
              </a:rPr>
              <a:t>Crenarchaeota</a:t>
            </a:r>
            <a:endParaRPr lang="tr-TR" b="1" dirty="0"/>
          </a:p>
          <a:p>
            <a:pPr>
              <a:defRPr/>
            </a:pPr>
            <a:r>
              <a:rPr lang="en-US" sz="3200" dirty="0" err="1" smtClean="0"/>
              <a:t>Hyperthermophili</a:t>
            </a:r>
            <a:r>
              <a:rPr lang="tr-TR" sz="3200" dirty="0" smtClean="0"/>
              <a:t>c</a:t>
            </a:r>
            <a:r>
              <a:rPr lang="en-US" sz="3200" dirty="0" smtClean="0"/>
              <a:t> </a:t>
            </a:r>
            <a:r>
              <a:rPr lang="en-US" sz="3200" dirty="0"/>
              <a:t>(most </a:t>
            </a:r>
            <a:r>
              <a:rPr lang="en-US" sz="3200" dirty="0" err="1"/>
              <a:t>chemolitotrophic</a:t>
            </a:r>
            <a:r>
              <a:rPr lang="en-US" sz="3200" dirty="0"/>
              <a:t> autotrophs)</a:t>
            </a:r>
          </a:p>
          <a:p>
            <a:pPr>
              <a:defRPr/>
            </a:pPr>
            <a:r>
              <a:rPr lang="en-US" sz="3200" dirty="0"/>
              <a:t>Clustered in short branches in the tree of life, evolved slowly, the first </a:t>
            </a:r>
            <a:r>
              <a:rPr lang="tr-TR" sz="3200" dirty="0"/>
              <a:t>A</a:t>
            </a:r>
            <a:r>
              <a:rPr lang="en-US" sz="3200" dirty="0" err="1" smtClean="0"/>
              <a:t>rc</a:t>
            </a:r>
            <a:r>
              <a:rPr lang="tr-TR" sz="3200" dirty="0" err="1" smtClean="0"/>
              <a:t>haea</a:t>
            </a:r>
            <a:endParaRPr lang="en-US" sz="3200" dirty="0"/>
          </a:p>
          <a:p>
            <a:pPr>
              <a:defRPr/>
            </a:pPr>
            <a:r>
              <a:rPr lang="en-US" sz="3200" dirty="0"/>
              <a:t>They have relatives living in the fast-evolving cold settling in long branches on the tree.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340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>
                <a:solidFill>
                  <a:srgbClr val="FFC000"/>
                </a:solidFill>
                <a:effectLst/>
              </a:rPr>
              <a:t>Euryarchaeota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dirty="0" err="1" smtClean="0">
                <a:effectLst/>
              </a:rPr>
              <a:t>Exstreme</a:t>
            </a:r>
            <a:r>
              <a:rPr lang="tr-TR" sz="4400" dirty="0" smtClean="0">
                <a:effectLst/>
              </a:rPr>
              <a:t> </a:t>
            </a:r>
            <a:r>
              <a:rPr lang="tr-TR" sz="4400" dirty="0" err="1" smtClean="0">
                <a:effectLst/>
              </a:rPr>
              <a:t>Halophile</a:t>
            </a:r>
            <a:r>
              <a:rPr lang="tr-TR" sz="4400" dirty="0" smtClean="0">
                <a:effectLst/>
              </a:rPr>
              <a:t> </a:t>
            </a:r>
            <a:r>
              <a:rPr lang="tr-TR" sz="4400" dirty="0" err="1">
                <a:effectLst/>
              </a:rPr>
              <a:t>Archaea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5520" y="1882808"/>
            <a:ext cx="9443086" cy="4572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sz="3200" dirty="0"/>
              <a:t>Halobacterium, </a:t>
            </a:r>
            <a:r>
              <a:rPr lang="tr-TR" sz="3200" dirty="0" err="1" smtClean="0"/>
              <a:t>Haloferax</a:t>
            </a:r>
            <a:r>
              <a:rPr lang="tr-TR" sz="3200" dirty="0" smtClean="0"/>
              <a:t>, </a:t>
            </a:r>
            <a:r>
              <a:rPr lang="tr-TR" sz="3200" i="1" dirty="0" err="1" smtClean="0"/>
              <a:t>Natronobacterium</a:t>
            </a:r>
            <a:endParaRPr lang="tr-TR" sz="3200" i="1" dirty="0"/>
          </a:p>
          <a:p>
            <a:pPr>
              <a:defRPr/>
            </a:pPr>
            <a:r>
              <a:rPr lang="tr-TR" sz="3200" dirty="0" err="1"/>
              <a:t>NaCl</a:t>
            </a:r>
            <a:r>
              <a:rPr lang="tr-TR" sz="3200" dirty="0"/>
              <a:t> </a:t>
            </a:r>
            <a:r>
              <a:rPr lang="tr-TR" sz="3200" dirty="0">
                <a:sym typeface="Wingdings" pitchFamily="2" charset="2"/>
              </a:rPr>
              <a:t> </a:t>
            </a:r>
            <a:r>
              <a:rPr lang="tr-TR" sz="3200" dirty="0" smtClean="0">
                <a:sym typeface="Wingdings" pitchFamily="2" charset="2"/>
              </a:rPr>
              <a:t>minimum %9</a:t>
            </a:r>
            <a:r>
              <a:rPr lang="tr-TR" sz="3200" dirty="0">
                <a:sym typeface="Wingdings" pitchFamily="2" charset="2"/>
              </a:rPr>
              <a:t>, optimum %12-23, </a:t>
            </a:r>
            <a:r>
              <a:rPr lang="tr-TR" sz="3200" dirty="0" err="1" smtClean="0">
                <a:sym typeface="Wingdings" pitchFamily="2" charset="2"/>
              </a:rPr>
              <a:t>saturation</a:t>
            </a:r>
            <a:r>
              <a:rPr lang="tr-TR" sz="3200" dirty="0" smtClean="0">
                <a:sym typeface="Wingdings" pitchFamily="2" charset="2"/>
              </a:rPr>
              <a:t>  </a:t>
            </a:r>
            <a:r>
              <a:rPr lang="tr-TR" sz="3200" dirty="0">
                <a:sym typeface="Wingdings" pitchFamily="2" charset="2"/>
              </a:rPr>
              <a:t>%32</a:t>
            </a:r>
          </a:p>
          <a:p>
            <a:pPr>
              <a:defRPr/>
            </a:pPr>
            <a:r>
              <a:rPr lang="en-US" sz="3200" dirty="0">
                <a:sym typeface="Wingdings" pitchFamily="2" charset="2"/>
              </a:rPr>
              <a:t>Some species live in salinity close to sea water (2.5%)</a:t>
            </a:r>
          </a:p>
          <a:p>
            <a:pPr>
              <a:defRPr/>
            </a:pPr>
            <a:r>
              <a:rPr lang="en-US" sz="3200" dirty="0">
                <a:sym typeface="Wingdings" pitchFamily="2" charset="2"/>
              </a:rPr>
              <a:t>They have the largest natural plasmids</a:t>
            </a:r>
          </a:p>
          <a:p>
            <a:pPr>
              <a:defRPr/>
            </a:pPr>
            <a:r>
              <a:rPr lang="en-US" sz="3200" dirty="0" smtClean="0">
                <a:sym typeface="Wingdings" pitchFamily="2" charset="2"/>
              </a:rPr>
              <a:t>Most</a:t>
            </a:r>
            <a:r>
              <a:rPr lang="tr-TR" sz="3200" dirty="0" err="1" smtClean="0">
                <a:sym typeface="Wingdings" pitchFamily="2" charset="2"/>
              </a:rPr>
              <a:t>ly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>
                <a:sym typeface="Wingdings" pitchFamily="2" charset="2"/>
              </a:rPr>
              <a:t>aerobes, some species anaerobes, Gram negative, no sports</a:t>
            </a:r>
          </a:p>
          <a:p>
            <a:pPr>
              <a:defRPr/>
            </a:pPr>
            <a:r>
              <a:rPr lang="en-US" sz="3200" dirty="0">
                <a:sym typeface="Wingdings" pitchFamily="2" charset="2"/>
              </a:rPr>
              <a:t>Compatible </a:t>
            </a:r>
            <a:r>
              <a:rPr lang="tr-TR" sz="3200" dirty="0" smtClean="0">
                <a:sym typeface="Wingdings" pitchFamily="2" charset="2"/>
              </a:rPr>
              <a:t>(</a:t>
            </a:r>
            <a:r>
              <a:rPr lang="en-US" sz="3200" dirty="0" smtClean="0">
                <a:sym typeface="Wingdings" pitchFamily="2" charset="2"/>
              </a:rPr>
              <a:t>soluble</a:t>
            </a:r>
            <a:r>
              <a:rPr lang="en-US" sz="3200" dirty="0">
                <a:sym typeface="Wingdings" pitchFamily="2" charset="2"/>
              </a:rPr>
              <a:t>) compounds (K) accumulate.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51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63329" y="2043609"/>
            <a:ext cx="875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Extreme halophilic </a:t>
            </a:r>
            <a:r>
              <a:rPr lang="tr-TR" sz="2400" dirty="0">
                <a:solidFill>
                  <a:prstClr val="white"/>
                </a:solidFill>
              </a:rPr>
              <a:t>A</a:t>
            </a:r>
            <a:r>
              <a:rPr lang="en-US" sz="2400" dirty="0" err="1" smtClean="0">
                <a:solidFill>
                  <a:prstClr val="white"/>
                </a:solidFill>
              </a:rPr>
              <a:t>rc</a:t>
            </a:r>
            <a:r>
              <a:rPr lang="tr-TR" sz="2400" dirty="0" err="1" smtClean="0">
                <a:solidFill>
                  <a:prstClr val="white"/>
                </a:solidFill>
              </a:rPr>
              <a:t>haea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>
                <a:solidFill>
                  <a:prstClr val="white"/>
                </a:solidFill>
              </a:rPr>
              <a:t>synthesize light-based ATP.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There is no chlorophyll pigment.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A protein called </a:t>
            </a:r>
            <a:r>
              <a:rPr lang="en-US" sz="2400" b="1" dirty="0" err="1" smtClean="0">
                <a:solidFill>
                  <a:prstClr val="white"/>
                </a:solidFill>
              </a:rPr>
              <a:t>bacteriorodopsin</a:t>
            </a:r>
            <a:r>
              <a:rPr lang="tr-TR" sz="2400" b="1" dirty="0" smtClean="0">
                <a:solidFill>
                  <a:prstClr val="white"/>
                </a:solidFill>
              </a:rPr>
              <a:t>e</a:t>
            </a:r>
            <a:r>
              <a:rPr lang="en-US" sz="2400" dirty="0" smtClean="0">
                <a:solidFill>
                  <a:prstClr val="white"/>
                </a:solidFill>
              </a:rPr>
              <a:t>, </a:t>
            </a:r>
            <a:r>
              <a:rPr lang="en-US" sz="2400" dirty="0">
                <a:solidFill>
                  <a:prstClr val="white"/>
                </a:solidFill>
              </a:rPr>
              <a:t>similar to the rhodopsin pigment in the eye, is found in the membranes of these bacteria.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prstClr val="white"/>
                </a:solidFill>
              </a:rPr>
              <a:t>Bacteriorodopsine</a:t>
            </a:r>
            <a:r>
              <a:rPr lang="en-US" sz="2400" dirty="0">
                <a:solidFill>
                  <a:prstClr val="white"/>
                </a:solidFill>
              </a:rPr>
              <a:t> is attached to the retinal molecule, a carotenoid-like purple pigment that absorbs light.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After retinal light absorption, it protrudes a proton from the cytoplasm out of the membrane and creates proton thrust.</a:t>
            </a:r>
            <a:endParaRPr lang="tr-TR" sz="240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646266" y="489735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prstClr val="white"/>
                </a:solidFill>
                <a:latin typeface="Century Gothic"/>
              </a:rPr>
              <a:t>Euryarchaeota</a:t>
            </a:r>
            <a:br>
              <a:rPr lang="tr-TR" sz="2800" b="1" dirty="0">
                <a:solidFill>
                  <a:prstClr val="white"/>
                </a:solidFill>
                <a:latin typeface="Century Gothic"/>
              </a:rPr>
            </a:br>
            <a:r>
              <a:rPr lang="tr-TR" sz="2800" b="1" dirty="0" smtClean="0">
                <a:solidFill>
                  <a:prstClr val="white"/>
                </a:solidFill>
                <a:latin typeface="Century Gothic"/>
              </a:rPr>
              <a:t>Extreme </a:t>
            </a:r>
            <a:r>
              <a:rPr lang="tr-TR" sz="2800" b="1" dirty="0" err="1" smtClean="0">
                <a:solidFill>
                  <a:prstClr val="white"/>
                </a:solidFill>
                <a:latin typeface="Century Gothic"/>
              </a:rPr>
              <a:t>Halophile</a:t>
            </a:r>
            <a:r>
              <a:rPr lang="tr-TR" sz="2800" b="1" dirty="0" smtClean="0">
                <a:solidFill>
                  <a:prstClr val="white"/>
                </a:solidFill>
                <a:latin typeface="Century Gothic"/>
              </a:rPr>
              <a:t> </a:t>
            </a:r>
            <a:r>
              <a:rPr lang="tr-TR" sz="2800" b="1" dirty="0" err="1">
                <a:solidFill>
                  <a:prstClr val="white"/>
                </a:solidFill>
                <a:latin typeface="Century Gothic"/>
              </a:rPr>
              <a:t>Archaea</a:t>
            </a:r>
            <a:endParaRPr lang="tr-TR" sz="2800" b="1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4820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919536" y="1181413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solidFill>
                  <a:prstClr val="white"/>
                </a:solidFill>
              </a:rPr>
              <a:t>Light-based</a:t>
            </a:r>
            <a:r>
              <a:rPr lang="tr-TR" sz="2400" dirty="0">
                <a:solidFill>
                  <a:prstClr val="white"/>
                </a:solidFill>
              </a:rPr>
              <a:t> ATP </a:t>
            </a:r>
            <a:r>
              <a:rPr lang="tr-TR" sz="2400" dirty="0" err="1">
                <a:solidFill>
                  <a:prstClr val="white"/>
                </a:solidFill>
              </a:rPr>
              <a:t>synthesis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r>
              <a:rPr lang="tr-TR" sz="2400" dirty="0" err="1">
                <a:solidFill>
                  <a:prstClr val="white"/>
                </a:solidFill>
              </a:rPr>
              <a:t>bacteriorodopsin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endParaRPr lang="tr-TR" sz="2400" dirty="0" smtClean="0">
              <a:solidFill>
                <a:prstClr val="white"/>
              </a:solidFill>
            </a:endParaRPr>
          </a:p>
          <a:p>
            <a:endParaRPr lang="tr-TR" sz="2400" i="1" dirty="0">
              <a:solidFill>
                <a:prstClr val="white"/>
              </a:solidFill>
            </a:endParaRPr>
          </a:p>
          <a:p>
            <a:r>
              <a:rPr lang="tr-TR" sz="2400" i="1" dirty="0" err="1" smtClean="0">
                <a:solidFill>
                  <a:prstClr val="white"/>
                </a:solidFill>
              </a:rPr>
              <a:t>Halobacterium</a:t>
            </a:r>
            <a:r>
              <a:rPr lang="tr-TR" sz="2400" i="1" dirty="0" smtClean="0">
                <a:solidFill>
                  <a:prstClr val="white"/>
                </a:solidFill>
              </a:rPr>
              <a:t> </a:t>
            </a:r>
            <a:r>
              <a:rPr lang="tr-TR" sz="2400" i="1" dirty="0" err="1">
                <a:solidFill>
                  <a:prstClr val="white"/>
                </a:solidFill>
              </a:rPr>
              <a:t>salinarium</a:t>
            </a:r>
            <a:endParaRPr lang="tr-TR" sz="2400" i="1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919536" y="2926088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solidFill>
                  <a:prstClr val="white"/>
                </a:solidFill>
              </a:rPr>
              <a:t>There</a:t>
            </a:r>
            <a:r>
              <a:rPr lang="tr-TR" sz="2400" dirty="0" smtClean="0">
                <a:solidFill>
                  <a:prstClr val="white"/>
                </a:solidFill>
              </a:rPr>
              <a:t> </a:t>
            </a:r>
            <a:r>
              <a:rPr lang="tr-TR" sz="2400" dirty="0">
                <a:solidFill>
                  <a:prstClr val="white"/>
                </a:solidFill>
              </a:rPr>
              <a:t>is </a:t>
            </a:r>
            <a:r>
              <a:rPr lang="tr-TR" sz="2400" dirty="0" err="1">
                <a:solidFill>
                  <a:prstClr val="white"/>
                </a:solidFill>
              </a:rPr>
              <a:t>also</a:t>
            </a:r>
            <a:r>
              <a:rPr lang="tr-TR" sz="2400" dirty="0">
                <a:solidFill>
                  <a:prstClr val="white"/>
                </a:solidFill>
              </a:rPr>
              <a:t> ATP </a:t>
            </a:r>
            <a:r>
              <a:rPr lang="tr-TR" sz="2400" dirty="0" err="1">
                <a:solidFill>
                  <a:prstClr val="white"/>
                </a:solidFill>
              </a:rPr>
              <a:t>synthesis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r>
              <a:rPr lang="tr-TR" sz="2400" dirty="0" err="1">
                <a:solidFill>
                  <a:prstClr val="white"/>
                </a:solidFill>
              </a:rPr>
              <a:t>with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r>
              <a:rPr lang="tr-TR" sz="2400" dirty="0" err="1">
                <a:solidFill>
                  <a:prstClr val="white"/>
                </a:solidFill>
              </a:rPr>
              <a:t>proteorodopsin</a:t>
            </a:r>
            <a:r>
              <a:rPr lang="tr-TR" sz="2400" dirty="0">
                <a:solidFill>
                  <a:prstClr val="white"/>
                </a:solidFill>
              </a:rPr>
              <a:t> (the </a:t>
            </a:r>
            <a:r>
              <a:rPr lang="tr-TR" sz="2400" dirty="0" err="1">
                <a:solidFill>
                  <a:prstClr val="white"/>
                </a:solidFill>
              </a:rPr>
              <a:t>smallest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r>
              <a:rPr lang="tr-TR" sz="2400" dirty="0" err="1">
                <a:solidFill>
                  <a:prstClr val="white"/>
                </a:solidFill>
              </a:rPr>
              <a:t>genome</a:t>
            </a:r>
            <a:r>
              <a:rPr lang="tr-TR" sz="2400" dirty="0">
                <a:solidFill>
                  <a:prstClr val="white"/>
                </a:solidFill>
              </a:rPr>
              <a:t> </a:t>
            </a:r>
            <a:r>
              <a:rPr lang="tr-TR" sz="2400" dirty="0" err="1">
                <a:solidFill>
                  <a:prstClr val="white"/>
                </a:solidFill>
              </a:rPr>
              <a:t>known</a:t>
            </a:r>
            <a:r>
              <a:rPr lang="tr-TR" sz="2400" dirty="0">
                <a:solidFill>
                  <a:prstClr val="white"/>
                </a:solidFill>
              </a:rPr>
              <a:t> in </a:t>
            </a:r>
            <a:r>
              <a:rPr lang="tr-TR" sz="2400" dirty="0" err="1">
                <a:solidFill>
                  <a:prstClr val="white"/>
                </a:solidFill>
              </a:rPr>
              <a:t>bacteria</a:t>
            </a:r>
            <a:r>
              <a:rPr lang="tr-TR" sz="2400" dirty="0">
                <a:solidFill>
                  <a:prstClr val="white"/>
                </a:solidFill>
              </a:rPr>
              <a:t>). </a:t>
            </a:r>
            <a:endParaRPr lang="tr-TR" sz="2400" dirty="0" smtClean="0">
              <a:solidFill>
                <a:prstClr val="white"/>
              </a:solidFill>
            </a:endParaRPr>
          </a:p>
          <a:p>
            <a:endParaRPr lang="tr-TR" sz="2400" dirty="0">
              <a:solidFill>
                <a:prstClr val="white"/>
              </a:solidFill>
            </a:endParaRPr>
          </a:p>
          <a:p>
            <a:r>
              <a:rPr lang="tr-TR" sz="2400" dirty="0" err="1" smtClean="0">
                <a:solidFill>
                  <a:prstClr val="white"/>
                </a:solidFill>
              </a:rPr>
              <a:t>It</a:t>
            </a:r>
            <a:r>
              <a:rPr lang="tr-TR" sz="2400" dirty="0" smtClean="0">
                <a:solidFill>
                  <a:prstClr val="white"/>
                </a:solidFill>
              </a:rPr>
              <a:t> </a:t>
            </a:r>
            <a:r>
              <a:rPr lang="tr-TR" sz="2400" dirty="0">
                <a:solidFill>
                  <a:prstClr val="white"/>
                </a:solidFill>
              </a:rPr>
              <a:t>is </a:t>
            </a:r>
            <a:r>
              <a:rPr lang="tr-TR" sz="2400" dirty="0" err="1">
                <a:solidFill>
                  <a:prstClr val="white"/>
                </a:solidFill>
              </a:rPr>
              <a:t>found</a:t>
            </a:r>
            <a:r>
              <a:rPr lang="tr-TR" sz="2400" dirty="0">
                <a:solidFill>
                  <a:prstClr val="white"/>
                </a:solidFill>
              </a:rPr>
              <a:t> in the </a:t>
            </a:r>
            <a:r>
              <a:rPr lang="tr-TR" sz="2400" dirty="0" err="1">
                <a:solidFill>
                  <a:prstClr val="white"/>
                </a:solidFill>
              </a:rPr>
              <a:t>oceans</a:t>
            </a:r>
            <a:r>
              <a:rPr lang="tr-TR" sz="2400" dirty="0">
                <a:solidFill>
                  <a:prstClr val="white"/>
                </a:solidFill>
              </a:rPr>
              <a:t>, </a:t>
            </a:r>
            <a:r>
              <a:rPr lang="tr-TR" sz="2400" dirty="0" err="1" smtClean="0">
                <a:solidFill>
                  <a:prstClr val="white"/>
                </a:solidFill>
              </a:rPr>
              <a:t>ch</a:t>
            </a:r>
            <a:r>
              <a:rPr lang="tr-TR" sz="2400" dirty="0" err="1" smtClean="0">
                <a:solidFill>
                  <a:prstClr val="white"/>
                </a:solidFill>
              </a:rPr>
              <a:t>emoorganotroph</a:t>
            </a:r>
            <a:r>
              <a:rPr lang="tr-TR" sz="2400" dirty="0" smtClean="0">
                <a:solidFill>
                  <a:prstClr val="white"/>
                </a:solidFill>
              </a:rPr>
              <a:t>. </a:t>
            </a:r>
            <a:endParaRPr lang="tr-TR" sz="2400" dirty="0" smtClean="0">
              <a:solidFill>
                <a:prstClr val="white"/>
              </a:solidFill>
            </a:endParaRPr>
          </a:p>
          <a:p>
            <a:endParaRPr lang="tr-TR" sz="2400" dirty="0">
              <a:solidFill>
                <a:prstClr val="white"/>
              </a:solidFill>
            </a:endParaRPr>
          </a:p>
          <a:p>
            <a:r>
              <a:rPr lang="tr-TR" sz="2400" dirty="0" smtClean="0">
                <a:solidFill>
                  <a:prstClr val="white"/>
                </a:solidFill>
              </a:rPr>
              <a:t>No </a:t>
            </a:r>
            <a:r>
              <a:rPr lang="tr-TR" sz="2400" dirty="0" err="1" smtClean="0">
                <a:solidFill>
                  <a:prstClr val="white"/>
                </a:solidFill>
              </a:rPr>
              <a:t>bacteriochlorophyll</a:t>
            </a:r>
            <a:r>
              <a:rPr lang="tr-TR" sz="2400" dirty="0" smtClean="0">
                <a:solidFill>
                  <a:prstClr val="white"/>
                </a:solidFill>
              </a:rPr>
              <a:t>. </a:t>
            </a:r>
            <a:r>
              <a:rPr lang="tr-TR" sz="2400" dirty="0">
                <a:solidFill>
                  <a:prstClr val="white"/>
                </a:solidFill>
              </a:rPr>
              <a:t>Not </a:t>
            </a:r>
            <a:r>
              <a:rPr lang="tr-TR" sz="2400" dirty="0" err="1">
                <a:solidFill>
                  <a:prstClr val="white"/>
                </a:solidFill>
              </a:rPr>
              <a:t>phototroph</a:t>
            </a:r>
            <a:r>
              <a:rPr lang="tr-TR" sz="2400" dirty="0" smtClean="0">
                <a:solidFill>
                  <a:prstClr val="white"/>
                </a:solidFill>
              </a:rPr>
              <a:t>.</a:t>
            </a:r>
            <a:endParaRPr lang="tr-TR" sz="2400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9869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3151" y="212879"/>
            <a:ext cx="8229600" cy="1484312"/>
          </a:xfrm>
          <a:noFill/>
        </p:spPr>
        <p:txBody>
          <a:bodyPr/>
          <a:lstStyle/>
          <a:p>
            <a:pPr algn="ctr">
              <a:defRPr/>
            </a:pPr>
            <a:r>
              <a:rPr lang="tr-TR" b="1" dirty="0" smtClean="0"/>
              <a:t>Euryarchaeota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err="1" smtClean="0"/>
              <a:t>Metanogenics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56852" y="2043114"/>
            <a:ext cx="9681139" cy="4033837"/>
          </a:xfrm>
          <a:noFill/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tr-TR" i="1" dirty="0" err="1" smtClean="0"/>
              <a:t>Methanobacterium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pseudopeptidoglycan</a:t>
            </a:r>
            <a:r>
              <a:rPr lang="tr-TR" dirty="0" smtClean="0"/>
              <a:t>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i="1" dirty="0" err="1" smtClean="0"/>
              <a:t>Methanocaldococcus</a:t>
            </a:r>
            <a:r>
              <a:rPr lang="tr-TR" dirty="0" smtClean="0"/>
              <a:t> (protein/</a:t>
            </a:r>
            <a:r>
              <a:rPr lang="tr-TR" dirty="0" err="1" smtClean="0"/>
              <a:t>glikoprotein</a:t>
            </a:r>
            <a:r>
              <a:rPr lang="tr-TR" dirty="0" smtClean="0"/>
              <a:t>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i="1" dirty="0" err="1" smtClean="0"/>
              <a:t>Methanosarcina</a:t>
            </a:r>
            <a:r>
              <a:rPr lang="tr-TR" dirty="0" smtClean="0"/>
              <a:t> (</a:t>
            </a:r>
            <a:r>
              <a:rPr lang="tr-TR" dirty="0" err="1" smtClean="0"/>
              <a:t>metanokondroitin</a:t>
            </a:r>
            <a:r>
              <a:rPr lang="tr-TR" dirty="0" smtClean="0"/>
              <a:t>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i="1" dirty="0" err="1" smtClean="0"/>
              <a:t>Methanospirillum</a:t>
            </a:r>
            <a:r>
              <a:rPr lang="tr-TR" dirty="0" smtClean="0"/>
              <a:t> (S </a:t>
            </a:r>
            <a:r>
              <a:rPr lang="tr-TR" dirty="0" err="1" smtClean="0"/>
              <a:t>layer</a:t>
            </a:r>
            <a:r>
              <a:rPr lang="tr-TR" dirty="0" smtClean="0"/>
              <a:t>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Methane</a:t>
            </a:r>
            <a:r>
              <a:rPr lang="tr-TR" dirty="0" smtClean="0"/>
              <a:t> (CH</a:t>
            </a:r>
            <a:r>
              <a:rPr lang="tr-TR" baseline="-25000" dirty="0" smtClean="0"/>
              <a:t>4</a:t>
            </a:r>
            <a:r>
              <a:rPr lang="tr-TR" dirty="0" smtClean="0"/>
              <a:t>) </a:t>
            </a:r>
            <a:r>
              <a:rPr lang="tr-TR" dirty="0" err="1" smtClean="0"/>
              <a:t>producers</a:t>
            </a:r>
            <a:r>
              <a:rPr lang="tr-TR" dirty="0" smtClean="0"/>
              <a:t>, </a:t>
            </a:r>
            <a:r>
              <a:rPr lang="tr-TR" dirty="0" err="1" smtClean="0"/>
              <a:t>obligat</a:t>
            </a:r>
            <a:r>
              <a:rPr lang="tr-TR" dirty="0" smtClean="0"/>
              <a:t> </a:t>
            </a:r>
            <a:r>
              <a:rPr lang="tr-TR" dirty="0" err="1" smtClean="0"/>
              <a:t>anaerob</a:t>
            </a:r>
            <a:r>
              <a:rPr lang="tr-TR" dirty="0" smtClean="0"/>
              <a:t>, </a:t>
            </a:r>
            <a:r>
              <a:rPr lang="tr-TR" dirty="0" err="1" smtClean="0"/>
              <a:t>mesophile</a:t>
            </a:r>
            <a:r>
              <a:rPr lang="tr-TR" dirty="0" smtClean="0"/>
              <a:t>, not </a:t>
            </a:r>
            <a:r>
              <a:rPr lang="tr-TR" dirty="0" err="1" smtClean="0"/>
              <a:t>halophile</a:t>
            </a: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995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324</Words>
  <Application>Microsoft Office PowerPoint</Application>
  <PresentationFormat>Geniş ekran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Verdana</vt:lpstr>
      <vt:lpstr>Wingdings</vt:lpstr>
      <vt:lpstr>Wingdings 2</vt:lpstr>
      <vt:lpstr>Canlı</vt:lpstr>
      <vt:lpstr>Hyperthermophilic Bacteria</vt:lpstr>
      <vt:lpstr>Prokaryotic Diversity of Archaea</vt:lpstr>
      <vt:lpstr>PowerPoint Sunusu</vt:lpstr>
      <vt:lpstr>PowerPoint Sunusu</vt:lpstr>
      <vt:lpstr>Euryarchaeota Exstreme Halophile Archaea</vt:lpstr>
      <vt:lpstr>PowerPoint Sunusu</vt:lpstr>
      <vt:lpstr>PowerPoint Sunusu</vt:lpstr>
      <vt:lpstr>Euryarchaeota Metanogenics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Hipertermofilik  Bakteriler</dc:title>
  <dc:creator>sevgi</dc:creator>
  <cp:lastModifiedBy>ekin</cp:lastModifiedBy>
  <cp:revision>4</cp:revision>
  <dcterms:created xsi:type="dcterms:W3CDTF">2020-01-07T09:37:40Z</dcterms:created>
  <dcterms:modified xsi:type="dcterms:W3CDTF">2020-01-21T08:16:00Z</dcterms:modified>
</cp:coreProperties>
</file>