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9" r:id="rId2"/>
    <p:sldId id="280" r:id="rId3"/>
    <p:sldId id="256" r:id="rId4"/>
    <p:sldId id="257" r:id="rId5"/>
    <p:sldId id="281" r:id="rId6"/>
    <p:sldId id="282" r:id="rId7"/>
    <p:sldId id="270" r:id="rId8"/>
    <p:sldId id="283" r:id="rId9"/>
    <p:sldId id="284" r:id="rId10"/>
    <p:sldId id="285" r:id="rId11"/>
    <p:sldId id="286" r:id="rId12"/>
    <p:sldId id="287" r:id="rId13"/>
    <p:sldId id="288" r:id="rId14"/>
    <p:sldId id="289"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0" d="100"/>
          <a:sy n="80" d="100"/>
        </p:scale>
        <p:origin x="354" y="-3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AA34C55-1EE1-41E7-8FD4-564A97984A80}"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3103554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AA34C55-1EE1-41E7-8FD4-564A97984A80}" type="datetimeFigureOut">
              <a:rPr lang="tr-TR" smtClean="0"/>
              <a:t>23.11.2017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1023411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AA34C55-1EE1-41E7-8FD4-564A97984A80}"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12887253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AA34C55-1EE1-41E7-8FD4-564A97984A80}"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5622561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AA34C55-1EE1-41E7-8FD4-564A97984A80}"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25457629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AA34C55-1EE1-41E7-8FD4-564A97984A80}" type="datetimeFigureOut">
              <a:rPr lang="tr-TR" smtClean="0"/>
              <a:t>23.11.2017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38872401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AA34C55-1EE1-41E7-8FD4-564A97984A80}" type="datetimeFigureOut">
              <a:rPr lang="tr-TR" smtClean="0"/>
              <a:t>23.11.2017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21554969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AA34C55-1EE1-41E7-8FD4-564A97984A80}"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16444268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AA34C55-1EE1-41E7-8FD4-564A97984A80}"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2724544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6AA34C55-1EE1-41E7-8FD4-564A97984A80}"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1730551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AA34C55-1EE1-41E7-8FD4-564A97984A80}"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1739545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AA34C55-1EE1-41E7-8FD4-564A97984A80}" type="datetimeFigureOut">
              <a:rPr lang="tr-TR" smtClean="0"/>
              <a:t>23.11.2017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3450915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AA34C55-1EE1-41E7-8FD4-564A97984A80}" type="datetimeFigureOut">
              <a:rPr lang="tr-TR" smtClean="0"/>
              <a:t>23.11.2017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3368556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6AA34C55-1EE1-41E7-8FD4-564A97984A80}" type="datetimeFigureOut">
              <a:rPr lang="tr-TR" smtClean="0"/>
              <a:t>23.11.2017</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1475907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AA34C55-1EE1-41E7-8FD4-564A97984A80}" type="datetimeFigureOut">
              <a:rPr lang="tr-TR" smtClean="0"/>
              <a:t>23.11.2017</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3862771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6AA34C55-1EE1-41E7-8FD4-564A97984A80}" type="datetimeFigureOut">
              <a:rPr lang="tr-TR" smtClean="0"/>
              <a:t>23.11.2017</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1668198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AA34C55-1EE1-41E7-8FD4-564A97984A80}" type="datetimeFigureOut">
              <a:rPr lang="tr-TR" smtClean="0"/>
              <a:t>23.11.2017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2230063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AA34C55-1EE1-41E7-8FD4-564A97984A80}" type="datetimeFigureOut">
              <a:rPr lang="tr-TR" smtClean="0"/>
              <a:t>23.11.2017</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096F6032-37FE-4A88-AD63-703E268E5051}" type="slidenum">
              <a:rPr lang="tr-TR" smtClean="0"/>
              <a:t>‹#›</a:t>
            </a:fld>
            <a:endParaRPr lang="tr-TR"/>
          </a:p>
        </p:txBody>
      </p:sp>
    </p:spTree>
    <p:extLst>
      <p:ext uri="{BB962C8B-B14F-4D97-AF65-F5344CB8AC3E}">
        <p14:creationId xmlns:p14="http://schemas.microsoft.com/office/powerpoint/2010/main" val="34916071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dirty="0"/>
              <a:t>Edebiyat Öncesi Dönem-</a:t>
            </a:r>
            <a:r>
              <a:rPr lang="tr-TR" sz="2800" dirty="0" err="1"/>
              <a:t>Carmina</a:t>
            </a:r>
            <a:endParaRPr lang="tr-TR" sz="2800" dirty="0"/>
          </a:p>
        </p:txBody>
      </p:sp>
      <p:sp>
        <p:nvSpPr>
          <p:cNvPr id="5" name="İçerik Yer Tutucusu 4"/>
          <p:cNvSpPr>
            <a:spLocks noGrp="1"/>
          </p:cNvSpPr>
          <p:nvPr>
            <p:ph idx="1"/>
          </p:nvPr>
        </p:nvSpPr>
        <p:spPr/>
        <p:txBody>
          <a:bodyPr>
            <a:normAutofit lnSpcReduction="10000"/>
          </a:bodyPr>
          <a:lstStyle/>
          <a:p>
            <a:r>
              <a:rPr lang="tr-TR" dirty="0"/>
              <a:t>Roma’nın kurulduğu İÖ 753 yılından </a:t>
            </a:r>
            <a:r>
              <a:rPr lang="tr-TR" dirty="0" err="1"/>
              <a:t>Tarentum’lu</a:t>
            </a:r>
            <a:r>
              <a:rPr lang="tr-TR" dirty="0"/>
              <a:t> </a:t>
            </a:r>
            <a:r>
              <a:rPr lang="tr-TR" dirty="0" err="1"/>
              <a:t>Livius</a:t>
            </a:r>
            <a:r>
              <a:rPr lang="tr-TR" dirty="0"/>
              <a:t> </a:t>
            </a:r>
            <a:r>
              <a:rPr lang="tr-TR" dirty="0" err="1"/>
              <a:t>Andronicus’un</a:t>
            </a:r>
            <a:r>
              <a:rPr lang="tr-TR" dirty="0"/>
              <a:t> ilk tragedyasını sahneye koyduğu İÖ.241 yılına kadar geçen zaman zarfında Roma’da edebiyat niteliğini taşıyabilecek herhangi bir eser bulunmamaktadır. Günümüz araştırmacılarının bu görüşü aslında Romalıların kendilerinin de görüşüdür. Bu nedenle bu döneme Edebiyat öncesi dönem denilmektedir. Bu dönem süresince askeri konularla ve İtalya’da var olma, üstünlüklerini kabul ettirme çabası içinde olan Romalılar, İtalya’da hem dil hem de kültür bakımından bir birlik kurmanın adımlarını atmışlardır. Yine bu döneme ait, ileride Roma edebiyatının gelişmesine yardımcı olacak, yazınsal </a:t>
            </a:r>
            <a:r>
              <a:rPr lang="tr-TR" dirty="0" smtClean="0"/>
              <a:t>hareketlenmeler </a:t>
            </a:r>
            <a:r>
              <a:rPr lang="tr-TR" dirty="0"/>
              <a:t>olarak nitelendirilebilecek bazı unsurlar, ileri yüzyıllarda Yunan edebiyatından alınan örneklerle de harman edilerek, ileriki yıllarda birer edebi tür haline gelmiştir. Bu </a:t>
            </a:r>
            <a:r>
              <a:rPr lang="tr-TR" dirty="0" smtClean="0"/>
              <a:t>yazınsal kıpırdanışlardan ilki </a:t>
            </a:r>
            <a:r>
              <a:rPr lang="tr-TR" dirty="0" err="1" smtClean="0"/>
              <a:t>carmen’lerdir</a:t>
            </a:r>
            <a:r>
              <a:rPr lang="tr-TR" dirty="0" smtClean="0"/>
              <a:t>.  </a:t>
            </a:r>
            <a:endParaRPr lang="tr-TR" dirty="0"/>
          </a:p>
        </p:txBody>
      </p:sp>
    </p:spTree>
    <p:extLst>
      <p:ext uri="{BB962C8B-B14F-4D97-AF65-F5344CB8AC3E}">
        <p14:creationId xmlns:p14="http://schemas.microsoft.com/office/powerpoint/2010/main" val="2631439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pPr algn="ctr"/>
            <a:r>
              <a:rPr lang="tr-TR" sz="2800" dirty="0" err="1" smtClean="0"/>
              <a:t>Carmen</a:t>
            </a:r>
            <a:r>
              <a:rPr lang="tr-TR" sz="2800" dirty="0" smtClean="0"/>
              <a:t> </a:t>
            </a:r>
            <a:r>
              <a:rPr lang="tr-TR" sz="2800" dirty="0" err="1" smtClean="0"/>
              <a:t>Saliare</a:t>
            </a:r>
            <a:endParaRPr lang="tr-TR" sz="2800" dirty="0"/>
          </a:p>
        </p:txBody>
      </p:sp>
      <p:sp>
        <p:nvSpPr>
          <p:cNvPr id="5" name="İçerik Yer Tutucusu 4"/>
          <p:cNvSpPr>
            <a:spLocks noGrp="1"/>
          </p:cNvSpPr>
          <p:nvPr>
            <p:ph idx="1"/>
          </p:nvPr>
        </p:nvSpPr>
        <p:spPr/>
        <p:txBody>
          <a:bodyPr>
            <a:normAutofit/>
          </a:bodyPr>
          <a:lstStyle/>
          <a:p>
            <a:endParaRPr lang="tr-TR" dirty="0" smtClean="0"/>
          </a:p>
          <a:p>
            <a:pPr marL="0" indent="0">
              <a:buNone/>
            </a:pPr>
            <a:r>
              <a:rPr lang="tr-TR" i="1" dirty="0" smtClean="0"/>
              <a:t>1-divum </a:t>
            </a:r>
            <a:r>
              <a:rPr lang="tr-TR" i="1" dirty="0" err="1" smtClean="0"/>
              <a:t>empta</a:t>
            </a:r>
            <a:r>
              <a:rPr lang="tr-TR" i="1" dirty="0" smtClean="0"/>
              <a:t> </a:t>
            </a:r>
            <a:r>
              <a:rPr lang="tr-TR" i="1" dirty="0" err="1"/>
              <a:t>cante</a:t>
            </a:r>
            <a:r>
              <a:rPr lang="tr-TR" i="1" dirty="0"/>
              <a:t>,    </a:t>
            </a:r>
            <a:r>
              <a:rPr lang="tr-TR" i="1" dirty="0" err="1"/>
              <a:t>divum</a:t>
            </a:r>
            <a:r>
              <a:rPr lang="tr-TR" i="1" dirty="0"/>
              <a:t> </a:t>
            </a:r>
            <a:r>
              <a:rPr lang="tr-TR" i="1" dirty="0" err="1"/>
              <a:t>deo</a:t>
            </a:r>
            <a:r>
              <a:rPr lang="tr-TR" i="1" dirty="0"/>
              <a:t> </a:t>
            </a:r>
            <a:r>
              <a:rPr lang="tr-TR" i="1" dirty="0" err="1" smtClean="0"/>
              <a:t>supplicate</a:t>
            </a:r>
            <a:endParaRPr lang="tr-TR" dirty="0" smtClean="0"/>
          </a:p>
          <a:p>
            <a:pPr marL="0" indent="0">
              <a:buNone/>
            </a:pPr>
            <a:endParaRPr lang="tr-TR" dirty="0"/>
          </a:p>
          <a:p>
            <a:pPr marL="0" indent="0">
              <a:buNone/>
            </a:pPr>
            <a:r>
              <a:rPr lang="tr-TR" i="1" dirty="0" smtClean="0"/>
              <a:t>2-cume </a:t>
            </a:r>
            <a:r>
              <a:rPr lang="tr-TR" i="1" dirty="0" err="1"/>
              <a:t>tonas</a:t>
            </a:r>
            <a:r>
              <a:rPr lang="tr-TR" i="1" dirty="0"/>
              <a:t>, </a:t>
            </a:r>
            <a:r>
              <a:rPr lang="tr-TR" i="1" dirty="0" err="1"/>
              <a:t>Leucesie</a:t>
            </a:r>
            <a:r>
              <a:rPr lang="tr-TR" i="1" dirty="0"/>
              <a:t>,    </a:t>
            </a:r>
            <a:r>
              <a:rPr lang="tr-TR" i="1" dirty="0" err="1"/>
              <a:t>prae</a:t>
            </a:r>
            <a:r>
              <a:rPr lang="tr-TR" i="1" dirty="0"/>
              <a:t> </a:t>
            </a:r>
            <a:r>
              <a:rPr lang="tr-TR" i="1" dirty="0" err="1"/>
              <a:t>tet</a:t>
            </a:r>
            <a:r>
              <a:rPr lang="tr-TR" i="1" dirty="0"/>
              <a:t> </a:t>
            </a:r>
            <a:r>
              <a:rPr lang="tr-TR" i="1" dirty="0" err="1"/>
              <a:t>tremonti</a:t>
            </a:r>
            <a:r>
              <a:rPr lang="tr-TR" i="1" dirty="0"/>
              <a:t/>
            </a:r>
            <a:br>
              <a:rPr lang="tr-TR" i="1" dirty="0"/>
            </a:br>
            <a:r>
              <a:rPr lang="tr-TR" i="1" dirty="0" err="1" smtClean="0"/>
              <a:t>quot</a:t>
            </a:r>
            <a:r>
              <a:rPr lang="tr-TR" i="1" dirty="0" smtClean="0"/>
              <a:t> </a:t>
            </a:r>
            <a:r>
              <a:rPr lang="tr-TR" i="1" dirty="0" err="1"/>
              <a:t>ibet</a:t>
            </a:r>
            <a:r>
              <a:rPr lang="tr-TR" i="1" dirty="0"/>
              <a:t> </a:t>
            </a:r>
            <a:r>
              <a:rPr lang="tr-TR" i="1" dirty="0" err="1"/>
              <a:t>etinei</a:t>
            </a:r>
            <a:r>
              <a:rPr lang="tr-TR" i="1" dirty="0"/>
              <a:t> de is cum </a:t>
            </a:r>
            <a:r>
              <a:rPr lang="tr-TR" i="1" dirty="0" err="1"/>
              <a:t>tonarem</a:t>
            </a:r>
            <a:endParaRPr lang="tr-TR" dirty="0"/>
          </a:p>
          <a:p>
            <a:pPr marL="0" indent="0">
              <a:buNone/>
            </a:pPr>
            <a:endParaRPr lang="tr-TR" dirty="0" smtClean="0"/>
          </a:p>
          <a:p>
            <a:pPr marL="0" indent="0">
              <a:buNone/>
            </a:pPr>
            <a:r>
              <a:rPr lang="tr-TR" i="1" dirty="0" smtClean="0"/>
              <a:t>3-cozeulodorieso</a:t>
            </a:r>
            <a:r>
              <a:rPr lang="tr-TR" i="1" dirty="0"/>
              <a:t>. </a:t>
            </a:r>
            <a:r>
              <a:rPr lang="tr-TR" i="1" dirty="0" err="1"/>
              <a:t>omnia</a:t>
            </a:r>
            <a:r>
              <a:rPr lang="tr-TR" i="1" dirty="0"/>
              <a:t> vero </a:t>
            </a:r>
            <a:r>
              <a:rPr lang="tr-TR" i="1" dirty="0" err="1"/>
              <a:t>adpatula</a:t>
            </a:r>
            <a:r>
              <a:rPr lang="tr-TR" i="1" dirty="0"/>
              <a:t> </a:t>
            </a:r>
            <a:r>
              <a:rPr lang="tr-TR" i="1" dirty="0" err="1"/>
              <a:t>coemisse</a:t>
            </a:r>
            <a:r>
              <a:rPr lang="tr-TR" i="1" dirty="0"/>
              <a:t>.</a:t>
            </a:r>
            <a:br>
              <a:rPr lang="tr-TR" i="1" dirty="0"/>
            </a:br>
            <a:r>
              <a:rPr lang="tr-TR" i="1" dirty="0" err="1"/>
              <a:t>ian</a:t>
            </a:r>
            <a:r>
              <a:rPr lang="tr-TR" i="1" dirty="0"/>
              <a:t> </a:t>
            </a:r>
            <a:r>
              <a:rPr lang="tr-TR" i="1" dirty="0" err="1"/>
              <a:t>cusianes</a:t>
            </a:r>
            <a:r>
              <a:rPr lang="tr-TR" i="1" dirty="0"/>
              <a:t> </a:t>
            </a:r>
            <a:r>
              <a:rPr lang="tr-TR" i="1" dirty="0" err="1"/>
              <a:t>duonus</a:t>
            </a:r>
            <a:r>
              <a:rPr lang="tr-TR" i="1" dirty="0"/>
              <a:t> </a:t>
            </a:r>
            <a:r>
              <a:rPr lang="tr-TR" i="1" dirty="0" err="1"/>
              <a:t>ceruses</a:t>
            </a:r>
            <a:r>
              <a:rPr lang="tr-TR" i="1" dirty="0"/>
              <a:t> </a:t>
            </a:r>
            <a:r>
              <a:rPr lang="tr-TR" i="1" dirty="0" err="1"/>
              <a:t>dunus</a:t>
            </a:r>
            <a:r>
              <a:rPr lang="tr-TR" i="1" dirty="0"/>
              <a:t> </a:t>
            </a:r>
            <a:r>
              <a:rPr lang="tr-TR" i="1" dirty="0" err="1"/>
              <a:t>Ianusve</a:t>
            </a:r>
            <a:r>
              <a:rPr lang="tr-TR" i="1" dirty="0"/>
              <a:t/>
            </a:r>
            <a:br>
              <a:rPr lang="tr-TR" i="1" dirty="0"/>
            </a:br>
            <a:r>
              <a:rPr lang="tr-TR" i="1" dirty="0" err="1"/>
              <a:t>vet</a:t>
            </a:r>
            <a:r>
              <a:rPr lang="tr-TR" i="1" dirty="0"/>
              <a:t> </a:t>
            </a:r>
            <a:r>
              <a:rPr lang="tr-TR" i="1" dirty="0" err="1"/>
              <a:t>pom</a:t>
            </a:r>
            <a:r>
              <a:rPr lang="tr-TR" i="1" dirty="0"/>
              <a:t> </a:t>
            </a:r>
            <a:r>
              <a:rPr lang="tr-TR" i="1" dirty="0" err="1"/>
              <a:t>melios</a:t>
            </a:r>
            <a:r>
              <a:rPr lang="tr-TR" i="1" dirty="0"/>
              <a:t> </a:t>
            </a:r>
            <a:r>
              <a:rPr lang="tr-TR" i="1" dirty="0" err="1"/>
              <a:t>eum</a:t>
            </a:r>
            <a:r>
              <a:rPr lang="tr-TR" i="1" dirty="0"/>
              <a:t> </a:t>
            </a:r>
            <a:r>
              <a:rPr lang="tr-TR" i="1" dirty="0" err="1"/>
              <a:t>recum</a:t>
            </a:r>
            <a:r>
              <a:rPr lang="tr-TR" i="1" dirty="0"/>
              <a:t>.</a:t>
            </a: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9640303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pPr algn="ctr"/>
            <a:r>
              <a:rPr lang="tr-TR" sz="2800" dirty="0" err="1" smtClean="0"/>
              <a:t>Carmina</a:t>
            </a:r>
            <a:r>
              <a:rPr lang="tr-TR" sz="2800" dirty="0" smtClean="0"/>
              <a:t> </a:t>
            </a:r>
            <a:r>
              <a:rPr lang="tr-TR" sz="2800" dirty="0" err="1" smtClean="0"/>
              <a:t>Convivalia</a:t>
            </a:r>
            <a:endParaRPr lang="tr-TR" sz="2800" dirty="0"/>
          </a:p>
        </p:txBody>
      </p:sp>
      <p:sp>
        <p:nvSpPr>
          <p:cNvPr id="5" name="İçerik Yer Tutucusu 4"/>
          <p:cNvSpPr>
            <a:spLocks noGrp="1"/>
          </p:cNvSpPr>
          <p:nvPr>
            <p:ph idx="1"/>
          </p:nvPr>
        </p:nvSpPr>
        <p:spPr/>
        <p:txBody>
          <a:bodyPr>
            <a:normAutofit/>
          </a:bodyPr>
          <a:lstStyle/>
          <a:p>
            <a:pPr algn="just"/>
            <a:r>
              <a:rPr lang="tr-TR" dirty="0"/>
              <a:t>Cicero’nun </a:t>
            </a:r>
            <a:r>
              <a:rPr lang="tr-TR" i="1" dirty="0" err="1"/>
              <a:t>Tusculanae</a:t>
            </a:r>
            <a:r>
              <a:rPr lang="tr-TR" i="1" dirty="0"/>
              <a:t> </a:t>
            </a:r>
            <a:r>
              <a:rPr lang="tr-TR" i="1" dirty="0" err="1"/>
              <a:t>disputationes</a:t>
            </a:r>
            <a:r>
              <a:rPr lang="tr-TR" dirty="0"/>
              <a:t>, IV, 2, </a:t>
            </a:r>
            <a:r>
              <a:rPr lang="tr-TR" dirty="0" smtClean="0"/>
              <a:t>3’teYaşlı </a:t>
            </a:r>
            <a:r>
              <a:rPr lang="tr-TR" dirty="0" err="1"/>
              <a:t>Cato’nun</a:t>
            </a:r>
            <a:r>
              <a:rPr lang="tr-TR" dirty="0"/>
              <a:t> </a:t>
            </a:r>
            <a:r>
              <a:rPr lang="tr-TR" i="1" dirty="0" err="1"/>
              <a:t>Origines</a:t>
            </a:r>
            <a:r>
              <a:rPr lang="tr-TR" dirty="0"/>
              <a:t> eserini kaynak göstererek aktardığına göre, ziyafet sofralarında konuklar sıra ile ayağa kalkar, flüt eşliğinde atalarının başarılarından ya da önemli tarihi kişiliklerin cesaretinden söz eden türküler söylerlermiş. Cicero ya göre bu gelenek, Romalılarda eskiden beri müzik ve şiirin var olduğunu kanıtlamaktadır. </a:t>
            </a:r>
            <a:endParaRPr lang="tr-TR" dirty="0" smtClean="0"/>
          </a:p>
          <a:p>
            <a:pPr algn="just"/>
            <a:r>
              <a:rPr lang="tr-TR" dirty="0" err="1" smtClean="0"/>
              <a:t>Varro’nun</a:t>
            </a:r>
            <a:r>
              <a:rPr lang="tr-TR" dirty="0" smtClean="0"/>
              <a:t> </a:t>
            </a:r>
            <a:r>
              <a:rPr lang="tr-TR" dirty="0"/>
              <a:t>aktardığına </a:t>
            </a:r>
            <a:r>
              <a:rPr lang="tr-TR" dirty="0" smtClean="0"/>
              <a:t>göre (</a:t>
            </a:r>
            <a:r>
              <a:rPr lang="tr-TR" i="1" dirty="0"/>
              <a:t>De </a:t>
            </a:r>
            <a:r>
              <a:rPr lang="tr-TR" i="1" dirty="0" err="1"/>
              <a:t>vita</a:t>
            </a:r>
            <a:r>
              <a:rPr lang="tr-TR" i="1" dirty="0"/>
              <a:t> </a:t>
            </a:r>
            <a:r>
              <a:rPr lang="tr-TR" i="1" dirty="0" err="1"/>
              <a:t>populi</a:t>
            </a:r>
            <a:r>
              <a:rPr lang="tr-TR" i="1" dirty="0"/>
              <a:t> </a:t>
            </a:r>
            <a:r>
              <a:rPr lang="tr-TR" i="1" dirty="0" err="1"/>
              <a:t>Romani</a:t>
            </a:r>
            <a:r>
              <a:rPr lang="tr-TR" dirty="0"/>
              <a:t>,  77, 2</a:t>
            </a:r>
            <a:r>
              <a:rPr lang="tr-TR" dirty="0" smtClean="0"/>
              <a:t>.), </a:t>
            </a:r>
            <a:r>
              <a:rPr lang="tr-TR" dirty="0"/>
              <a:t>bu ziyafetlerde, müzik eğitimi görmüş çocuklar, </a:t>
            </a:r>
            <a:r>
              <a:rPr lang="tr-TR" i="1" dirty="0" err="1"/>
              <a:t>tibia</a:t>
            </a:r>
            <a:r>
              <a:rPr lang="tr-TR" dirty="0"/>
              <a:t> eşliğinde türküleri söylemeleri için parayla tutulurlarmış. </a:t>
            </a:r>
            <a:endParaRPr lang="tr-TR" dirty="0" smtClean="0"/>
          </a:p>
          <a:p>
            <a:pPr algn="just"/>
            <a:r>
              <a:rPr lang="tr-TR" dirty="0" smtClean="0"/>
              <a:t> </a:t>
            </a:r>
            <a:r>
              <a:rPr lang="tr-TR" dirty="0"/>
              <a:t>Bu türkülerden günümüze hemen hemen hiçbir şey kalmamıştır. </a:t>
            </a:r>
            <a:r>
              <a:rPr lang="tr-TR" i="1" dirty="0" err="1"/>
              <a:t>Carmina</a:t>
            </a:r>
            <a:r>
              <a:rPr lang="tr-TR" i="1" dirty="0"/>
              <a:t> </a:t>
            </a:r>
            <a:r>
              <a:rPr lang="tr-TR" i="1" dirty="0" err="1"/>
              <a:t>convivalia</a:t>
            </a:r>
            <a:r>
              <a:rPr lang="tr-TR" dirty="0"/>
              <a:t>, ölüler için söylenen ağıtlar (</a:t>
            </a:r>
            <a:r>
              <a:rPr lang="tr-TR" i="1" dirty="0" err="1"/>
              <a:t>Neniae</a:t>
            </a:r>
            <a:r>
              <a:rPr lang="tr-TR" dirty="0"/>
              <a:t> ya da </a:t>
            </a:r>
            <a:r>
              <a:rPr lang="tr-TR" dirty="0" err="1"/>
              <a:t>Naeniae</a:t>
            </a:r>
            <a:r>
              <a:rPr lang="tr-TR" dirty="0"/>
              <a:t>) ile birlikte destan türünün ilk evresi, çekirdeğidir</a:t>
            </a:r>
            <a:r>
              <a:rPr lang="tr-TR" dirty="0" smtClean="0"/>
              <a:t>.</a:t>
            </a:r>
            <a:endParaRPr lang="tr-TR" dirty="0"/>
          </a:p>
        </p:txBody>
      </p:sp>
    </p:spTree>
    <p:extLst>
      <p:ext uri="{BB962C8B-B14F-4D97-AF65-F5344CB8AC3E}">
        <p14:creationId xmlns:p14="http://schemas.microsoft.com/office/powerpoint/2010/main" val="10586926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pPr algn="ctr"/>
            <a:r>
              <a:rPr lang="tr-TR" sz="2800" dirty="0" err="1" smtClean="0"/>
              <a:t>Carmina</a:t>
            </a:r>
            <a:r>
              <a:rPr lang="tr-TR" sz="2800" dirty="0" smtClean="0"/>
              <a:t> </a:t>
            </a:r>
            <a:r>
              <a:rPr lang="tr-TR" sz="2800" dirty="0" err="1" smtClean="0"/>
              <a:t>Convivalia</a:t>
            </a:r>
            <a:endParaRPr lang="tr-TR" sz="2800" dirty="0"/>
          </a:p>
        </p:txBody>
      </p:sp>
      <p:sp>
        <p:nvSpPr>
          <p:cNvPr id="5" name="İçerik Yer Tutucusu 4"/>
          <p:cNvSpPr>
            <a:spLocks noGrp="1"/>
          </p:cNvSpPr>
          <p:nvPr>
            <p:ph idx="1"/>
          </p:nvPr>
        </p:nvSpPr>
        <p:spPr/>
        <p:txBody>
          <a:bodyPr>
            <a:normAutofit fontScale="92500" lnSpcReduction="10000"/>
          </a:bodyPr>
          <a:lstStyle/>
          <a:p>
            <a:r>
              <a:rPr lang="tr-TR" dirty="0"/>
              <a:t>Kimin </a:t>
            </a:r>
            <a:r>
              <a:rPr lang="tr-TR" dirty="0" smtClean="0"/>
              <a:t>yazdığı bilinmeyen 5 </a:t>
            </a:r>
            <a:r>
              <a:rPr lang="tr-TR" dirty="0"/>
              <a:t>dizelik </a:t>
            </a:r>
            <a:r>
              <a:rPr lang="tr-TR" i="1" dirty="0" err="1"/>
              <a:t>Carmen</a:t>
            </a:r>
            <a:r>
              <a:rPr lang="tr-TR" i="1" dirty="0"/>
              <a:t> </a:t>
            </a:r>
            <a:r>
              <a:rPr lang="tr-TR" i="1" dirty="0" err="1"/>
              <a:t>Nelei</a:t>
            </a:r>
            <a:r>
              <a:rPr lang="tr-TR" i="1" dirty="0"/>
              <a:t> </a:t>
            </a:r>
            <a:r>
              <a:rPr lang="tr-TR" dirty="0"/>
              <a:t>(</a:t>
            </a:r>
            <a:r>
              <a:rPr lang="tr-TR" dirty="0" err="1"/>
              <a:t>Neleus’un</a:t>
            </a:r>
            <a:r>
              <a:rPr lang="tr-TR" dirty="0"/>
              <a:t> Şarkısı) ve </a:t>
            </a:r>
            <a:r>
              <a:rPr lang="tr-TR" dirty="0" err="1"/>
              <a:t>Varro</a:t>
            </a:r>
            <a:r>
              <a:rPr lang="tr-TR" dirty="0"/>
              <a:t> tarafından </a:t>
            </a:r>
            <a:r>
              <a:rPr lang="tr-TR" dirty="0" smtClean="0"/>
              <a:t>(</a:t>
            </a:r>
            <a:r>
              <a:rPr lang="tr-TR" i="1" dirty="0"/>
              <a:t>De </a:t>
            </a:r>
            <a:r>
              <a:rPr lang="tr-TR" i="1" dirty="0" err="1"/>
              <a:t>lingua</a:t>
            </a:r>
            <a:r>
              <a:rPr lang="tr-TR" i="1" dirty="0"/>
              <a:t> </a:t>
            </a:r>
            <a:r>
              <a:rPr lang="tr-TR" i="1" dirty="0" err="1"/>
              <a:t>Latina</a:t>
            </a:r>
            <a:r>
              <a:rPr lang="tr-TR" i="1" dirty="0"/>
              <a:t>,</a:t>
            </a:r>
            <a:r>
              <a:rPr lang="tr-TR" dirty="0"/>
              <a:t> </a:t>
            </a:r>
            <a:r>
              <a:rPr lang="tr-TR" dirty="0" smtClean="0"/>
              <a:t>7,28) tek </a:t>
            </a:r>
            <a:r>
              <a:rPr lang="tr-TR" dirty="0"/>
              <a:t>bir dizesi aktarılan </a:t>
            </a:r>
            <a:r>
              <a:rPr lang="tr-TR" i="1" dirty="0" err="1"/>
              <a:t>Carmen</a:t>
            </a:r>
            <a:r>
              <a:rPr lang="tr-TR" i="1" dirty="0"/>
              <a:t> </a:t>
            </a:r>
            <a:r>
              <a:rPr lang="tr-TR" i="1" dirty="0" err="1"/>
              <a:t>Priami</a:t>
            </a:r>
            <a:r>
              <a:rPr lang="tr-TR" i="1" dirty="0"/>
              <a:t> </a:t>
            </a:r>
            <a:r>
              <a:rPr lang="tr-TR" i="1" dirty="0" smtClean="0"/>
              <a:t>(</a:t>
            </a:r>
            <a:r>
              <a:rPr lang="tr-TR" i="1" dirty="0" err="1" smtClean="0"/>
              <a:t>Priamus’un</a:t>
            </a:r>
            <a:r>
              <a:rPr lang="tr-TR" i="1" dirty="0" smtClean="0"/>
              <a:t> Şarkısı) </a:t>
            </a:r>
            <a:r>
              <a:rPr lang="tr-TR" dirty="0" smtClean="0"/>
              <a:t>bu </a:t>
            </a:r>
            <a:r>
              <a:rPr lang="tr-TR" dirty="0"/>
              <a:t>türün </a:t>
            </a:r>
            <a:r>
              <a:rPr lang="tr-TR" dirty="0" smtClean="0"/>
              <a:t> örnekleri </a:t>
            </a:r>
            <a:r>
              <a:rPr lang="tr-TR" dirty="0"/>
              <a:t>olarak kabul edilir. </a:t>
            </a:r>
            <a:r>
              <a:rPr lang="tr-TR" dirty="0"/>
              <a:t>	</a:t>
            </a:r>
            <a:r>
              <a:rPr lang="tr-TR" dirty="0" smtClean="0"/>
              <a:t>			</a:t>
            </a:r>
          </a:p>
          <a:p>
            <a:pPr lvl="8"/>
            <a:r>
              <a:rPr lang="tr-TR" sz="1500" b="1" i="1" dirty="0" smtClean="0"/>
              <a:t>CARMEN </a:t>
            </a:r>
            <a:r>
              <a:rPr lang="tr-TR" sz="1500" b="1" i="1" dirty="0"/>
              <a:t>NELEI</a:t>
            </a:r>
            <a:endParaRPr lang="tr-TR" sz="1500" dirty="0"/>
          </a:p>
          <a:p>
            <a:pPr marL="0" indent="0" algn="ctr">
              <a:buNone/>
            </a:pPr>
            <a:r>
              <a:rPr lang="tr-TR" sz="1600" dirty="0" err="1"/>
              <a:t>Saucia</a:t>
            </a:r>
            <a:r>
              <a:rPr lang="tr-TR" sz="1600" dirty="0"/>
              <a:t> </a:t>
            </a:r>
            <a:r>
              <a:rPr lang="tr-TR" sz="1600" dirty="0" err="1"/>
              <a:t>puer</a:t>
            </a:r>
            <a:r>
              <a:rPr lang="tr-TR" sz="1600" dirty="0"/>
              <a:t> </a:t>
            </a:r>
            <a:r>
              <a:rPr lang="tr-TR" sz="1600" dirty="0" err="1"/>
              <a:t>filia</a:t>
            </a:r>
            <a:r>
              <a:rPr lang="tr-TR" sz="1600" dirty="0"/>
              <a:t> sumam                  		</a:t>
            </a:r>
            <a:endParaRPr lang="tr-TR" sz="1600" dirty="0"/>
          </a:p>
          <a:p>
            <a:pPr marL="0" indent="0" algn="ctr">
              <a:buNone/>
            </a:pPr>
            <a:r>
              <a:rPr lang="tr-TR" sz="1600" dirty="0" err="1" smtClean="0"/>
              <a:t>Foede</a:t>
            </a:r>
            <a:r>
              <a:rPr lang="tr-TR" sz="1600" dirty="0" smtClean="0"/>
              <a:t> </a:t>
            </a:r>
            <a:r>
              <a:rPr lang="tr-TR" sz="1600" dirty="0" err="1"/>
              <a:t>stupreque</a:t>
            </a:r>
            <a:r>
              <a:rPr lang="tr-TR" sz="1600" dirty="0"/>
              <a:t> </a:t>
            </a:r>
            <a:r>
              <a:rPr lang="tr-TR" sz="1600" dirty="0" err="1"/>
              <a:t>castigor</a:t>
            </a:r>
            <a:r>
              <a:rPr lang="tr-TR" sz="1600" dirty="0"/>
              <a:t> </a:t>
            </a:r>
            <a:r>
              <a:rPr lang="tr-TR" sz="1600" dirty="0" err="1"/>
              <a:t>cotidie</a:t>
            </a:r>
            <a:r>
              <a:rPr lang="tr-TR" sz="1600" dirty="0"/>
              <a:t>.			</a:t>
            </a:r>
            <a:endParaRPr lang="tr-TR" sz="1600" dirty="0" smtClean="0"/>
          </a:p>
          <a:p>
            <a:pPr marL="0" indent="0" algn="ctr">
              <a:buNone/>
            </a:pPr>
            <a:r>
              <a:rPr lang="tr-TR" sz="1600" dirty="0" err="1" smtClean="0"/>
              <a:t>strigones</a:t>
            </a:r>
            <a:r>
              <a:rPr lang="tr-TR" sz="1600" dirty="0" smtClean="0"/>
              <a:t> </a:t>
            </a:r>
            <a:r>
              <a:rPr lang="tr-TR" sz="1600" dirty="0" err="1"/>
              <a:t>exerciti</a:t>
            </a:r>
            <a:r>
              <a:rPr lang="tr-TR" sz="1600" dirty="0"/>
              <a:t>					</a:t>
            </a:r>
            <a:endParaRPr lang="tr-TR" sz="1600" dirty="0" smtClean="0"/>
          </a:p>
          <a:p>
            <a:pPr marL="0" indent="0" algn="ctr">
              <a:buNone/>
            </a:pPr>
            <a:r>
              <a:rPr lang="tr-TR" sz="1600" dirty="0" smtClean="0"/>
              <a:t>En </a:t>
            </a:r>
            <a:r>
              <a:rPr lang="tr-TR" sz="1600" dirty="0" err="1"/>
              <a:t>umquam</a:t>
            </a:r>
            <a:r>
              <a:rPr lang="tr-TR" sz="1600" dirty="0"/>
              <a:t> </a:t>
            </a:r>
            <a:r>
              <a:rPr lang="tr-TR" sz="1600" dirty="0" err="1"/>
              <a:t>numero</a:t>
            </a:r>
            <a:r>
              <a:rPr lang="tr-TR" sz="1600" dirty="0"/>
              <a:t> </a:t>
            </a:r>
            <a:r>
              <a:rPr lang="tr-TR" sz="1600" dirty="0" err="1"/>
              <a:t>matri</a:t>
            </a:r>
            <a:r>
              <a:rPr lang="tr-TR" sz="1600" dirty="0"/>
              <a:t> </a:t>
            </a:r>
            <a:r>
              <a:rPr lang="tr-TR" sz="1600" dirty="0" err="1"/>
              <a:t>faciemus</a:t>
            </a:r>
            <a:r>
              <a:rPr lang="tr-TR" sz="1600" dirty="0"/>
              <a:t> </a:t>
            </a:r>
            <a:r>
              <a:rPr lang="tr-TR" sz="1600" dirty="0" err="1"/>
              <a:t>volup</a:t>
            </a:r>
            <a:r>
              <a:rPr lang="tr-TR" sz="1600" dirty="0"/>
              <a:t> ?		</a:t>
            </a:r>
            <a:endParaRPr lang="tr-TR" sz="1600" dirty="0" smtClean="0"/>
          </a:p>
          <a:p>
            <a:pPr marL="0" indent="0" algn="ctr">
              <a:buNone/>
            </a:pPr>
            <a:r>
              <a:rPr lang="tr-TR" sz="1600" dirty="0" err="1" smtClean="0"/>
              <a:t>Topper</a:t>
            </a:r>
            <a:r>
              <a:rPr lang="tr-TR" sz="1600" dirty="0" smtClean="0"/>
              <a:t> </a:t>
            </a:r>
            <a:r>
              <a:rPr lang="tr-TR" sz="1600" dirty="0" err="1"/>
              <a:t>fortunae</a:t>
            </a:r>
            <a:r>
              <a:rPr lang="tr-TR" sz="1600" dirty="0"/>
              <a:t> </a:t>
            </a:r>
            <a:r>
              <a:rPr lang="tr-TR" sz="1600" dirty="0" err="1"/>
              <a:t>commutantur</a:t>
            </a:r>
            <a:r>
              <a:rPr lang="tr-TR" sz="1600" dirty="0"/>
              <a:t> </a:t>
            </a:r>
            <a:r>
              <a:rPr lang="tr-TR" sz="1600" dirty="0" err="1"/>
              <a:t>hominibus</a:t>
            </a:r>
            <a:r>
              <a:rPr lang="tr-TR" sz="1600" dirty="0" smtClean="0"/>
              <a:t>.</a:t>
            </a:r>
          </a:p>
          <a:p>
            <a:pPr marL="0" indent="0" algn="ctr">
              <a:buNone/>
            </a:pPr>
            <a:endParaRPr lang="tr-TR" sz="1600" dirty="0" smtClean="0"/>
          </a:p>
          <a:p>
            <a:pPr marL="0" indent="0" algn="ctr">
              <a:buNone/>
            </a:pPr>
            <a:r>
              <a:rPr lang="tr-TR" sz="1600" b="1" i="1" dirty="0" err="1"/>
              <a:t>Carmen</a:t>
            </a:r>
            <a:r>
              <a:rPr lang="tr-TR" sz="1600" b="1" i="1" dirty="0"/>
              <a:t> </a:t>
            </a:r>
            <a:r>
              <a:rPr lang="tr-TR" sz="1600" b="1" i="1" dirty="0" err="1"/>
              <a:t>Priami</a:t>
            </a:r>
            <a:endParaRPr lang="tr-TR" sz="1600" dirty="0"/>
          </a:p>
          <a:p>
            <a:pPr marL="0" indent="0" algn="ctr">
              <a:buNone/>
            </a:pPr>
            <a:r>
              <a:rPr lang="tr-TR" sz="1600" i="1" dirty="0" err="1"/>
              <a:t>ueteres</a:t>
            </a:r>
            <a:r>
              <a:rPr lang="tr-TR" sz="1600" i="1" dirty="0"/>
              <a:t> </a:t>
            </a:r>
            <a:r>
              <a:rPr lang="tr-TR" sz="1600" i="1" dirty="0" err="1">
                <a:solidFill>
                  <a:schemeClr val="accent3"/>
                </a:solidFill>
              </a:rPr>
              <a:t>Casmenas</a:t>
            </a:r>
            <a:r>
              <a:rPr lang="tr-TR" sz="1600" i="1" dirty="0"/>
              <a:t> </a:t>
            </a:r>
            <a:r>
              <a:rPr lang="tr-TR" sz="1600" i="1" dirty="0" err="1"/>
              <a:t>cascam</a:t>
            </a:r>
            <a:r>
              <a:rPr lang="tr-TR" sz="1600" i="1" dirty="0"/>
              <a:t> </a:t>
            </a:r>
            <a:r>
              <a:rPr lang="tr-TR" sz="1600" i="1" dirty="0" err="1"/>
              <a:t>rem</a:t>
            </a:r>
            <a:r>
              <a:rPr lang="tr-TR" sz="1600" i="1" dirty="0"/>
              <a:t> </a:t>
            </a:r>
            <a:r>
              <a:rPr lang="tr-TR" sz="1600" i="1" dirty="0" err="1"/>
              <a:t>uolo</a:t>
            </a:r>
            <a:r>
              <a:rPr lang="tr-TR" sz="1600" i="1" dirty="0"/>
              <a:t> </a:t>
            </a:r>
            <a:r>
              <a:rPr lang="tr-TR" sz="1600" i="1" dirty="0" err="1"/>
              <a:t>profarei</a:t>
            </a:r>
            <a:r>
              <a:rPr lang="tr-TR" sz="1600" dirty="0"/>
              <a:t>. </a:t>
            </a:r>
            <a:endParaRPr lang="tr-TR" sz="1600" dirty="0"/>
          </a:p>
        </p:txBody>
      </p:sp>
    </p:spTree>
    <p:extLst>
      <p:ext uri="{BB962C8B-B14F-4D97-AF65-F5344CB8AC3E}">
        <p14:creationId xmlns:p14="http://schemas.microsoft.com/office/powerpoint/2010/main" val="779693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pPr algn="ctr"/>
            <a:r>
              <a:rPr lang="tr-TR" sz="2800" dirty="0" err="1" smtClean="0"/>
              <a:t>Carmina</a:t>
            </a:r>
            <a:r>
              <a:rPr lang="tr-TR" sz="2800" dirty="0" smtClean="0"/>
              <a:t> </a:t>
            </a:r>
            <a:r>
              <a:rPr lang="tr-TR" sz="2800" dirty="0" err="1" smtClean="0"/>
              <a:t>Triumphalia</a:t>
            </a:r>
            <a:endParaRPr lang="tr-TR" sz="2800" dirty="0"/>
          </a:p>
        </p:txBody>
      </p:sp>
      <p:sp>
        <p:nvSpPr>
          <p:cNvPr id="5" name="İçerik Yer Tutucusu 4"/>
          <p:cNvSpPr>
            <a:spLocks noGrp="1"/>
          </p:cNvSpPr>
          <p:nvPr>
            <p:ph idx="1"/>
          </p:nvPr>
        </p:nvSpPr>
        <p:spPr/>
        <p:txBody>
          <a:bodyPr>
            <a:normAutofit/>
          </a:bodyPr>
          <a:lstStyle/>
          <a:p>
            <a:r>
              <a:rPr lang="tr-TR" sz="1600" dirty="0" err="1" smtClean="0"/>
              <a:t>Carmina</a:t>
            </a:r>
            <a:r>
              <a:rPr lang="tr-TR" sz="1600" dirty="0" smtClean="0"/>
              <a:t> </a:t>
            </a:r>
            <a:r>
              <a:rPr lang="tr-TR" sz="1600" dirty="0" err="1" smtClean="0"/>
              <a:t>Triumphalia</a:t>
            </a:r>
            <a:r>
              <a:rPr lang="tr-TR" sz="1600" dirty="0" smtClean="0"/>
              <a:t> zafer türküleridir. </a:t>
            </a:r>
          </a:p>
          <a:p>
            <a:r>
              <a:rPr lang="tr-TR" sz="1600" dirty="0" smtClean="0"/>
              <a:t>Kazanılan savaşlardan sonra zafer töreni düzenlemek bir gelenektir. </a:t>
            </a:r>
          </a:p>
          <a:p>
            <a:r>
              <a:rPr lang="tr-TR" sz="1600" dirty="0" smtClean="0"/>
              <a:t>Tören sırasında </a:t>
            </a:r>
            <a:r>
              <a:rPr lang="tr-TR" sz="1600" dirty="0"/>
              <a:t>zaferi simgeleyen defneyle süslü mızraklarıyla düzen içinde yürüyen askerler, “</a:t>
            </a:r>
            <a:r>
              <a:rPr lang="tr-TR" sz="1600" dirty="0" err="1"/>
              <a:t>lo</a:t>
            </a:r>
            <a:r>
              <a:rPr lang="tr-TR" sz="1600" dirty="0"/>
              <a:t> </a:t>
            </a:r>
            <a:r>
              <a:rPr lang="tr-TR" sz="1600" dirty="0" err="1"/>
              <a:t>triumphe</a:t>
            </a:r>
            <a:r>
              <a:rPr lang="tr-TR" sz="1600" dirty="0"/>
              <a:t>” “ah zafer” diye </a:t>
            </a:r>
            <a:r>
              <a:rPr lang="tr-TR" sz="1600" dirty="0" smtClean="0"/>
              <a:t>bağırarak </a:t>
            </a:r>
            <a:r>
              <a:rPr lang="tr-TR" sz="1600" dirty="0"/>
              <a:t>komutanlarını öven zafer türküleri söylerlermiş. </a:t>
            </a:r>
            <a:r>
              <a:rPr lang="tr-TR" sz="1600" dirty="0" smtClean="0"/>
              <a:t>Bunun bir örneğini </a:t>
            </a:r>
            <a:r>
              <a:rPr lang="tr-TR" sz="1600" dirty="0" err="1" smtClean="0"/>
              <a:t>Suetonius</a:t>
            </a:r>
            <a:r>
              <a:rPr lang="tr-TR" sz="1600" dirty="0" smtClean="0"/>
              <a:t> (</a:t>
            </a:r>
            <a:r>
              <a:rPr lang="tr-TR" sz="1600" dirty="0" err="1"/>
              <a:t>D</a:t>
            </a:r>
            <a:r>
              <a:rPr lang="tr-TR" sz="1600" dirty="0" err="1" smtClean="0"/>
              <a:t>ivus</a:t>
            </a:r>
            <a:r>
              <a:rPr lang="tr-TR" sz="1600" dirty="0" smtClean="0"/>
              <a:t> </a:t>
            </a:r>
            <a:r>
              <a:rPr lang="tr-TR" sz="1600" dirty="0" err="1" smtClean="0"/>
              <a:t>Iulius</a:t>
            </a:r>
            <a:r>
              <a:rPr lang="tr-TR" sz="1600" dirty="0" smtClean="0"/>
              <a:t>, 49) aktarır: </a:t>
            </a:r>
          </a:p>
          <a:p>
            <a:pPr marL="0" indent="0" algn="ctr">
              <a:buNone/>
            </a:pPr>
            <a:endParaRPr lang="tr-TR" sz="1400" dirty="0" smtClean="0"/>
          </a:p>
          <a:p>
            <a:pPr marL="0" indent="0" algn="ctr">
              <a:buNone/>
            </a:pPr>
            <a:r>
              <a:rPr lang="tr-TR" sz="1400" dirty="0" err="1" smtClean="0"/>
              <a:t>Gallia</a:t>
            </a:r>
            <a:r>
              <a:rPr lang="tr-TR" sz="1400" dirty="0" smtClean="0"/>
              <a:t> </a:t>
            </a:r>
            <a:r>
              <a:rPr lang="tr-TR" sz="1400" dirty="0" err="1"/>
              <a:t>Caesar’a</a:t>
            </a:r>
            <a:r>
              <a:rPr lang="tr-TR" sz="1400" dirty="0"/>
              <a:t> boyun eğdi, </a:t>
            </a:r>
            <a:r>
              <a:rPr lang="tr-TR" sz="1400" dirty="0" err="1"/>
              <a:t>Caesar</a:t>
            </a:r>
            <a:r>
              <a:rPr lang="tr-TR" sz="1400" dirty="0"/>
              <a:t> da </a:t>
            </a:r>
            <a:r>
              <a:rPr lang="tr-TR" sz="1400" dirty="0" err="1"/>
              <a:t>Nikomedes’e</a:t>
            </a:r>
            <a:r>
              <a:rPr lang="tr-TR" sz="1400" dirty="0"/>
              <a:t>:	</a:t>
            </a:r>
          </a:p>
          <a:p>
            <a:pPr marL="0" indent="0" algn="ctr">
              <a:buNone/>
            </a:pPr>
            <a:r>
              <a:rPr lang="tr-TR" sz="1400" dirty="0"/>
              <a:t>bak şimdi </a:t>
            </a:r>
            <a:r>
              <a:rPr lang="tr-TR" sz="1400" dirty="0" err="1"/>
              <a:t>Gallia</a:t>
            </a:r>
            <a:r>
              <a:rPr lang="tr-TR" sz="1400" dirty="0"/>
              <a:t> fatihi </a:t>
            </a:r>
            <a:r>
              <a:rPr lang="tr-TR" sz="1400" dirty="0" err="1"/>
              <a:t>Caesar</a:t>
            </a:r>
            <a:r>
              <a:rPr lang="tr-TR" sz="1400" dirty="0"/>
              <a:t> kendi zafer töreninde, </a:t>
            </a:r>
          </a:p>
          <a:p>
            <a:pPr marL="0" indent="0" algn="ctr">
              <a:buNone/>
            </a:pPr>
            <a:r>
              <a:rPr lang="tr-TR" sz="1400" dirty="0" err="1"/>
              <a:t>Caesar’ı</a:t>
            </a:r>
            <a:r>
              <a:rPr lang="tr-TR" sz="1400" dirty="0"/>
              <a:t> yenen </a:t>
            </a:r>
            <a:r>
              <a:rPr lang="tr-TR" sz="1400" dirty="0" err="1"/>
              <a:t>Nicomedes</a:t>
            </a:r>
            <a:r>
              <a:rPr lang="tr-TR" sz="1400" dirty="0"/>
              <a:t> ise zafer töreni kutlamıyor.</a:t>
            </a:r>
          </a:p>
          <a:p>
            <a:pPr marL="0" indent="0" algn="ctr">
              <a:buNone/>
            </a:pPr>
            <a:endParaRPr lang="tr-TR" sz="1600" dirty="0"/>
          </a:p>
          <a:p>
            <a:endParaRPr lang="tr-TR" sz="1600" dirty="0"/>
          </a:p>
        </p:txBody>
      </p:sp>
    </p:spTree>
    <p:extLst>
      <p:ext uri="{BB962C8B-B14F-4D97-AF65-F5344CB8AC3E}">
        <p14:creationId xmlns:p14="http://schemas.microsoft.com/office/powerpoint/2010/main" val="1701019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pPr algn="ctr"/>
            <a:r>
              <a:rPr lang="tr-TR" sz="2800" dirty="0" err="1" smtClean="0"/>
              <a:t>Carmina</a:t>
            </a:r>
            <a:r>
              <a:rPr lang="tr-TR" sz="2800" dirty="0" smtClean="0"/>
              <a:t> </a:t>
            </a:r>
            <a:r>
              <a:rPr lang="tr-TR" sz="2800" dirty="0" err="1" smtClean="0"/>
              <a:t>Triumphalia</a:t>
            </a:r>
            <a:endParaRPr lang="tr-TR" sz="2800" dirty="0"/>
          </a:p>
        </p:txBody>
      </p:sp>
      <p:sp>
        <p:nvSpPr>
          <p:cNvPr id="5" name="İçerik Yer Tutucusu 4"/>
          <p:cNvSpPr>
            <a:spLocks noGrp="1"/>
          </p:cNvSpPr>
          <p:nvPr>
            <p:ph idx="1"/>
          </p:nvPr>
        </p:nvSpPr>
        <p:spPr/>
        <p:txBody>
          <a:bodyPr>
            <a:normAutofit/>
          </a:bodyPr>
          <a:lstStyle/>
          <a:p>
            <a:pPr algn="ctr"/>
            <a:endParaRPr lang="tr-TR" sz="1600" dirty="0"/>
          </a:p>
          <a:p>
            <a:r>
              <a:rPr lang="tr-TR" sz="1600" dirty="0" smtClean="0"/>
              <a:t>Roma’da hiciv türünün gelişmesinde etkisi olan unsurlardan biridir.</a:t>
            </a:r>
          </a:p>
          <a:p>
            <a:r>
              <a:rPr lang="tr-TR" sz="1600" dirty="0" smtClean="0"/>
              <a:t> Sonradan bu övgü türkülerine alay unsuru da eklenmiştir. </a:t>
            </a:r>
          </a:p>
          <a:p>
            <a:r>
              <a:rPr lang="tr-TR" sz="1600" dirty="0" smtClean="0"/>
              <a:t>Askerlerin kumandanlarını hedef alan keskin yergilerinde ve açık saçık kaba şakalarında oldukça özgürdürler. </a:t>
            </a:r>
            <a:r>
              <a:rPr lang="tr-TR" sz="1600" dirty="0" err="1" smtClean="0"/>
              <a:t>Caesar’ın</a:t>
            </a:r>
            <a:r>
              <a:rPr lang="tr-TR" sz="1600" dirty="0" smtClean="0"/>
              <a:t> zafer töreninden günümüze kalmış bir dize, bize bu konuda fikir vermektedir: </a:t>
            </a:r>
          </a:p>
          <a:p>
            <a:endParaRPr lang="tr-TR" sz="1600" dirty="0"/>
          </a:p>
          <a:p>
            <a:pPr marL="0" indent="0" algn="ctr">
              <a:buNone/>
            </a:pPr>
            <a:r>
              <a:rPr lang="tr-TR" sz="1600" dirty="0" err="1"/>
              <a:t>Urbani</a:t>
            </a:r>
            <a:r>
              <a:rPr lang="tr-TR" sz="1600" dirty="0"/>
              <a:t>, </a:t>
            </a:r>
            <a:r>
              <a:rPr lang="tr-TR" sz="1600" dirty="0" err="1"/>
              <a:t>servate</a:t>
            </a:r>
            <a:r>
              <a:rPr lang="tr-TR" sz="1600" dirty="0"/>
              <a:t> </a:t>
            </a:r>
            <a:r>
              <a:rPr lang="tr-TR" sz="1600" dirty="0" err="1"/>
              <a:t>uxores</a:t>
            </a:r>
            <a:r>
              <a:rPr lang="tr-TR" sz="1600" dirty="0"/>
              <a:t>: </a:t>
            </a:r>
            <a:r>
              <a:rPr lang="tr-TR" sz="1600" dirty="0" err="1"/>
              <a:t>moechum</a:t>
            </a:r>
            <a:r>
              <a:rPr lang="tr-TR" sz="1600" dirty="0"/>
              <a:t> </a:t>
            </a:r>
            <a:r>
              <a:rPr lang="tr-TR" sz="1600" dirty="0" err="1"/>
              <a:t>calvom</a:t>
            </a:r>
            <a:r>
              <a:rPr lang="tr-TR" sz="1600" dirty="0"/>
              <a:t> </a:t>
            </a:r>
            <a:r>
              <a:rPr lang="tr-TR" sz="1600" dirty="0" err="1"/>
              <a:t>adducimus</a:t>
            </a:r>
            <a:endParaRPr lang="tr-TR" sz="1600" dirty="0"/>
          </a:p>
          <a:p>
            <a:pPr marL="0" indent="0" algn="ctr">
              <a:buNone/>
            </a:pPr>
            <a:r>
              <a:rPr lang="tr-TR" sz="1600" dirty="0"/>
              <a:t> </a:t>
            </a:r>
            <a:r>
              <a:rPr lang="tr-TR" sz="1600" dirty="0" err="1"/>
              <a:t>aurum</a:t>
            </a:r>
            <a:r>
              <a:rPr lang="tr-TR" sz="1600" dirty="0"/>
              <a:t> in </a:t>
            </a:r>
            <a:r>
              <a:rPr lang="tr-TR" sz="1600" dirty="0" err="1"/>
              <a:t>Gallia</a:t>
            </a:r>
            <a:r>
              <a:rPr lang="tr-TR" sz="1600" dirty="0"/>
              <a:t> </a:t>
            </a:r>
            <a:r>
              <a:rPr lang="tr-TR" sz="1600" dirty="0" err="1"/>
              <a:t>effutuisti</a:t>
            </a:r>
            <a:r>
              <a:rPr lang="tr-TR" sz="1600" dirty="0"/>
              <a:t>, </a:t>
            </a:r>
            <a:r>
              <a:rPr lang="tr-TR" sz="1600" dirty="0" err="1"/>
              <a:t>hic</a:t>
            </a:r>
            <a:r>
              <a:rPr lang="tr-TR" sz="1600" dirty="0"/>
              <a:t> </a:t>
            </a:r>
            <a:r>
              <a:rPr lang="tr-TR" sz="1600" dirty="0" err="1"/>
              <a:t>sumpsisti</a:t>
            </a:r>
            <a:r>
              <a:rPr lang="tr-TR" sz="1600" dirty="0"/>
              <a:t> </a:t>
            </a:r>
            <a:r>
              <a:rPr lang="tr-TR" sz="1600" dirty="0" err="1"/>
              <a:t>mutuum</a:t>
            </a:r>
            <a:r>
              <a:rPr lang="tr-TR" sz="1600" dirty="0"/>
              <a:t>.  </a:t>
            </a:r>
          </a:p>
          <a:p>
            <a:r>
              <a:rPr lang="tr-TR" sz="1600" dirty="0"/>
              <a:t> </a:t>
            </a:r>
          </a:p>
          <a:p>
            <a:pPr marL="0" indent="0" algn="ctr">
              <a:buNone/>
            </a:pPr>
            <a:r>
              <a:rPr lang="tr-TR" sz="1600" dirty="0"/>
              <a:t>Şehirliler koruyun karılarınızı, getiriyoruz kel zamparayı </a:t>
            </a:r>
          </a:p>
          <a:p>
            <a:pPr marL="0" indent="0" algn="ctr">
              <a:buNone/>
            </a:pPr>
            <a:r>
              <a:rPr lang="tr-TR" sz="1600" dirty="0" err="1"/>
              <a:t>Gallia’da</a:t>
            </a:r>
            <a:r>
              <a:rPr lang="tr-TR" sz="1600" dirty="0"/>
              <a:t> saçtın­ altınları, buradan ödünç almıştın onları</a:t>
            </a:r>
          </a:p>
          <a:p>
            <a:endParaRPr lang="tr-TR" sz="1600" dirty="0"/>
          </a:p>
        </p:txBody>
      </p:sp>
    </p:spTree>
    <p:extLst>
      <p:ext uri="{BB962C8B-B14F-4D97-AF65-F5344CB8AC3E}">
        <p14:creationId xmlns:p14="http://schemas.microsoft.com/office/powerpoint/2010/main" val="1606359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dirty="0"/>
              <a:t>Edebiyat Öncesi Dönem-</a:t>
            </a:r>
            <a:r>
              <a:rPr lang="tr-TR" sz="2800" dirty="0" err="1"/>
              <a:t>Carmina</a:t>
            </a:r>
            <a:endParaRPr lang="tr-TR" sz="2800" dirty="0"/>
          </a:p>
        </p:txBody>
      </p:sp>
      <p:sp>
        <p:nvSpPr>
          <p:cNvPr id="5" name="İçerik Yer Tutucusu 4"/>
          <p:cNvSpPr>
            <a:spLocks noGrp="1"/>
          </p:cNvSpPr>
          <p:nvPr>
            <p:ph idx="1"/>
          </p:nvPr>
        </p:nvSpPr>
        <p:spPr/>
        <p:txBody>
          <a:bodyPr>
            <a:normAutofit/>
          </a:bodyPr>
          <a:lstStyle/>
          <a:p>
            <a:r>
              <a:rPr lang="tr-TR" dirty="0"/>
              <a:t>Muhtemelen </a:t>
            </a:r>
            <a:r>
              <a:rPr lang="tr-TR" dirty="0" err="1">
                <a:solidFill>
                  <a:schemeClr val="accent4"/>
                </a:solidFill>
              </a:rPr>
              <a:t>cano</a:t>
            </a:r>
            <a:r>
              <a:rPr lang="tr-TR" dirty="0">
                <a:solidFill>
                  <a:schemeClr val="accent4"/>
                </a:solidFill>
              </a:rPr>
              <a:t>, </a:t>
            </a:r>
            <a:r>
              <a:rPr lang="tr-TR" dirty="0" err="1">
                <a:solidFill>
                  <a:schemeClr val="accent4"/>
                </a:solidFill>
              </a:rPr>
              <a:t>canere</a:t>
            </a:r>
            <a:r>
              <a:rPr lang="tr-TR" dirty="0">
                <a:solidFill>
                  <a:schemeClr val="accent4"/>
                </a:solidFill>
              </a:rPr>
              <a:t> </a:t>
            </a:r>
            <a:r>
              <a:rPr lang="tr-TR" dirty="0"/>
              <a:t>söylemek fiilinden gelen </a:t>
            </a:r>
            <a:r>
              <a:rPr lang="tr-TR" dirty="0" err="1"/>
              <a:t>carmen</a:t>
            </a:r>
            <a:r>
              <a:rPr lang="tr-TR" dirty="0"/>
              <a:t> sözcüğü belirli bir ritimle okunan, söylenen sözlerdir. Latincenin erken dönemlerinde bu sözcük ilahi, büyülü, tılsımlı söz anlamına da gelmektedir. 12 Levha yasalarında “malum </a:t>
            </a:r>
            <a:r>
              <a:rPr lang="tr-TR" dirty="0" err="1"/>
              <a:t>carmen</a:t>
            </a:r>
            <a:r>
              <a:rPr lang="tr-TR" dirty="0"/>
              <a:t>”, kötü büyü içeren sözler söyleyen kişilere karşı ceza </a:t>
            </a:r>
            <a:r>
              <a:rPr lang="tr-TR" dirty="0" smtClean="0"/>
              <a:t>öngörülmektedir.</a:t>
            </a:r>
          </a:p>
          <a:p>
            <a:r>
              <a:rPr lang="tr-TR" dirty="0" smtClean="0"/>
              <a:t>Plin.HN </a:t>
            </a:r>
            <a:r>
              <a:rPr lang="tr-TR" dirty="0"/>
              <a:t>28.2.18: “</a:t>
            </a:r>
            <a:r>
              <a:rPr lang="tr-TR" i="1" dirty="0" err="1"/>
              <a:t>qui</a:t>
            </a:r>
            <a:r>
              <a:rPr lang="tr-TR" i="1" dirty="0"/>
              <a:t> malum </a:t>
            </a:r>
            <a:r>
              <a:rPr lang="tr-TR" i="1" dirty="0" err="1"/>
              <a:t>carmen</a:t>
            </a:r>
            <a:r>
              <a:rPr lang="tr-TR" i="1" dirty="0"/>
              <a:t> </a:t>
            </a:r>
            <a:r>
              <a:rPr lang="tr-TR" i="1" dirty="0" err="1"/>
              <a:t>incantassit</a:t>
            </a:r>
            <a:r>
              <a:rPr lang="tr-TR" i="1" dirty="0" smtClean="0"/>
              <a:t>?</a:t>
            </a:r>
            <a:r>
              <a:rPr lang="tr-TR" dirty="0" smtClean="0"/>
              <a:t>”. </a:t>
            </a:r>
          </a:p>
          <a:p>
            <a:r>
              <a:rPr lang="tr-TR" dirty="0" smtClean="0"/>
              <a:t>Klasik </a:t>
            </a:r>
            <a:r>
              <a:rPr lang="tr-TR" dirty="0"/>
              <a:t>Latincede </a:t>
            </a:r>
            <a:r>
              <a:rPr lang="tr-TR" dirty="0" err="1"/>
              <a:t>Carmen</a:t>
            </a:r>
            <a:r>
              <a:rPr lang="tr-TR" dirty="0"/>
              <a:t> sözcüğü özellikle lirik şiir ve ilgili türler için genellikle şarkı ve şiir anlamında kullanılmaktadır (Horatius, Mektuplar, 2.2.25, 59-60,91).  Ancak eski büyülü söz anlamının da unutulmadığı görülmektedir (</a:t>
            </a:r>
            <a:r>
              <a:rPr lang="tr-TR" dirty="0" err="1"/>
              <a:t>Ovidius</a:t>
            </a:r>
            <a:r>
              <a:rPr lang="tr-TR" dirty="0"/>
              <a:t>, </a:t>
            </a:r>
            <a:r>
              <a:rPr lang="tr-TR" i="1" dirty="0" err="1"/>
              <a:t>Metamorphosis</a:t>
            </a:r>
            <a:r>
              <a:rPr lang="tr-TR" dirty="0"/>
              <a:t>, 7.167).  Yazın öncesi döneme ait </a:t>
            </a:r>
            <a:r>
              <a:rPr lang="tr-TR" dirty="0" err="1"/>
              <a:t>Carmen’lerden</a:t>
            </a:r>
            <a:r>
              <a:rPr lang="tr-TR" dirty="0"/>
              <a:t> pek azı günümüze kadar ulaşabilmiştir</a:t>
            </a:r>
            <a:r>
              <a:rPr lang="tr-TR" dirty="0" smtClean="0"/>
              <a:t>. Bunlar: </a:t>
            </a:r>
            <a:endParaRPr lang="tr-TR" dirty="0"/>
          </a:p>
        </p:txBody>
      </p:sp>
    </p:spTree>
    <p:extLst>
      <p:ext uri="{BB962C8B-B14F-4D97-AF65-F5344CB8AC3E}">
        <p14:creationId xmlns:p14="http://schemas.microsoft.com/office/powerpoint/2010/main" val="3350724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3200" dirty="0" smtClean="0"/>
              <a:t>Roma Yazını: Başlangıç Dönemi </a:t>
            </a:r>
            <a:r>
              <a:rPr lang="tr-TR" sz="3200" dirty="0" smtClean="0"/>
              <a:t>4. </a:t>
            </a:r>
            <a:r>
              <a:rPr lang="tr-TR" sz="3200" dirty="0" smtClean="0"/>
              <a:t>Hafta</a:t>
            </a:r>
            <a:endParaRPr lang="tr-TR" sz="3200" dirty="0"/>
          </a:p>
        </p:txBody>
      </p:sp>
      <p:sp>
        <p:nvSpPr>
          <p:cNvPr id="5" name="İçerik Yer Tutucusu 4"/>
          <p:cNvSpPr>
            <a:spLocks noGrp="1"/>
          </p:cNvSpPr>
          <p:nvPr>
            <p:ph idx="1"/>
          </p:nvPr>
        </p:nvSpPr>
        <p:spPr/>
        <p:txBody>
          <a:bodyPr>
            <a:normAutofit/>
          </a:bodyPr>
          <a:lstStyle/>
          <a:p>
            <a:pPr marL="0" indent="0" algn="ctr">
              <a:buNone/>
            </a:pPr>
            <a:endParaRPr lang="tr-TR" dirty="0" smtClean="0"/>
          </a:p>
          <a:p>
            <a:r>
              <a:rPr lang="tr-TR" dirty="0"/>
              <a:t>Edebiyat Öncesi Dönem-</a:t>
            </a:r>
            <a:r>
              <a:rPr lang="tr-TR" dirty="0" err="1"/>
              <a:t>Carmina</a:t>
            </a:r>
            <a:endParaRPr lang="tr-TR" dirty="0"/>
          </a:p>
          <a:p>
            <a:pPr lvl="1"/>
            <a:r>
              <a:rPr lang="tr-TR" dirty="0" err="1"/>
              <a:t>Carmen</a:t>
            </a:r>
            <a:r>
              <a:rPr lang="tr-TR" dirty="0"/>
              <a:t> </a:t>
            </a:r>
            <a:r>
              <a:rPr lang="tr-TR" dirty="0" err="1"/>
              <a:t>Fratres</a:t>
            </a:r>
            <a:r>
              <a:rPr lang="tr-TR" dirty="0"/>
              <a:t> </a:t>
            </a:r>
            <a:r>
              <a:rPr lang="tr-TR" dirty="0" err="1"/>
              <a:t>Arvales</a:t>
            </a:r>
            <a:endParaRPr lang="tr-TR" dirty="0"/>
          </a:p>
          <a:p>
            <a:pPr lvl="1"/>
            <a:r>
              <a:rPr lang="tr-TR" dirty="0" err="1"/>
              <a:t>Carmen</a:t>
            </a:r>
            <a:r>
              <a:rPr lang="tr-TR" dirty="0"/>
              <a:t> </a:t>
            </a:r>
            <a:r>
              <a:rPr lang="tr-TR" dirty="0" err="1"/>
              <a:t>Saliare</a:t>
            </a:r>
            <a:endParaRPr lang="tr-TR" dirty="0"/>
          </a:p>
          <a:p>
            <a:pPr lvl="1"/>
            <a:r>
              <a:rPr lang="tr-TR" dirty="0" err="1"/>
              <a:t>Carmina</a:t>
            </a:r>
            <a:r>
              <a:rPr lang="tr-TR" dirty="0"/>
              <a:t> </a:t>
            </a:r>
            <a:r>
              <a:rPr lang="tr-TR" dirty="0" err="1"/>
              <a:t>Convivalia</a:t>
            </a:r>
            <a:endParaRPr lang="tr-TR" dirty="0"/>
          </a:p>
          <a:p>
            <a:pPr lvl="1"/>
            <a:r>
              <a:rPr lang="tr-TR" dirty="0" err="1"/>
              <a:t>Carmen</a:t>
            </a:r>
            <a:r>
              <a:rPr lang="tr-TR" dirty="0"/>
              <a:t> </a:t>
            </a:r>
            <a:r>
              <a:rPr lang="tr-TR" dirty="0" err="1"/>
              <a:t>Nelei</a:t>
            </a:r>
            <a:endParaRPr lang="tr-TR" dirty="0"/>
          </a:p>
          <a:p>
            <a:pPr lvl="1"/>
            <a:r>
              <a:rPr lang="tr-TR" dirty="0" err="1"/>
              <a:t>Carmen</a:t>
            </a:r>
            <a:r>
              <a:rPr lang="tr-TR" dirty="0"/>
              <a:t> </a:t>
            </a:r>
            <a:r>
              <a:rPr lang="tr-TR" dirty="0" err="1"/>
              <a:t>Priami</a:t>
            </a:r>
            <a:endParaRPr lang="tr-TR" dirty="0"/>
          </a:p>
          <a:p>
            <a:pPr lvl="1"/>
            <a:r>
              <a:rPr lang="tr-TR" dirty="0" err="1"/>
              <a:t>Carmina</a:t>
            </a:r>
            <a:r>
              <a:rPr lang="tr-TR" dirty="0"/>
              <a:t> </a:t>
            </a:r>
            <a:r>
              <a:rPr lang="tr-TR" dirty="0" err="1" smtClean="0"/>
              <a:t>Triumphalia</a:t>
            </a:r>
            <a:endParaRPr lang="tr-TR" dirty="0"/>
          </a:p>
        </p:txBody>
      </p:sp>
    </p:spTree>
    <p:extLst>
      <p:ext uri="{BB962C8B-B14F-4D97-AF65-F5344CB8AC3E}">
        <p14:creationId xmlns:p14="http://schemas.microsoft.com/office/powerpoint/2010/main" val="2853111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b="1" dirty="0" err="1"/>
              <a:t>Carmen</a:t>
            </a:r>
            <a:r>
              <a:rPr lang="tr-TR" sz="2800" b="1" dirty="0"/>
              <a:t> </a:t>
            </a:r>
            <a:r>
              <a:rPr lang="tr-TR" sz="2800" b="1" dirty="0" err="1"/>
              <a:t>Arvale</a:t>
            </a:r>
            <a:r>
              <a:rPr lang="tr-TR" sz="2800" b="1" dirty="0"/>
              <a:t> (</a:t>
            </a:r>
            <a:r>
              <a:rPr lang="tr-TR" sz="2800" b="1" dirty="0" err="1"/>
              <a:t>Carmen</a:t>
            </a:r>
            <a:r>
              <a:rPr lang="tr-TR" sz="2800" b="1" dirty="0"/>
              <a:t> </a:t>
            </a:r>
            <a:r>
              <a:rPr lang="tr-TR" sz="2800" b="1" dirty="0" err="1"/>
              <a:t>Fratrum</a:t>
            </a:r>
            <a:r>
              <a:rPr lang="tr-TR" sz="2800" b="1" dirty="0"/>
              <a:t> </a:t>
            </a:r>
            <a:r>
              <a:rPr lang="tr-TR" sz="2800" b="1" dirty="0" err="1"/>
              <a:t>Arvalium</a:t>
            </a:r>
            <a:r>
              <a:rPr lang="tr-TR" sz="2800" b="1" dirty="0"/>
              <a:t>)</a:t>
            </a:r>
          </a:p>
        </p:txBody>
      </p:sp>
      <p:sp>
        <p:nvSpPr>
          <p:cNvPr id="5" name="İçerik Yer Tutucusu 4"/>
          <p:cNvSpPr>
            <a:spLocks noGrp="1"/>
          </p:cNvSpPr>
          <p:nvPr>
            <p:ph idx="1"/>
          </p:nvPr>
        </p:nvSpPr>
        <p:spPr/>
        <p:txBody>
          <a:bodyPr>
            <a:normAutofit/>
          </a:bodyPr>
          <a:lstStyle/>
          <a:p>
            <a:r>
              <a:rPr lang="tr-TR" dirty="0"/>
              <a:t>Roma’da </a:t>
            </a:r>
            <a:r>
              <a:rPr lang="tr-TR" dirty="0" err="1"/>
              <a:t>Arval</a:t>
            </a:r>
            <a:r>
              <a:rPr lang="tr-TR" dirty="0"/>
              <a:t> rahiplerinin, Latince adıyla </a:t>
            </a:r>
            <a:r>
              <a:rPr lang="tr-TR" i="1" dirty="0" err="1"/>
              <a:t>Fratres</a:t>
            </a:r>
            <a:r>
              <a:rPr lang="tr-TR" i="1" dirty="0"/>
              <a:t> </a:t>
            </a:r>
            <a:r>
              <a:rPr lang="tr-TR" i="1" dirty="0" err="1"/>
              <a:t>Arvales</a:t>
            </a:r>
            <a:r>
              <a:rPr lang="tr-TR" i="1" dirty="0"/>
              <a:t> </a:t>
            </a:r>
            <a:r>
              <a:rPr lang="tr-TR" dirty="0"/>
              <a:t>rahip kurulunun söylediği ilahidir. Bu rahip kurulu tanrıça </a:t>
            </a:r>
            <a:r>
              <a:rPr lang="tr-TR" dirty="0" err="1"/>
              <a:t>Dea</a:t>
            </a:r>
            <a:r>
              <a:rPr lang="tr-TR" dirty="0"/>
              <a:t> Dia </a:t>
            </a:r>
            <a:r>
              <a:rPr lang="tr-TR" dirty="0" err="1"/>
              <a:t>tapımından</a:t>
            </a:r>
            <a:r>
              <a:rPr lang="tr-TR" dirty="0"/>
              <a:t> sorumludur. Soylu ailelerden seçilmiş ve diğer rahip kurullarında olduğu gibi hayat boyu görev yapan 12 rahipten oluşmaktadır. </a:t>
            </a:r>
            <a:endParaRPr lang="tr-TR" dirty="0" smtClean="0"/>
          </a:p>
          <a:p>
            <a:r>
              <a:rPr lang="tr-TR" dirty="0" smtClean="0"/>
              <a:t>En </a:t>
            </a:r>
            <a:r>
              <a:rPr lang="tr-TR" dirty="0"/>
              <a:t>önemli bayramları Mayıs ayında, </a:t>
            </a:r>
            <a:r>
              <a:rPr lang="tr-TR" dirty="0" err="1"/>
              <a:t>Dea</a:t>
            </a:r>
            <a:r>
              <a:rPr lang="tr-TR" dirty="0"/>
              <a:t> Dia ya adanan korulukta yapılan </a:t>
            </a:r>
            <a:r>
              <a:rPr lang="tr-TR" dirty="0" err="1"/>
              <a:t>Ambarvalia</a:t>
            </a:r>
            <a:r>
              <a:rPr lang="tr-TR" dirty="0"/>
              <a:t> bayramıdır. Bu rahipler sürülen tarlaların </a:t>
            </a:r>
            <a:r>
              <a:rPr lang="tr-TR" dirty="0" smtClean="0"/>
              <a:t>verimli </a:t>
            </a:r>
            <a:r>
              <a:rPr lang="tr-TR" dirty="0"/>
              <a:t>ürün vermesini sağlamak ve kamusal dirlik düzenin korunması amacıyla tanrıçaya kurban keserler</a:t>
            </a:r>
            <a:r>
              <a:rPr lang="tr-TR" dirty="0" smtClean="0"/>
              <a:t>.</a:t>
            </a:r>
          </a:p>
          <a:p>
            <a:r>
              <a:rPr lang="tr-TR" dirty="0" smtClean="0"/>
              <a:t> </a:t>
            </a:r>
            <a:r>
              <a:rPr lang="tr-TR" dirty="0"/>
              <a:t>Bugün bilinen </a:t>
            </a:r>
            <a:r>
              <a:rPr lang="tr-TR" dirty="0" err="1"/>
              <a:t>Carmen</a:t>
            </a:r>
            <a:r>
              <a:rPr lang="tr-TR" dirty="0"/>
              <a:t> </a:t>
            </a:r>
            <a:r>
              <a:rPr lang="tr-TR" dirty="0" err="1"/>
              <a:t>Arvale</a:t>
            </a:r>
            <a:r>
              <a:rPr lang="tr-TR" dirty="0"/>
              <a:t> günümüze İS 218 yılına ait bir yazıttan elimize ulaşmıştır.</a:t>
            </a:r>
          </a:p>
        </p:txBody>
      </p:sp>
    </p:spTree>
    <p:extLst>
      <p:ext uri="{BB962C8B-B14F-4D97-AF65-F5344CB8AC3E}">
        <p14:creationId xmlns:p14="http://schemas.microsoft.com/office/powerpoint/2010/main" val="1707383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b="1" dirty="0" err="1"/>
              <a:t>Carmen</a:t>
            </a:r>
            <a:r>
              <a:rPr lang="tr-TR" sz="2800" b="1" dirty="0"/>
              <a:t> </a:t>
            </a:r>
            <a:r>
              <a:rPr lang="tr-TR" sz="2800" b="1" dirty="0" err="1"/>
              <a:t>Arvale</a:t>
            </a:r>
            <a:r>
              <a:rPr lang="tr-TR" sz="2800" b="1" dirty="0"/>
              <a:t> (</a:t>
            </a:r>
            <a:r>
              <a:rPr lang="tr-TR" sz="2800" b="1" dirty="0" err="1"/>
              <a:t>Carmen</a:t>
            </a:r>
            <a:r>
              <a:rPr lang="tr-TR" sz="2800" b="1" dirty="0"/>
              <a:t> </a:t>
            </a:r>
            <a:r>
              <a:rPr lang="tr-TR" sz="2800" b="1" dirty="0" err="1"/>
              <a:t>Fratrum</a:t>
            </a:r>
            <a:r>
              <a:rPr lang="tr-TR" sz="2800" b="1" dirty="0"/>
              <a:t> </a:t>
            </a:r>
            <a:r>
              <a:rPr lang="tr-TR" sz="2800" b="1" dirty="0" err="1"/>
              <a:t>Arvalium</a:t>
            </a:r>
            <a:r>
              <a:rPr lang="tr-TR" sz="2800" b="1" dirty="0"/>
              <a:t>)</a:t>
            </a:r>
          </a:p>
        </p:txBody>
      </p:sp>
      <p:sp>
        <p:nvSpPr>
          <p:cNvPr id="5" name="İçerik Yer Tutucusu 4"/>
          <p:cNvSpPr>
            <a:spLocks noGrp="1"/>
          </p:cNvSpPr>
          <p:nvPr>
            <p:ph idx="1"/>
          </p:nvPr>
        </p:nvSpPr>
        <p:spPr/>
        <p:txBody>
          <a:bodyPr>
            <a:normAutofit fontScale="92500" lnSpcReduction="20000"/>
          </a:bodyPr>
          <a:lstStyle/>
          <a:p>
            <a:r>
              <a:rPr lang="tr-TR" dirty="0" smtClean="0"/>
              <a:t> </a:t>
            </a:r>
            <a:r>
              <a:rPr lang="tr-TR" dirty="0"/>
              <a:t>İ</a:t>
            </a:r>
            <a:r>
              <a:rPr lang="tr-TR" dirty="0" smtClean="0"/>
              <a:t>lahi </a:t>
            </a:r>
            <a:r>
              <a:rPr lang="tr-TR" dirty="0"/>
              <a:t>arkaik Latincedir ve en azından İÖ 4. Yüzyıldan öncesine kadar gittiği düşünülmektedir. İlk olarak </a:t>
            </a:r>
            <a:r>
              <a:rPr lang="tr-TR" dirty="0" err="1" smtClean="0"/>
              <a:t>Lar’lara</a:t>
            </a:r>
            <a:r>
              <a:rPr lang="tr-TR" dirty="0" smtClean="0"/>
              <a:t>  </a:t>
            </a:r>
            <a:r>
              <a:rPr lang="tr-TR" dirty="0"/>
              <a:t>(</a:t>
            </a:r>
            <a:r>
              <a:rPr lang="tr-TR" dirty="0" err="1"/>
              <a:t>Lases</a:t>
            </a:r>
            <a:r>
              <a:rPr lang="tr-TR" dirty="0"/>
              <a:t>) </a:t>
            </a:r>
            <a:r>
              <a:rPr lang="tr-TR" dirty="0" err="1" smtClean="0"/>
              <a:t>Semon’lara</a:t>
            </a:r>
            <a:r>
              <a:rPr lang="tr-TR" dirty="0" smtClean="0"/>
              <a:t> </a:t>
            </a:r>
            <a:r>
              <a:rPr lang="tr-TR" dirty="0"/>
              <a:t>hitap etmekte ve onlardan yardım istenmektedir. Ardından Mars’a seslenilmekte , salgın hastalıklara ve doğal afetlere izin vermemesi istendikten sonra, doyması istenmekte (muhtemelen kurbanla) ve tüm  </a:t>
            </a:r>
            <a:r>
              <a:rPr lang="tr-TR" dirty="0" err="1"/>
              <a:t>semonları</a:t>
            </a:r>
            <a:r>
              <a:rPr lang="tr-TR" dirty="0"/>
              <a:t> ( ekin perileri) çağırması  istenmektedir.  İlahi Mars bize yardım etsin ve 5 kez tekrarlanan zafer sözcükleriyle sona ermektedir.  </a:t>
            </a:r>
          </a:p>
          <a:p>
            <a:r>
              <a:rPr lang="tr-TR" dirty="0" err="1"/>
              <a:t>Dea</a:t>
            </a:r>
            <a:r>
              <a:rPr lang="tr-TR" dirty="0"/>
              <a:t> Dia için yapılan kurban merasimi içinde, bu tanrılardan toprağın ve ürünün sağlam olması dilenerek, </a:t>
            </a:r>
            <a:r>
              <a:rPr lang="tr-TR" dirty="0" err="1"/>
              <a:t>Dea</a:t>
            </a:r>
            <a:r>
              <a:rPr lang="tr-TR" dirty="0"/>
              <a:t> </a:t>
            </a:r>
            <a:r>
              <a:rPr lang="tr-TR" dirty="0" err="1"/>
              <a:t>Dia’nın</a:t>
            </a:r>
            <a:r>
              <a:rPr lang="tr-TR" dirty="0"/>
              <a:t> buradaki görevini yerine getirmesi için uygun bir ortam sağlamaya çalışılmaktadır. (OCD , </a:t>
            </a:r>
            <a:r>
              <a:rPr lang="tr-TR" dirty="0" err="1"/>
              <a:t>Carmen</a:t>
            </a:r>
            <a:r>
              <a:rPr lang="tr-TR" dirty="0"/>
              <a:t> </a:t>
            </a:r>
            <a:r>
              <a:rPr lang="tr-TR" dirty="0" err="1"/>
              <a:t>Arvale</a:t>
            </a:r>
            <a:r>
              <a:rPr lang="tr-TR" dirty="0"/>
              <a:t>)   </a:t>
            </a:r>
            <a:endParaRPr lang="tr-TR" dirty="0" smtClean="0"/>
          </a:p>
          <a:p>
            <a:pPr marL="0" indent="0">
              <a:buNone/>
            </a:pPr>
            <a:endParaRPr lang="tr-TR" dirty="0"/>
          </a:p>
          <a:p>
            <a:r>
              <a:rPr lang="tr-TR" dirty="0" smtClean="0"/>
              <a:t>Bu </a:t>
            </a:r>
            <a:r>
              <a:rPr lang="tr-TR" dirty="0"/>
              <a:t>ilahinin </a:t>
            </a:r>
            <a:r>
              <a:rPr lang="tr-TR" dirty="0" err="1"/>
              <a:t>Fratres</a:t>
            </a:r>
            <a:r>
              <a:rPr lang="tr-TR" dirty="0"/>
              <a:t> </a:t>
            </a:r>
            <a:r>
              <a:rPr lang="tr-TR" dirty="0" err="1"/>
              <a:t>Arvales</a:t>
            </a:r>
            <a:r>
              <a:rPr lang="tr-TR" dirty="0"/>
              <a:t> rahipleri tarafından </a:t>
            </a:r>
            <a:r>
              <a:rPr lang="tr-TR" i="1" dirty="0" err="1"/>
              <a:t>lustratio</a:t>
            </a:r>
            <a:r>
              <a:rPr lang="tr-TR" i="1" dirty="0"/>
              <a:t> </a:t>
            </a:r>
            <a:r>
              <a:rPr lang="tr-TR" i="1" dirty="0" err="1"/>
              <a:t>agrorum</a:t>
            </a:r>
            <a:r>
              <a:rPr lang="tr-TR" i="1" dirty="0"/>
              <a:t> </a:t>
            </a:r>
            <a:r>
              <a:rPr lang="tr-TR" dirty="0"/>
              <a:t>(tarlaların arılanması) sırasında dans eşliğinde bu ilahiyi okudukları tahmin edilmektedir (</a:t>
            </a:r>
            <a:r>
              <a:rPr lang="tr-TR" dirty="0" err="1"/>
              <a:t>Albrecht</a:t>
            </a:r>
            <a:r>
              <a:rPr lang="tr-TR" dirty="0"/>
              <a:t>, </a:t>
            </a:r>
            <a:r>
              <a:rPr lang="tr-TR" i="1" dirty="0"/>
              <a:t>A </a:t>
            </a:r>
            <a:r>
              <a:rPr lang="tr-TR" i="1" dirty="0" err="1"/>
              <a:t>History</a:t>
            </a:r>
            <a:r>
              <a:rPr lang="tr-TR" i="1" dirty="0"/>
              <a:t> of Roman </a:t>
            </a:r>
            <a:r>
              <a:rPr lang="tr-TR" i="1" dirty="0" err="1"/>
              <a:t>Literature</a:t>
            </a:r>
            <a:r>
              <a:rPr lang="tr-TR" dirty="0"/>
              <a:t>, s.42-43). Yazıttan kalan dizeler şu biçimdedir CIL 06, 02104 (p 864, 3261, 3824</a:t>
            </a:r>
            <a:r>
              <a:rPr lang="tr-TR" dirty="0" smtClean="0"/>
              <a:t>):</a:t>
            </a:r>
          </a:p>
          <a:p>
            <a:endParaRPr lang="tr-TR" dirty="0"/>
          </a:p>
        </p:txBody>
      </p:sp>
    </p:spTree>
    <p:extLst>
      <p:ext uri="{BB962C8B-B14F-4D97-AF65-F5344CB8AC3E}">
        <p14:creationId xmlns:p14="http://schemas.microsoft.com/office/powerpoint/2010/main" val="27006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b="1" dirty="0" err="1"/>
              <a:t>Carmen</a:t>
            </a:r>
            <a:r>
              <a:rPr lang="tr-TR" sz="2800" b="1" dirty="0"/>
              <a:t> </a:t>
            </a:r>
            <a:r>
              <a:rPr lang="tr-TR" sz="2800" b="1" dirty="0" err="1"/>
              <a:t>Arvale</a:t>
            </a:r>
            <a:r>
              <a:rPr lang="tr-TR" sz="2800" b="1" dirty="0"/>
              <a:t> (</a:t>
            </a:r>
            <a:r>
              <a:rPr lang="tr-TR" sz="2800" b="1" dirty="0" err="1"/>
              <a:t>Carmen</a:t>
            </a:r>
            <a:r>
              <a:rPr lang="tr-TR" sz="2800" b="1" dirty="0"/>
              <a:t> </a:t>
            </a:r>
            <a:r>
              <a:rPr lang="tr-TR" sz="2800" b="1" dirty="0" err="1"/>
              <a:t>Fratrum</a:t>
            </a:r>
            <a:r>
              <a:rPr lang="tr-TR" sz="2800" b="1" dirty="0"/>
              <a:t> </a:t>
            </a:r>
            <a:r>
              <a:rPr lang="tr-TR" sz="2800" b="1" dirty="0" err="1"/>
              <a:t>Arvalium</a:t>
            </a:r>
            <a:r>
              <a:rPr lang="tr-TR" sz="2800" b="1" dirty="0"/>
              <a:t>)</a:t>
            </a:r>
          </a:p>
        </p:txBody>
      </p:sp>
      <p:sp>
        <p:nvSpPr>
          <p:cNvPr id="5" name="İçerik Yer Tutucusu 4"/>
          <p:cNvSpPr>
            <a:spLocks noGrp="1"/>
          </p:cNvSpPr>
          <p:nvPr>
            <p:ph idx="1"/>
          </p:nvPr>
        </p:nvSpPr>
        <p:spPr>
          <a:xfrm>
            <a:off x="477673" y="1152983"/>
            <a:ext cx="11177516" cy="5429533"/>
          </a:xfrm>
        </p:spPr>
        <p:txBody>
          <a:bodyPr>
            <a:normAutofit fontScale="40000" lnSpcReduction="20000"/>
          </a:bodyPr>
          <a:lstStyle/>
          <a:p>
            <a:r>
              <a:rPr lang="tr-TR" b="1" u="sng" dirty="0" err="1"/>
              <a:t>Orjinali</a:t>
            </a:r>
            <a:r>
              <a:rPr lang="tr-TR" b="1" u="sng" dirty="0"/>
              <a:t>							Latince Yorumu ve Türkçe çevirisi</a:t>
            </a:r>
            <a:endParaRPr lang="tr-TR" dirty="0"/>
          </a:p>
          <a:p>
            <a:r>
              <a:rPr lang="tr-TR" i="1" dirty="0" err="1"/>
              <a:t>enos</a:t>
            </a:r>
            <a:r>
              <a:rPr lang="tr-TR" i="1" dirty="0"/>
              <a:t> </a:t>
            </a:r>
            <a:r>
              <a:rPr lang="tr-TR" i="1" dirty="0" err="1"/>
              <a:t>Lases</a:t>
            </a:r>
            <a:r>
              <a:rPr lang="tr-TR" i="1" dirty="0"/>
              <a:t> </a:t>
            </a:r>
            <a:r>
              <a:rPr lang="tr-TR" i="1" dirty="0" err="1"/>
              <a:t>iuuate</a:t>
            </a:r>
            <a:r>
              <a:rPr lang="tr-TR" i="1" dirty="0"/>
              <a:t>      						(</a:t>
            </a:r>
            <a:r>
              <a:rPr lang="tr-TR" b="1" i="1" dirty="0" err="1"/>
              <a:t>Nos</a:t>
            </a:r>
            <a:r>
              <a:rPr lang="tr-TR" b="1" i="1" dirty="0"/>
              <a:t>, </a:t>
            </a:r>
            <a:r>
              <a:rPr lang="tr-TR" b="1" i="1" dirty="0" err="1"/>
              <a:t>Lares</a:t>
            </a:r>
            <a:r>
              <a:rPr lang="tr-TR" b="1" i="1" dirty="0"/>
              <a:t>, </a:t>
            </a:r>
            <a:r>
              <a:rPr lang="tr-TR" b="1" i="1" dirty="0" err="1"/>
              <a:t>iuvate</a:t>
            </a:r>
            <a:r>
              <a:rPr lang="tr-TR" i="1" dirty="0"/>
              <a:t>)</a:t>
            </a:r>
            <a:endParaRPr lang="tr-TR" dirty="0"/>
          </a:p>
          <a:p>
            <a:r>
              <a:rPr lang="tr-TR" i="1" dirty="0" err="1"/>
              <a:t>enos</a:t>
            </a:r>
            <a:r>
              <a:rPr lang="tr-TR" i="1" dirty="0"/>
              <a:t> </a:t>
            </a:r>
            <a:r>
              <a:rPr lang="tr-TR" i="1" dirty="0" err="1"/>
              <a:t>Lases</a:t>
            </a:r>
            <a:r>
              <a:rPr lang="tr-TR" i="1" dirty="0"/>
              <a:t> </a:t>
            </a:r>
            <a:r>
              <a:rPr lang="tr-TR" i="1" dirty="0" err="1"/>
              <a:t>iuuate</a:t>
            </a:r>
            <a:r>
              <a:rPr lang="tr-TR" i="1" dirty="0"/>
              <a:t>					</a:t>
            </a:r>
            <a:r>
              <a:rPr lang="tr-TR" i="1" dirty="0" smtClean="0"/>
              <a:t>		</a:t>
            </a:r>
            <a:r>
              <a:rPr lang="tr-TR" b="1" i="1" dirty="0" smtClean="0"/>
              <a:t>Bize </a:t>
            </a:r>
            <a:r>
              <a:rPr lang="tr-TR" b="1" i="1" dirty="0"/>
              <a:t>yardım edin </a:t>
            </a:r>
            <a:r>
              <a:rPr lang="tr-TR" b="1" i="1" dirty="0" err="1"/>
              <a:t>Lar’lar</a:t>
            </a:r>
            <a:r>
              <a:rPr lang="tr-TR" b="1" i="1" dirty="0"/>
              <a:t>!</a:t>
            </a:r>
            <a:endParaRPr lang="tr-TR" dirty="0"/>
          </a:p>
          <a:p>
            <a:r>
              <a:rPr lang="tr-TR" i="1" dirty="0" err="1"/>
              <a:t>enos</a:t>
            </a:r>
            <a:r>
              <a:rPr lang="tr-TR" i="1" dirty="0"/>
              <a:t> </a:t>
            </a:r>
            <a:r>
              <a:rPr lang="tr-TR" i="1" dirty="0" err="1"/>
              <a:t>Lases</a:t>
            </a:r>
            <a:r>
              <a:rPr lang="tr-TR" i="1" dirty="0"/>
              <a:t> </a:t>
            </a:r>
            <a:r>
              <a:rPr lang="tr-TR" i="1" dirty="0" err="1"/>
              <a:t>iuuate</a:t>
            </a:r>
            <a:endParaRPr lang="tr-TR" dirty="0"/>
          </a:p>
          <a:p>
            <a:r>
              <a:rPr lang="tr-TR" dirty="0"/>
              <a:t> </a:t>
            </a:r>
          </a:p>
          <a:p>
            <a:r>
              <a:rPr lang="tr-TR" i="1" dirty="0" err="1"/>
              <a:t>neue</a:t>
            </a:r>
            <a:r>
              <a:rPr lang="tr-TR" i="1" dirty="0"/>
              <a:t> </a:t>
            </a:r>
            <a:r>
              <a:rPr lang="tr-TR" i="1" dirty="0" err="1"/>
              <a:t>lue</a:t>
            </a:r>
            <a:r>
              <a:rPr lang="tr-TR" i="1" dirty="0"/>
              <a:t> </a:t>
            </a:r>
            <a:r>
              <a:rPr lang="tr-TR" i="1" dirty="0" err="1"/>
              <a:t>rue</a:t>
            </a:r>
            <a:r>
              <a:rPr lang="tr-TR" i="1" dirty="0"/>
              <a:t> </a:t>
            </a:r>
            <a:r>
              <a:rPr lang="tr-TR" i="1" dirty="0" err="1"/>
              <a:t>Marmar</a:t>
            </a:r>
            <a:r>
              <a:rPr lang="tr-TR" i="1" dirty="0"/>
              <a:t> </a:t>
            </a:r>
            <a:r>
              <a:rPr lang="tr-TR" i="1" dirty="0" err="1"/>
              <a:t>sins</a:t>
            </a:r>
            <a:r>
              <a:rPr lang="tr-TR" i="1" dirty="0"/>
              <a:t> </a:t>
            </a:r>
            <a:r>
              <a:rPr lang="tr-TR" i="1" dirty="0" err="1"/>
              <a:t>incurrere</a:t>
            </a:r>
            <a:r>
              <a:rPr lang="tr-TR" i="1" dirty="0"/>
              <a:t> in </a:t>
            </a:r>
            <a:r>
              <a:rPr lang="tr-TR" i="1" dirty="0" err="1"/>
              <a:t>pleores</a:t>
            </a:r>
            <a:r>
              <a:rPr lang="tr-TR" i="1" dirty="0"/>
              <a:t>   </a:t>
            </a:r>
            <a:r>
              <a:rPr lang="tr-TR" i="1" dirty="0" smtClean="0"/>
              <a:t>			(</a:t>
            </a:r>
            <a:r>
              <a:rPr lang="tr-TR" b="1" i="1" dirty="0" err="1"/>
              <a:t>neve</a:t>
            </a:r>
            <a:r>
              <a:rPr lang="tr-TR" i="1" dirty="0"/>
              <a:t> </a:t>
            </a:r>
            <a:r>
              <a:rPr lang="tr-TR" b="1" i="1" dirty="0" err="1"/>
              <a:t>luis</a:t>
            </a:r>
            <a:r>
              <a:rPr lang="tr-TR" b="1" i="1" dirty="0"/>
              <a:t> </a:t>
            </a:r>
            <a:r>
              <a:rPr lang="tr-TR" b="1" i="1" dirty="0" err="1"/>
              <a:t>ruinam</a:t>
            </a:r>
            <a:r>
              <a:rPr lang="tr-TR" b="1" i="1" dirty="0"/>
              <a:t>, </a:t>
            </a:r>
            <a:r>
              <a:rPr lang="tr-TR" b="1" i="1" dirty="0" err="1"/>
              <a:t>sinas</a:t>
            </a:r>
            <a:r>
              <a:rPr lang="tr-TR" b="1" i="1" dirty="0"/>
              <a:t> </a:t>
            </a:r>
            <a:r>
              <a:rPr lang="tr-TR" b="1" i="1" dirty="0" err="1"/>
              <a:t>incurrere</a:t>
            </a:r>
            <a:r>
              <a:rPr lang="tr-TR" b="1" i="1" dirty="0"/>
              <a:t> in </a:t>
            </a:r>
            <a:r>
              <a:rPr lang="tr-TR" b="1" i="1" dirty="0" err="1"/>
              <a:t>plures</a:t>
            </a:r>
            <a:r>
              <a:rPr lang="tr-TR" i="1" dirty="0"/>
              <a:t>)</a:t>
            </a:r>
            <a:endParaRPr lang="tr-TR" dirty="0"/>
          </a:p>
          <a:p>
            <a:r>
              <a:rPr lang="tr-TR" i="1" dirty="0" err="1"/>
              <a:t>neue</a:t>
            </a:r>
            <a:r>
              <a:rPr lang="tr-TR" i="1" dirty="0"/>
              <a:t> </a:t>
            </a:r>
            <a:r>
              <a:rPr lang="tr-TR" i="1" dirty="0" err="1"/>
              <a:t>lue</a:t>
            </a:r>
            <a:r>
              <a:rPr lang="tr-TR" i="1" dirty="0"/>
              <a:t> </a:t>
            </a:r>
            <a:r>
              <a:rPr lang="tr-TR" i="1" dirty="0" err="1"/>
              <a:t>rue</a:t>
            </a:r>
            <a:r>
              <a:rPr lang="tr-TR" i="1" dirty="0"/>
              <a:t> </a:t>
            </a:r>
            <a:r>
              <a:rPr lang="tr-TR" i="1" dirty="0" err="1"/>
              <a:t>Marmar</a:t>
            </a:r>
            <a:r>
              <a:rPr lang="tr-TR" i="1" dirty="0"/>
              <a:t> </a:t>
            </a:r>
            <a:r>
              <a:rPr lang="tr-TR" i="1" dirty="0" err="1"/>
              <a:t>sins</a:t>
            </a:r>
            <a:r>
              <a:rPr lang="tr-TR" i="1" dirty="0"/>
              <a:t> </a:t>
            </a:r>
            <a:r>
              <a:rPr lang="tr-TR" i="1" dirty="0" err="1"/>
              <a:t>incurrere</a:t>
            </a:r>
            <a:r>
              <a:rPr lang="tr-TR" i="1" dirty="0"/>
              <a:t> in </a:t>
            </a:r>
            <a:r>
              <a:rPr lang="tr-TR" i="1" dirty="0" err="1"/>
              <a:t>pleores</a:t>
            </a:r>
            <a:r>
              <a:rPr lang="tr-TR" i="1" dirty="0"/>
              <a:t>    </a:t>
            </a:r>
            <a:r>
              <a:rPr lang="tr-TR" i="1" dirty="0" smtClean="0"/>
              <a:t>			(</a:t>
            </a:r>
            <a:r>
              <a:rPr lang="tr-TR" b="1" i="1" dirty="0"/>
              <a:t>Ey Mars, karın, yıkımın daha çok kişiye </a:t>
            </a:r>
            <a:endParaRPr lang="tr-TR" dirty="0"/>
          </a:p>
          <a:p>
            <a:r>
              <a:rPr lang="tr-TR" i="1" dirty="0" err="1"/>
              <a:t>neue</a:t>
            </a:r>
            <a:r>
              <a:rPr lang="tr-TR" i="1" dirty="0"/>
              <a:t> </a:t>
            </a:r>
            <a:r>
              <a:rPr lang="tr-TR" i="1" dirty="0" err="1"/>
              <a:t>lue</a:t>
            </a:r>
            <a:r>
              <a:rPr lang="tr-TR" i="1" dirty="0"/>
              <a:t> </a:t>
            </a:r>
            <a:r>
              <a:rPr lang="tr-TR" i="1" dirty="0" err="1"/>
              <a:t>rue</a:t>
            </a:r>
            <a:r>
              <a:rPr lang="tr-TR" i="1" dirty="0"/>
              <a:t> </a:t>
            </a:r>
            <a:r>
              <a:rPr lang="tr-TR" i="1" dirty="0" err="1"/>
              <a:t>Marmar</a:t>
            </a:r>
            <a:r>
              <a:rPr lang="tr-TR" i="1" dirty="0"/>
              <a:t> </a:t>
            </a:r>
            <a:r>
              <a:rPr lang="tr-TR" i="1" dirty="0" err="1"/>
              <a:t>sins</a:t>
            </a:r>
            <a:r>
              <a:rPr lang="tr-TR" i="1" dirty="0"/>
              <a:t> </a:t>
            </a:r>
            <a:r>
              <a:rPr lang="tr-TR" i="1" dirty="0" err="1"/>
              <a:t>incurrere</a:t>
            </a:r>
            <a:r>
              <a:rPr lang="tr-TR" i="1" dirty="0"/>
              <a:t> in </a:t>
            </a:r>
            <a:r>
              <a:rPr lang="tr-TR" i="1" dirty="0" err="1"/>
              <a:t>pleores</a:t>
            </a:r>
            <a:r>
              <a:rPr lang="tr-TR" i="1" dirty="0"/>
              <a:t> 	</a:t>
            </a:r>
            <a:r>
              <a:rPr lang="tr-TR" i="1" dirty="0" smtClean="0"/>
              <a:t>		</a:t>
            </a:r>
            <a:r>
              <a:rPr lang="tr-TR" b="1" i="1" dirty="0" smtClean="0"/>
              <a:t>zarar</a:t>
            </a:r>
            <a:r>
              <a:rPr lang="tr-TR" i="1" dirty="0" smtClean="0"/>
              <a:t> </a:t>
            </a:r>
            <a:r>
              <a:rPr lang="tr-TR" b="1" i="1" dirty="0"/>
              <a:t>vermesini engelle</a:t>
            </a:r>
            <a:r>
              <a:rPr lang="tr-TR" i="1" dirty="0"/>
              <a:t>)</a:t>
            </a:r>
            <a:endParaRPr lang="tr-TR" dirty="0"/>
          </a:p>
          <a:p>
            <a:r>
              <a:rPr lang="tr-TR" dirty="0"/>
              <a:t> </a:t>
            </a:r>
          </a:p>
          <a:p>
            <a:r>
              <a:rPr lang="tr-TR" i="1" dirty="0" err="1"/>
              <a:t>satur</a:t>
            </a:r>
            <a:r>
              <a:rPr lang="tr-TR" i="1" dirty="0"/>
              <a:t> fu, fere Mars, limen </a:t>
            </a:r>
            <a:r>
              <a:rPr lang="tr-TR" i="1" dirty="0" err="1"/>
              <a:t>sali</a:t>
            </a:r>
            <a:r>
              <a:rPr lang="tr-TR" i="1" dirty="0"/>
              <a:t>, </a:t>
            </a:r>
            <a:r>
              <a:rPr lang="tr-TR" i="1" dirty="0" err="1"/>
              <a:t>sta</a:t>
            </a:r>
            <a:r>
              <a:rPr lang="tr-TR" i="1" dirty="0"/>
              <a:t> berber  	</a:t>
            </a:r>
            <a:r>
              <a:rPr lang="tr-TR" i="1" dirty="0" smtClean="0"/>
              <a:t>		(</a:t>
            </a:r>
            <a:r>
              <a:rPr lang="tr-TR" b="1" i="1" dirty="0" err="1"/>
              <a:t>satur</a:t>
            </a:r>
            <a:r>
              <a:rPr lang="tr-TR" b="1" i="1" dirty="0"/>
              <a:t>  fu, fere Mars, limen </a:t>
            </a:r>
            <a:r>
              <a:rPr lang="tr-TR" b="1" i="1" dirty="0" err="1"/>
              <a:t>sali</a:t>
            </a:r>
            <a:r>
              <a:rPr lang="tr-TR" b="1" i="1" dirty="0"/>
              <a:t>, </a:t>
            </a:r>
            <a:r>
              <a:rPr lang="tr-TR" b="1" i="1" dirty="0" err="1"/>
              <a:t>sta</a:t>
            </a:r>
            <a:r>
              <a:rPr lang="tr-TR" b="1" i="1" dirty="0"/>
              <a:t> </a:t>
            </a:r>
            <a:r>
              <a:rPr lang="tr-TR" b="1" i="1" dirty="0" err="1"/>
              <a:t>verbera</a:t>
            </a:r>
            <a:r>
              <a:rPr lang="tr-TR" b="1" i="1" dirty="0"/>
              <a:t>.)</a:t>
            </a:r>
            <a:endParaRPr lang="tr-TR" dirty="0"/>
          </a:p>
          <a:p>
            <a:r>
              <a:rPr lang="tr-TR" i="1" dirty="0" err="1"/>
              <a:t>satur</a:t>
            </a:r>
            <a:r>
              <a:rPr lang="tr-TR" i="1" dirty="0"/>
              <a:t> fu, fere Mars, limen </a:t>
            </a:r>
            <a:r>
              <a:rPr lang="tr-TR" i="1" dirty="0" err="1"/>
              <a:t>sali</a:t>
            </a:r>
            <a:r>
              <a:rPr lang="tr-TR" i="1" dirty="0"/>
              <a:t>, </a:t>
            </a:r>
            <a:r>
              <a:rPr lang="tr-TR" i="1" dirty="0" err="1"/>
              <a:t>sta</a:t>
            </a:r>
            <a:r>
              <a:rPr lang="tr-TR" i="1" dirty="0"/>
              <a:t> berber  </a:t>
            </a:r>
            <a:r>
              <a:rPr lang="tr-TR" i="1" dirty="0" smtClean="0"/>
              <a:t>			  </a:t>
            </a:r>
            <a:r>
              <a:rPr lang="tr-TR" i="1" dirty="0"/>
              <a:t>(</a:t>
            </a:r>
            <a:r>
              <a:rPr lang="tr-TR" b="1" i="1" dirty="0"/>
              <a:t>artık doydun, azgın Mars, eşikten atla, dur, vur)</a:t>
            </a:r>
            <a:endParaRPr lang="tr-TR" dirty="0"/>
          </a:p>
          <a:p>
            <a:r>
              <a:rPr lang="tr-TR" i="1" dirty="0" err="1"/>
              <a:t>satur</a:t>
            </a:r>
            <a:r>
              <a:rPr lang="tr-TR" i="1" dirty="0"/>
              <a:t> fu, fere Mars, limen </a:t>
            </a:r>
            <a:r>
              <a:rPr lang="tr-TR" i="1" dirty="0" err="1"/>
              <a:t>sali</a:t>
            </a:r>
            <a:r>
              <a:rPr lang="tr-TR" i="1" dirty="0"/>
              <a:t>, </a:t>
            </a:r>
            <a:r>
              <a:rPr lang="tr-TR" i="1" dirty="0" err="1"/>
              <a:t>sta</a:t>
            </a:r>
            <a:r>
              <a:rPr lang="tr-TR" i="1" dirty="0"/>
              <a:t> berber</a:t>
            </a:r>
            <a:endParaRPr lang="tr-TR" dirty="0"/>
          </a:p>
          <a:p>
            <a:r>
              <a:rPr lang="tr-TR" dirty="0"/>
              <a:t> </a:t>
            </a:r>
          </a:p>
          <a:p>
            <a:r>
              <a:rPr lang="tr-TR" i="1" dirty="0" err="1"/>
              <a:t>semunis</a:t>
            </a:r>
            <a:r>
              <a:rPr lang="tr-TR" i="1" dirty="0"/>
              <a:t> </a:t>
            </a:r>
            <a:r>
              <a:rPr lang="tr-TR" i="1" dirty="0" err="1"/>
              <a:t>alternei</a:t>
            </a:r>
            <a:r>
              <a:rPr lang="tr-TR" i="1" dirty="0"/>
              <a:t> </a:t>
            </a:r>
            <a:r>
              <a:rPr lang="tr-TR" i="1" dirty="0" err="1"/>
              <a:t>advocapit</a:t>
            </a:r>
            <a:r>
              <a:rPr lang="tr-TR" i="1" dirty="0"/>
              <a:t> </a:t>
            </a:r>
            <a:r>
              <a:rPr lang="tr-TR" i="1" dirty="0" err="1"/>
              <a:t>conctos</a:t>
            </a:r>
            <a:r>
              <a:rPr lang="tr-TR" i="1" dirty="0"/>
              <a:t>   			 </a:t>
            </a:r>
            <a:r>
              <a:rPr lang="tr-TR" i="1" dirty="0" smtClean="0"/>
              <a:t>	</a:t>
            </a:r>
            <a:r>
              <a:rPr lang="tr-TR" b="1" i="1" dirty="0" smtClean="0"/>
              <a:t>(</a:t>
            </a:r>
            <a:r>
              <a:rPr lang="tr-TR" b="1" i="1" dirty="0" err="1"/>
              <a:t>semunes</a:t>
            </a:r>
            <a:r>
              <a:rPr lang="tr-TR" b="1" i="1" dirty="0"/>
              <a:t> </a:t>
            </a:r>
            <a:r>
              <a:rPr lang="tr-TR" b="1" i="1" dirty="0" err="1"/>
              <a:t>alterne</a:t>
            </a:r>
            <a:r>
              <a:rPr lang="tr-TR" b="1" i="1" dirty="0"/>
              <a:t> </a:t>
            </a:r>
            <a:r>
              <a:rPr lang="tr-TR" b="1" i="1" dirty="0" err="1"/>
              <a:t>invocabit</a:t>
            </a:r>
            <a:r>
              <a:rPr lang="tr-TR" b="1" i="1" dirty="0"/>
              <a:t> </a:t>
            </a:r>
            <a:r>
              <a:rPr lang="tr-TR" b="1" i="1" dirty="0" err="1"/>
              <a:t>cunctos</a:t>
            </a:r>
            <a:r>
              <a:rPr lang="tr-TR" b="1" i="1" dirty="0"/>
              <a:t>)</a:t>
            </a:r>
            <a:endParaRPr lang="tr-TR" dirty="0"/>
          </a:p>
          <a:p>
            <a:r>
              <a:rPr lang="tr-TR" i="1" dirty="0" err="1"/>
              <a:t>semunis</a:t>
            </a:r>
            <a:r>
              <a:rPr lang="tr-TR" i="1" dirty="0"/>
              <a:t> </a:t>
            </a:r>
            <a:r>
              <a:rPr lang="tr-TR" i="1" dirty="0" err="1"/>
              <a:t>alternei</a:t>
            </a:r>
            <a:r>
              <a:rPr lang="tr-TR" i="1" dirty="0"/>
              <a:t> </a:t>
            </a:r>
            <a:r>
              <a:rPr lang="tr-TR" i="1" dirty="0" err="1"/>
              <a:t>advocapit</a:t>
            </a:r>
            <a:r>
              <a:rPr lang="tr-TR" i="1" dirty="0"/>
              <a:t> </a:t>
            </a:r>
            <a:r>
              <a:rPr lang="tr-TR" i="1" dirty="0" err="1"/>
              <a:t>conctos</a:t>
            </a:r>
            <a:r>
              <a:rPr lang="tr-TR" i="1" dirty="0"/>
              <a:t>			</a:t>
            </a:r>
            <a:r>
              <a:rPr lang="tr-TR" i="1" dirty="0" smtClean="0"/>
              <a:t>	</a:t>
            </a:r>
            <a:r>
              <a:rPr lang="tr-TR" b="1" i="1" dirty="0" smtClean="0"/>
              <a:t>(</a:t>
            </a:r>
            <a:r>
              <a:rPr lang="tr-TR" b="1" i="1" dirty="0"/>
              <a:t>sırayla bütün ekin perilerini çağıracak)</a:t>
            </a:r>
            <a:endParaRPr lang="tr-TR" dirty="0"/>
          </a:p>
          <a:p>
            <a:r>
              <a:rPr lang="tr-TR" i="1" dirty="0" err="1"/>
              <a:t>semunis</a:t>
            </a:r>
            <a:r>
              <a:rPr lang="tr-TR" i="1" dirty="0"/>
              <a:t> </a:t>
            </a:r>
            <a:r>
              <a:rPr lang="tr-TR" i="1" dirty="0" err="1"/>
              <a:t>alternei</a:t>
            </a:r>
            <a:r>
              <a:rPr lang="tr-TR" i="1" dirty="0"/>
              <a:t> </a:t>
            </a:r>
            <a:r>
              <a:rPr lang="tr-TR" i="1" dirty="0" err="1"/>
              <a:t>advocapit</a:t>
            </a:r>
            <a:r>
              <a:rPr lang="tr-TR" i="1" dirty="0"/>
              <a:t> </a:t>
            </a:r>
            <a:r>
              <a:rPr lang="tr-TR" i="1" dirty="0" err="1"/>
              <a:t>conctos</a:t>
            </a:r>
            <a:endParaRPr lang="tr-TR" dirty="0"/>
          </a:p>
          <a:p>
            <a:r>
              <a:rPr lang="tr-TR" dirty="0"/>
              <a:t> </a:t>
            </a:r>
          </a:p>
          <a:p>
            <a:r>
              <a:rPr lang="tr-TR" i="1" dirty="0" err="1"/>
              <a:t>enos</a:t>
            </a:r>
            <a:r>
              <a:rPr lang="tr-TR" i="1" dirty="0"/>
              <a:t> </a:t>
            </a:r>
            <a:r>
              <a:rPr lang="tr-TR" i="1" dirty="0" err="1"/>
              <a:t>Marmor</a:t>
            </a:r>
            <a:r>
              <a:rPr lang="tr-TR" i="1" dirty="0"/>
              <a:t> </a:t>
            </a:r>
            <a:r>
              <a:rPr lang="tr-TR" i="1" dirty="0" err="1"/>
              <a:t>iuuato</a:t>
            </a:r>
            <a:r>
              <a:rPr lang="tr-TR" i="1" dirty="0"/>
              <a:t>						</a:t>
            </a:r>
            <a:r>
              <a:rPr lang="tr-TR" b="1" i="1" dirty="0"/>
              <a:t>(</a:t>
            </a:r>
            <a:r>
              <a:rPr lang="tr-TR" b="1" i="1" dirty="0" err="1"/>
              <a:t>nos</a:t>
            </a:r>
            <a:r>
              <a:rPr lang="tr-TR" b="1" i="1" dirty="0"/>
              <a:t>, Mars, </a:t>
            </a:r>
            <a:r>
              <a:rPr lang="tr-TR" b="1" i="1" dirty="0" err="1"/>
              <a:t>iuvato</a:t>
            </a:r>
            <a:r>
              <a:rPr lang="tr-TR" b="1" i="1" dirty="0"/>
              <a:t>) </a:t>
            </a:r>
            <a:endParaRPr lang="tr-TR" dirty="0"/>
          </a:p>
          <a:p>
            <a:r>
              <a:rPr lang="tr-TR" i="1" dirty="0" err="1"/>
              <a:t>enos</a:t>
            </a:r>
            <a:r>
              <a:rPr lang="tr-TR" i="1" dirty="0"/>
              <a:t> </a:t>
            </a:r>
            <a:r>
              <a:rPr lang="tr-TR" i="1" dirty="0" err="1"/>
              <a:t>Marmor</a:t>
            </a:r>
            <a:r>
              <a:rPr lang="tr-TR" i="1" dirty="0"/>
              <a:t> </a:t>
            </a:r>
            <a:r>
              <a:rPr lang="tr-TR" i="1" dirty="0" err="1"/>
              <a:t>iuuato</a:t>
            </a:r>
            <a:r>
              <a:rPr lang="tr-TR" i="1" dirty="0"/>
              <a:t>					</a:t>
            </a:r>
            <a:r>
              <a:rPr lang="tr-TR" i="1" dirty="0" smtClean="0"/>
              <a:t>	</a:t>
            </a:r>
            <a:r>
              <a:rPr lang="tr-TR" b="1" i="1" dirty="0" smtClean="0"/>
              <a:t>(</a:t>
            </a:r>
            <a:r>
              <a:rPr lang="tr-TR" b="1" i="1" dirty="0"/>
              <a:t>Mars bize yardım etsin)</a:t>
            </a:r>
            <a:r>
              <a:rPr lang="tr-TR" i="1" dirty="0"/>
              <a:t> </a:t>
            </a:r>
            <a:endParaRPr lang="tr-TR" dirty="0"/>
          </a:p>
          <a:p>
            <a:r>
              <a:rPr lang="tr-TR" i="1" dirty="0" err="1"/>
              <a:t>enos</a:t>
            </a:r>
            <a:r>
              <a:rPr lang="tr-TR" i="1" dirty="0"/>
              <a:t> </a:t>
            </a:r>
            <a:r>
              <a:rPr lang="tr-TR" i="1" dirty="0" err="1"/>
              <a:t>Marmor</a:t>
            </a:r>
            <a:r>
              <a:rPr lang="tr-TR" i="1" dirty="0"/>
              <a:t> </a:t>
            </a:r>
            <a:r>
              <a:rPr lang="tr-TR" i="1" dirty="0" err="1"/>
              <a:t>iuuato</a:t>
            </a:r>
            <a:endParaRPr lang="tr-TR" dirty="0"/>
          </a:p>
          <a:p>
            <a:r>
              <a:rPr lang="tr-TR" dirty="0"/>
              <a:t> </a:t>
            </a:r>
          </a:p>
          <a:p>
            <a:r>
              <a:rPr lang="tr-TR" i="1" dirty="0" err="1"/>
              <a:t>triumpe</a:t>
            </a:r>
            <a:r>
              <a:rPr lang="tr-TR" i="1" dirty="0"/>
              <a:t> </a:t>
            </a:r>
            <a:r>
              <a:rPr lang="tr-TR" i="1" dirty="0" err="1"/>
              <a:t>triumpe</a:t>
            </a:r>
            <a:r>
              <a:rPr lang="tr-TR" i="1" dirty="0"/>
              <a:t> </a:t>
            </a:r>
            <a:r>
              <a:rPr lang="tr-TR" i="1" dirty="0" err="1"/>
              <a:t>triumpe</a:t>
            </a:r>
            <a:r>
              <a:rPr lang="tr-TR" i="1" dirty="0"/>
              <a:t> </a:t>
            </a:r>
            <a:r>
              <a:rPr lang="tr-TR" i="1" dirty="0" err="1"/>
              <a:t>triumpe</a:t>
            </a:r>
            <a:r>
              <a:rPr lang="tr-TR" i="1" dirty="0"/>
              <a:t> </a:t>
            </a:r>
            <a:r>
              <a:rPr lang="tr-TR" i="1" dirty="0" err="1"/>
              <a:t>triumpe</a:t>
            </a:r>
            <a:r>
              <a:rPr lang="tr-TR" i="1" dirty="0"/>
              <a:t>			</a:t>
            </a:r>
            <a:r>
              <a:rPr lang="tr-TR" b="1" i="1" dirty="0"/>
              <a:t>zafer </a:t>
            </a:r>
            <a:r>
              <a:rPr lang="tr-TR" b="1" i="1" dirty="0" err="1"/>
              <a:t>zafer</a:t>
            </a:r>
            <a:r>
              <a:rPr lang="tr-TR" b="1" i="1" dirty="0"/>
              <a:t> </a:t>
            </a:r>
            <a:r>
              <a:rPr lang="tr-TR" b="1" i="1" dirty="0" err="1"/>
              <a:t>zafer</a:t>
            </a:r>
            <a:r>
              <a:rPr lang="tr-TR" b="1" i="1" dirty="0"/>
              <a:t> </a:t>
            </a:r>
            <a:r>
              <a:rPr lang="tr-TR" b="1" i="1" dirty="0" err="1"/>
              <a:t>zafer</a:t>
            </a:r>
            <a:r>
              <a:rPr lang="tr-TR" b="1" i="1" dirty="0"/>
              <a:t> </a:t>
            </a:r>
            <a:r>
              <a:rPr lang="tr-TR" b="1" i="1" dirty="0" err="1"/>
              <a:t>zafer</a:t>
            </a:r>
            <a:endParaRPr lang="tr-TR" dirty="0"/>
          </a:p>
          <a:p>
            <a:pPr marL="0" indent="0">
              <a:buNone/>
            </a:pPr>
            <a:endParaRPr lang="tr-TR" dirty="0"/>
          </a:p>
        </p:txBody>
      </p:sp>
    </p:spTree>
    <p:extLst>
      <p:ext uri="{BB962C8B-B14F-4D97-AF65-F5344CB8AC3E}">
        <p14:creationId xmlns:p14="http://schemas.microsoft.com/office/powerpoint/2010/main" val="3756020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pPr algn="ctr"/>
            <a:r>
              <a:rPr lang="tr-TR" sz="2800" dirty="0" err="1" smtClean="0"/>
              <a:t>Carmen</a:t>
            </a:r>
            <a:r>
              <a:rPr lang="tr-TR" sz="2800" dirty="0" smtClean="0"/>
              <a:t> </a:t>
            </a:r>
            <a:r>
              <a:rPr lang="tr-TR" sz="2800" dirty="0" err="1" smtClean="0"/>
              <a:t>Saliare</a:t>
            </a:r>
            <a:endParaRPr lang="tr-TR" sz="2800" dirty="0"/>
          </a:p>
        </p:txBody>
      </p:sp>
      <p:sp>
        <p:nvSpPr>
          <p:cNvPr id="5" name="İçerik Yer Tutucusu 4"/>
          <p:cNvSpPr>
            <a:spLocks noGrp="1"/>
          </p:cNvSpPr>
          <p:nvPr>
            <p:ph idx="1"/>
          </p:nvPr>
        </p:nvSpPr>
        <p:spPr/>
        <p:txBody>
          <a:bodyPr>
            <a:normAutofit fontScale="92500" lnSpcReduction="10000"/>
          </a:bodyPr>
          <a:lstStyle/>
          <a:p>
            <a:r>
              <a:rPr lang="tr-TR" i="1" dirty="0" err="1"/>
              <a:t>Varro</a:t>
            </a:r>
            <a:r>
              <a:rPr lang="tr-TR" i="1" dirty="0"/>
              <a:t>, </a:t>
            </a:r>
            <a:r>
              <a:rPr lang="tr-TR" i="1" dirty="0" err="1"/>
              <a:t>Lingua</a:t>
            </a:r>
            <a:r>
              <a:rPr lang="tr-TR" i="1" dirty="0"/>
              <a:t> </a:t>
            </a:r>
            <a:r>
              <a:rPr lang="tr-TR" i="1" dirty="0" err="1"/>
              <a:t>Latina</a:t>
            </a:r>
            <a:r>
              <a:rPr lang="tr-TR" i="1" dirty="0"/>
              <a:t>, 7, 26-27</a:t>
            </a:r>
            <a:endParaRPr lang="tr-TR" dirty="0"/>
          </a:p>
          <a:p>
            <a:pPr marL="0" indent="0">
              <a:buNone/>
            </a:pPr>
            <a:r>
              <a:rPr lang="tr-TR" dirty="0"/>
              <a:t> </a:t>
            </a:r>
          </a:p>
          <a:p>
            <a:r>
              <a:rPr lang="tr-TR" dirty="0"/>
              <a:t>…in </a:t>
            </a:r>
            <a:r>
              <a:rPr lang="tr-TR" dirty="0" err="1"/>
              <a:t>multis</a:t>
            </a:r>
            <a:r>
              <a:rPr lang="tr-TR" dirty="0"/>
              <a:t> </a:t>
            </a:r>
            <a:r>
              <a:rPr lang="tr-TR" dirty="0" err="1"/>
              <a:t>verbis</a:t>
            </a:r>
            <a:r>
              <a:rPr lang="tr-TR" dirty="0"/>
              <a:t> in </a:t>
            </a:r>
            <a:r>
              <a:rPr lang="tr-TR" dirty="0" err="1"/>
              <a:t>quo</a:t>
            </a:r>
            <a:r>
              <a:rPr lang="tr-TR" dirty="0"/>
              <a:t>[d] </a:t>
            </a:r>
            <a:r>
              <a:rPr lang="tr-TR" dirty="0" err="1"/>
              <a:t>antiqui</a:t>
            </a:r>
            <a:r>
              <a:rPr lang="tr-TR" dirty="0"/>
              <a:t> </a:t>
            </a:r>
            <a:r>
              <a:rPr lang="tr-TR" dirty="0" err="1"/>
              <a:t>dicebant</a:t>
            </a:r>
            <a:r>
              <a:rPr lang="tr-TR" dirty="0"/>
              <a:t> S, </a:t>
            </a:r>
            <a:r>
              <a:rPr lang="tr-TR" dirty="0" err="1"/>
              <a:t>postea</a:t>
            </a:r>
            <a:r>
              <a:rPr lang="tr-TR" dirty="0"/>
              <a:t> </a:t>
            </a:r>
            <a:r>
              <a:rPr lang="tr-TR" dirty="0" err="1"/>
              <a:t>dicunt</a:t>
            </a:r>
            <a:r>
              <a:rPr lang="tr-TR" dirty="0"/>
              <a:t> R, ut in </a:t>
            </a:r>
            <a:r>
              <a:rPr lang="tr-TR" dirty="0" err="1"/>
              <a:t>carmine</a:t>
            </a:r>
            <a:r>
              <a:rPr lang="tr-TR" dirty="0"/>
              <a:t> </a:t>
            </a:r>
            <a:r>
              <a:rPr lang="tr-TR" dirty="0" err="1"/>
              <a:t>Saliorum</a:t>
            </a:r>
            <a:r>
              <a:rPr lang="tr-TR" dirty="0"/>
              <a:t> </a:t>
            </a:r>
            <a:r>
              <a:rPr lang="tr-TR" dirty="0" err="1"/>
              <a:t>sunt</a:t>
            </a:r>
            <a:r>
              <a:rPr lang="tr-TR" dirty="0"/>
              <a:t> </a:t>
            </a:r>
            <a:r>
              <a:rPr lang="tr-TR" dirty="0" err="1"/>
              <a:t>haec</a:t>
            </a:r>
            <a:r>
              <a:rPr lang="tr-TR" dirty="0"/>
              <a:t>: '</a:t>
            </a:r>
            <a:r>
              <a:rPr lang="tr-TR" dirty="0" err="1"/>
              <a:t>cozeulodorieso</a:t>
            </a:r>
            <a:r>
              <a:rPr lang="tr-TR" dirty="0"/>
              <a:t>. </a:t>
            </a:r>
            <a:r>
              <a:rPr lang="tr-TR" dirty="0" err="1"/>
              <a:t>omnia</a:t>
            </a:r>
            <a:r>
              <a:rPr lang="tr-TR" dirty="0"/>
              <a:t> vero </a:t>
            </a:r>
            <a:r>
              <a:rPr lang="tr-TR" dirty="0" err="1"/>
              <a:t>adpatula</a:t>
            </a:r>
            <a:r>
              <a:rPr lang="tr-TR" dirty="0"/>
              <a:t> </a:t>
            </a:r>
            <a:r>
              <a:rPr lang="tr-TR" dirty="0" err="1"/>
              <a:t>coemisse</a:t>
            </a:r>
            <a:r>
              <a:rPr lang="tr-TR" dirty="0"/>
              <a:t>. </a:t>
            </a:r>
            <a:r>
              <a:rPr lang="tr-TR" dirty="0" err="1"/>
              <a:t>ian</a:t>
            </a:r>
            <a:r>
              <a:rPr lang="tr-TR" dirty="0"/>
              <a:t> </a:t>
            </a:r>
            <a:r>
              <a:rPr lang="tr-TR" dirty="0" err="1"/>
              <a:t>cusianes</a:t>
            </a:r>
            <a:r>
              <a:rPr lang="tr-TR" dirty="0"/>
              <a:t> </a:t>
            </a:r>
            <a:r>
              <a:rPr lang="tr-TR" dirty="0" err="1"/>
              <a:t>duonus</a:t>
            </a:r>
            <a:r>
              <a:rPr lang="tr-TR" dirty="0"/>
              <a:t> </a:t>
            </a:r>
            <a:r>
              <a:rPr lang="tr-TR" dirty="0" err="1"/>
              <a:t>ceruses</a:t>
            </a:r>
            <a:r>
              <a:rPr lang="tr-TR" dirty="0"/>
              <a:t>. </a:t>
            </a:r>
            <a:r>
              <a:rPr lang="tr-TR" dirty="0" err="1"/>
              <a:t>dunus</a:t>
            </a:r>
            <a:r>
              <a:rPr lang="tr-TR" dirty="0"/>
              <a:t> </a:t>
            </a:r>
            <a:r>
              <a:rPr lang="tr-TR" dirty="0" err="1"/>
              <a:t>Ianusue</a:t>
            </a:r>
            <a:r>
              <a:rPr lang="tr-TR" dirty="0"/>
              <a:t> </a:t>
            </a:r>
            <a:r>
              <a:rPr lang="tr-TR" dirty="0" err="1"/>
              <a:t>uet</a:t>
            </a:r>
            <a:r>
              <a:rPr lang="tr-TR" dirty="0"/>
              <a:t> </a:t>
            </a:r>
            <a:r>
              <a:rPr lang="tr-TR" dirty="0" err="1"/>
              <a:t>pom</a:t>
            </a:r>
            <a:r>
              <a:rPr lang="tr-TR" dirty="0"/>
              <a:t> </a:t>
            </a:r>
            <a:r>
              <a:rPr lang="tr-TR" dirty="0" err="1"/>
              <a:t>melios</a:t>
            </a:r>
            <a:r>
              <a:rPr lang="tr-TR" dirty="0"/>
              <a:t> </a:t>
            </a:r>
            <a:r>
              <a:rPr lang="tr-TR" dirty="0" err="1"/>
              <a:t>eum</a:t>
            </a:r>
            <a:r>
              <a:rPr lang="tr-TR" dirty="0"/>
              <a:t> </a:t>
            </a:r>
            <a:r>
              <a:rPr lang="tr-TR" dirty="0" err="1"/>
              <a:t>recum</a:t>
            </a:r>
            <a:r>
              <a:rPr lang="tr-TR" dirty="0"/>
              <a:t>' * * * </a:t>
            </a:r>
          </a:p>
          <a:p>
            <a:pPr marL="0" indent="0">
              <a:buNone/>
            </a:pPr>
            <a:endParaRPr lang="tr-TR" dirty="0"/>
          </a:p>
          <a:p>
            <a:r>
              <a:rPr lang="tr-TR" dirty="0"/>
              <a:t> . . . f&lt;o&gt;</a:t>
            </a:r>
            <a:r>
              <a:rPr lang="tr-TR" dirty="0" err="1"/>
              <a:t>edesum</a:t>
            </a:r>
            <a:r>
              <a:rPr lang="tr-TR" dirty="0"/>
              <a:t> </a:t>
            </a:r>
            <a:r>
              <a:rPr lang="tr-TR" dirty="0" err="1"/>
              <a:t>foederum</a:t>
            </a:r>
            <a:r>
              <a:rPr lang="tr-TR" dirty="0"/>
              <a:t>, </a:t>
            </a:r>
            <a:r>
              <a:rPr lang="tr-TR" dirty="0" err="1"/>
              <a:t>plusima</a:t>
            </a:r>
            <a:r>
              <a:rPr lang="tr-TR" dirty="0"/>
              <a:t> </a:t>
            </a:r>
            <a:r>
              <a:rPr lang="tr-TR" dirty="0" err="1"/>
              <a:t>plurima</a:t>
            </a:r>
            <a:r>
              <a:rPr lang="tr-TR" dirty="0"/>
              <a:t>, </a:t>
            </a:r>
            <a:r>
              <a:rPr lang="tr-TR" dirty="0" err="1"/>
              <a:t>meliosem</a:t>
            </a:r>
            <a:r>
              <a:rPr lang="tr-TR" dirty="0"/>
              <a:t> </a:t>
            </a:r>
            <a:r>
              <a:rPr lang="tr-TR" dirty="0" err="1"/>
              <a:t>meliorem</a:t>
            </a:r>
            <a:r>
              <a:rPr lang="tr-TR" dirty="0"/>
              <a:t>,   </a:t>
            </a:r>
            <a:r>
              <a:rPr lang="tr-TR" dirty="0" err="1"/>
              <a:t>asenam</a:t>
            </a:r>
            <a:r>
              <a:rPr lang="tr-TR" dirty="0"/>
              <a:t> arenam, </a:t>
            </a:r>
            <a:r>
              <a:rPr lang="tr-TR" dirty="0" err="1"/>
              <a:t>ianitos</a:t>
            </a:r>
            <a:r>
              <a:rPr lang="tr-TR" dirty="0"/>
              <a:t> </a:t>
            </a:r>
            <a:r>
              <a:rPr lang="tr-TR" dirty="0" err="1"/>
              <a:t>ianitor</a:t>
            </a:r>
            <a:r>
              <a:rPr lang="tr-TR" dirty="0"/>
              <a:t>. </a:t>
            </a:r>
            <a:r>
              <a:rPr lang="tr-TR" dirty="0" err="1"/>
              <a:t>quare</a:t>
            </a:r>
            <a:r>
              <a:rPr lang="tr-TR" dirty="0"/>
              <a:t> e[</a:t>
            </a:r>
            <a:r>
              <a:rPr lang="tr-TR" dirty="0" err="1"/>
              <a:t>st</a:t>
            </a:r>
            <a:r>
              <a:rPr lang="tr-TR" dirty="0"/>
              <a:t>] </a:t>
            </a:r>
            <a:r>
              <a:rPr lang="tr-TR" dirty="0" err="1"/>
              <a:t>Casmena</a:t>
            </a:r>
            <a:r>
              <a:rPr lang="tr-TR" dirty="0"/>
              <a:t> </a:t>
            </a:r>
            <a:r>
              <a:rPr lang="tr-TR" dirty="0" err="1"/>
              <a:t>Carmena</a:t>
            </a:r>
            <a:r>
              <a:rPr lang="tr-TR" dirty="0"/>
              <a:t> </a:t>
            </a:r>
            <a:r>
              <a:rPr lang="tr-TR" dirty="0" err="1"/>
              <a:t>carmina</a:t>
            </a:r>
            <a:r>
              <a:rPr lang="tr-TR" dirty="0"/>
              <a:t> </a:t>
            </a:r>
            <a:r>
              <a:rPr lang="tr-TR" dirty="0" err="1"/>
              <a:t>carmen</a:t>
            </a:r>
            <a:r>
              <a:rPr lang="tr-TR" dirty="0"/>
              <a:t>, R </a:t>
            </a:r>
            <a:r>
              <a:rPr lang="tr-TR" dirty="0" err="1"/>
              <a:t>extrito</a:t>
            </a:r>
            <a:r>
              <a:rPr lang="tr-TR" dirty="0"/>
              <a:t> </a:t>
            </a:r>
            <a:r>
              <a:rPr lang="tr-TR" dirty="0" err="1"/>
              <a:t>Camena</a:t>
            </a:r>
            <a:r>
              <a:rPr lang="tr-TR" dirty="0"/>
              <a:t> </a:t>
            </a:r>
            <a:r>
              <a:rPr lang="tr-TR" dirty="0" err="1"/>
              <a:t>factum</a:t>
            </a:r>
            <a:r>
              <a:rPr lang="tr-TR" dirty="0"/>
              <a:t>. ab </a:t>
            </a:r>
            <a:r>
              <a:rPr lang="tr-TR" dirty="0" err="1"/>
              <a:t>eadem</a:t>
            </a:r>
            <a:r>
              <a:rPr lang="tr-TR" dirty="0"/>
              <a:t> </a:t>
            </a:r>
            <a:r>
              <a:rPr lang="tr-TR" dirty="0" err="1"/>
              <a:t>voce</a:t>
            </a:r>
            <a:r>
              <a:rPr lang="tr-TR" dirty="0"/>
              <a:t> </a:t>
            </a:r>
            <a:r>
              <a:rPr lang="tr-TR" dirty="0" err="1"/>
              <a:t>canite</a:t>
            </a:r>
            <a:r>
              <a:rPr lang="tr-TR" dirty="0"/>
              <a:t>, </a:t>
            </a:r>
            <a:r>
              <a:rPr lang="tr-TR" dirty="0" err="1"/>
              <a:t>pro</a:t>
            </a:r>
            <a:r>
              <a:rPr lang="tr-TR" dirty="0"/>
              <a:t>  </a:t>
            </a:r>
            <a:r>
              <a:rPr lang="tr-TR" dirty="0" err="1"/>
              <a:t>quo</a:t>
            </a:r>
            <a:r>
              <a:rPr lang="tr-TR" dirty="0"/>
              <a:t> in </a:t>
            </a:r>
            <a:r>
              <a:rPr lang="tr-TR" dirty="0" err="1"/>
              <a:t>Saliari</a:t>
            </a:r>
            <a:r>
              <a:rPr lang="tr-TR" dirty="0"/>
              <a:t> </a:t>
            </a:r>
            <a:r>
              <a:rPr lang="tr-TR" dirty="0" err="1"/>
              <a:t>versu</a:t>
            </a:r>
            <a:r>
              <a:rPr lang="tr-TR" dirty="0"/>
              <a:t> </a:t>
            </a:r>
            <a:r>
              <a:rPr lang="tr-TR" dirty="0" err="1"/>
              <a:t>scriptum</a:t>
            </a:r>
            <a:r>
              <a:rPr lang="tr-TR" dirty="0"/>
              <a:t> est </a:t>
            </a:r>
            <a:r>
              <a:rPr lang="tr-TR" dirty="0" err="1"/>
              <a:t>cante</a:t>
            </a:r>
            <a:r>
              <a:rPr lang="tr-TR" dirty="0"/>
              <a:t>, hoc  </a:t>
            </a:r>
            <a:r>
              <a:rPr lang="tr-TR" dirty="0" err="1"/>
              <a:t>versu</a:t>
            </a:r>
            <a:r>
              <a:rPr lang="tr-TR" dirty="0"/>
              <a:t>: '</a:t>
            </a:r>
            <a:r>
              <a:rPr lang="tr-TR" dirty="0" err="1"/>
              <a:t>divum</a:t>
            </a:r>
            <a:r>
              <a:rPr lang="tr-TR" dirty="0"/>
              <a:t> </a:t>
            </a:r>
            <a:r>
              <a:rPr lang="tr-TR" dirty="0" err="1"/>
              <a:t>empta</a:t>
            </a:r>
            <a:r>
              <a:rPr lang="tr-TR" dirty="0"/>
              <a:t> </a:t>
            </a:r>
            <a:r>
              <a:rPr lang="tr-TR" dirty="0" err="1"/>
              <a:t>cante</a:t>
            </a:r>
            <a:r>
              <a:rPr lang="tr-TR" dirty="0"/>
              <a:t>, </a:t>
            </a:r>
            <a:r>
              <a:rPr lang="tr-TR" dirty="0" err="1"/>
              <a:t>divum</a:t>
            </a:r>
            <a:r>
              <a:rPr lang="tr-TR" dirty="0"/>
              <a:t> </a:t>
            </a:r>
            <a:r>
              <a:rPr lang="tr-TR" dirty="0" err="1"/>
              <a:t>deo</a:t>
            </a:r>
            <a:r>
              <a:rPr lang="tr-TR" dirty="0"/>
              <a:t> </a:t>
            </a:r>
            <a:r>
              <a:rPr lang="tr-TR" dirty="0" err="1"/>
              <a:t>supplicante</a:t>
            </a:r>
            <a:r>
              <a:rPr lang="tr-TR" dirty="0"/>
              <a:t>.'</a:t>
            </a:r>
          </a:p>
          <a:p>
            <a:pPr marL="0" indent="0">
              <a:buNone/>
            </a:pPr>
            <a:r>
              <a:rPr lang="tr-TR" dirty="0" smtClean="0"/>
              <a:t>	</a:t>
            </a:r>
            <a:endParaRPr lang="tr-TR" dirty="0"/>
          </a:p>
        </p:txBody>
      </p:sp>
    </p:spTree>
    <p:extLst>
      <p:ext uri="{BB962C8B-B14F-4D97-AF65-F5344CB8AC3E}">
        <p14:creationId xmlns:p14="http://schemas.microsoft.com/office/powerpoint/2010/main" val="3672333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pPr algn="ctr"/>
            <a:r>
              <a:rPr lang="tr-TR" sz="2800" dirty="0" err="1" smtClean="0"/>
              <a:t>Carmen</a:t>
            </a:r>
            <a:r>
              <a:rPr lang="tr-TR" sz="2800" dirty="0" smtClean="0"/>
              <a:t> </a:t>
            </a:r>
            <a:r>
              <a:rPr lang="tr-TR" sz="2800" dirty="0" err="1" smtClean="0"/>
              <a:t>Saliare</a:t>
            </a:r>
            <a:endParaRPr lang="tr-TR" sz="2800" dirty="0"/>
          </a:p>
        </p:txBody>
      </p:sp>
      <p:sp>
        <p:nvSpPr>
          <p:cNvPr id="5" name="İçerik Yer Tutucusu 4"/>
          <p:cNvSpPr>
            <a:spLocks noGrp="1"/>
          </p:cNvSpPr>
          <p:nvPr>
            <p:ph idx="1"/>
          </p:nvPr>
        </p:nvSpPr>
        <p:spPr/>
        <p:txBody>
          <a:bodyPr>
            <a:normAutofit/>
          </a:bodyPr>
          <a:lstStyle/>
          <a:p>
            <a:r>
              <a:rPr lang="tr-TR" dirty="0"/>
              <a:t>*Quintilianus</a:t>
            </a:r>
            <a:r>
              <a:rPr lang="tr-TR" i="1" dirty="0"/>
              <a:t>, </a:t>
            </a:r>
            <a:r>
              <a:rPr lang="tr-TR" i="1" dirty="0" err="1"/>
              <a:t>Institutio</a:t>
            </a:r>
            <a:r>
              <a:rPr lang="tr-TR" i="1" dirty="0"/>
              <a:t> </a:t>
            </a:r>
            <a:r>
              <a:rPr lang="tr-TR" i="1" dirty="0" err="1"/>
              <a:t>Oratoriae</a:t>
            </a:r>
            <a:r>
              <a:rPr lang="tr-TR" dirty="0"/>
              <a:t>, 1.6.40: </a:t>
            </a:r>
          </a:p>
          <a:p>
            <a:pPr marL="0" indent="0">
              <a:buNone/>
            </a:pPr>
            <a:endParaRPr lang="tr-TR" dirty="0"/>
          </a:p>
          <a:p>
            <a:r>
              <a:rPr lang="tr-TR" dirty="0"/>
              <a:t>“</a:t>
            </a:r>
            <a:r>
              <a:rPr lang="tr-TR" i="1" dirty="0" err="1"/>
              <a:t>Saliorum</a:t>
            </a:r>
            <a:r>
              <a:rPr lang="tr-TR" i="1" dirty="0"/>
              <a:t> </a:t>
            </a:r>
            <a:r>
              <a:rPr lang="tr-TR" i="1" dirty="0" err="1"/>
              <a:t>carmina</a:t>
            </a:r>
            <a:r>
              <a:rPr lang="tr-TR" i="1" dirty="0"/>
              <a:t> </a:t>
            </a:r>
            <a:r>
              <a:rPr lang="tr-TR" i="1" dirty="0" err="1"/>
              <a:t>vix</a:t>
            </a:r>
            <a:r>
              <a:rPr lang="tr-TR" i="1" dirty="0"/>
              <a:t> </a:t>
            </a:r>
            <a:r>
              <a:rPr lang="tr-TR" i="1" dirty="0" err="1"/>
              <a:t>sacerdotibus</a:t>
            </a:r>
            <a:r>
              <a:rPr lang="tr-TR" i="1" dirty="0"/>
              <a:t> </a:t>
            </a:r>
            <a:r>
              <a:rPr lang="tr-TR" i="1" dirty="0" err="1"/>
              <a:t>suis</a:t>
            </a:r>
            <a:r>
              <a:rPr lang="tr-TR" i="1" dirty="0"/>
              <a:t> </a:t>
            </a:r>
            <a:r>
              <a:rPr lang="tr-TR" i="1" dirty="0" err="1"/>
              <a:t>satis</a:t>
            </a:r>
            <a:r>
              <a:rPr lang="tr-TR" i="1" dirty="0"/>
              <a:t> </a:t>
            </a:r>
            <a:r>
              <a:rPr lang="tr-TR" i="1" dirty="0" err="1"/>
              <a:t>intellecta</a:t>
            </a:r>
            <a:r>
              <a:rPr lang="tr-TR" dirty="0"/>
              <a:t>”</a:t>
            </a:r>
          </a:p>
          <a:p>
            <a:pPr marL="0" indent="0">
              <a:buNone/>
            </a:pPr>
            <a:r>
              <a:rPr lang="tr-TR" dirty="0"/>
              <a:t> </a:t>
            </a:r>
          </a:p>
          <a:p>
            <a:r>
              <a:rPr lang="tr-TR" dirty="0"/>
              <a:t> “</a:t>
            </a:r>
            <a:r>
              <a:rPr lang="tr-TR" dirty="0" err="1"/>
              <a:t>Salii</a:t>
            </a:r>
            <a:r>
              <a:rPr lang="tr-TR" dirty="0"/>
              <a:t> İlahisi günümüzde, kendi rahiplerince bile güç bela anlaşılmaktadır.”</a:t>
            </a:r>
          </a:p>
          <a:p>
            <a:pPr marL="0" indent="0">
              <a:buNone/>
            </a:pPr>
            <a:endParaRPr lang="tr-TR" dirty="0"/>
          </a:p>
        </p:txBody>
      </p:sp>
    </p:spTree>
    <p:extLst>
      <p:ext uri="{BB962C8B-B14F-4D97-AF65-F5344CB8AC3E}">
        <p14:creationId xmlns:p14="http://schemas.microsoft.com/office/powerpoint/2010/main" val="2980139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pPr algn="ctr"/>
            <a:r>
              <a:rPr lang="tr-TR" sz="2800" dirty="0" err="1" smtClean="0"/>
              <a:t>Carmen</a:t>
            </a:r>
            <a:r>
              <a:rPr lang="tr-TR" sz="2800" dirty="0" smtClean="0"/>
              <a:t> </a:t>
            </a:r>
            <a:r>
              <a:rPr lang="tr-TR" sz="2800" dirty="0" err="1" smtClean="0"/>
              <a:t>Saliare</a:t>
            </a:r>
            <a:endParaRPr lang="tr-TR" sz="2800" dirty="0"/>
          </a:p>
        </p:txBody>
      </p:sp>
      <p:sp>
        <p:nvSpPr>
          <p:cNvPr id="5" name="İçerik Yer Tutucusu 4"/>
          <p:cNvSpPr>
            <a:spLocks noGrp="1"/>
          </p:cNvSpPr>
          <p:nvPr>
            <p:ph idx="1"/>
          </p:nvPr>
        </p:nvSpPr>
        <p:spPr/>
        <p:txBody>
          <a:bodyPr>
            <a:normAutofit/>
          </a:bodyPr>
          <a:lstStyle/>
          <a:p>
            <a:pPr marL="0" indent="0">
              <a:buNone/>
            </a:pPr>
            <a:r>
              <a:rPr lang="tr-TR" dirty="0" smtClean="0"/>
              <a:t>*</a:t>
            </a:r>
            <a:r>
              <a:rPr lang="tr-TR" dirty="0" err="1" smtClean="0"/>
              <a:t>Salii</a:t>
            </a:r>
            <a:r>
              <a:rPr lang="tr-TR" dirty="0" smtClean="0"/>
              <a:t> </a:t>
            </a:r>
            <a:r>
              <a:rPr lang="tr-TR" dirty="0"/>
              <a:t>rahiplerinin Mart ve Ekim aylarında Mars onuruna düzenledikleri törende ellerinde kalkanlarla Roma sokaklarında üç kez yere ayak vurarak (</a:t>
            </a:r>
            <a:r>
              <a:rPr lang="tr-TR" i="1" dirty="0" err="1"/>
              <a:t>tripudium</a:t>
            </a:r>
            <a:r>
              <a:rPr lang="tr-TR" dirty="0"/>
              <a:t>) dans ederken (</a:t>
            </a:r>
            <a:r>
              <a:rPr lang="tr-TR" dirty="0" err="1"/>
              <a:t>Albrecht</a:t>
            </a:r>
            <a:r>
              <a:rPr lang="tr-TR" dirty="0"/>
              <a:t>, s.43) söyledikleri türküdür.</a:t>
            </a:r>
            <a:endParaRPr lang="tr-TR" dirty="0" smtClean="0"/>
          </a:p>
          <a:p>
            <a:pPr marL="0" indent="0" algn="just">
              <a:buNone/>
            </a:pPr>
            <a:r>
              <a:rPr lang="tr-TR" dirty="0" smtClean="0"/>
              <a:t>*Arkaik </a:t>
            </a:r>
            <a:r>
              <a:rPr lang="tr-TR" dirty="0" err="1"/>
              <a:t>Latince’den</a:t>
            </a:r>
            <a:r>
              <a:rPr lang="tr-TR" dirty="0"/>
              <a:t> kalan </a:t>
            </a:r>
            <a:r>
              <a:rPr lang="tr-TR" dirty="0" err="1" smtClean="0">
                <a:solidFill>
                  <a:schemeClr val="accent3"/>
                </a:solidFill>
              </a:rPr>
              <a:t>Saturnia</a:t>
            </a:r>
            <a:r>
              <a:rPr lang="tr-TR" dirty="0" smtClean="0"/>
              <a:t> </a:t>
            </a:r>
            <a:r>
              <a:rPr lang="tr-TR" dirty="0"/>
              <a:t>vezninde bir </a:t>
            </a:r>
            <a:r>
              <a:rPr lang="tr-TR" dirty="0" err="1"/>
              <a:t>carmendir</a:t>
            </a:r>
            <a:r>
              <a:rPr lang="tr-TR" dirty="0"/>
              <a:t> (</a:t>
            </a:r>
            <a:r>
              <a:rPr lang="tr-TR" i="1" dirty="0"/>
              <a:t>OCD</a:t>
            </a:r>
            <a:r>
              <a:rPr lang="tr-TR" dirty="0"/>
              <a:t> </a:t>
            </a:r>
            <a:r>
              <a:rPr lang="tr-TR" dirty="0" err="1"/>
              <a:t>carmen</a:t>
            </a:r>
            <a:r>
              <a:rPr lang="tr-TR" dirty="0"/>
              <a:t> </a:t>
            </a:r>
            <a:r>
              <a:rPr lang="tr-TR" dirty="0" err="1"/>
              <a:t>Saliare</a:t>
            </a:r>
            <a:r>
              <a:rPr lang="tr-TR" dirty="0"/>
              <a:t>) </a:t>
            </a:r>
            <a:endParaRPr lang="tr-TR" dirty="0" smtClean="0"/>
          </a:p>
          <a:p>
            <a:pPr marL="0" indent="0" algn="just">
              <a:buNone/>
            </a:pPr>
            <a:r>
              <a:rPr lang="tr-TR" dirty="0" smtClean="0"/>
              <a:t>*Horatius’un bir sözünden </a:t>
            </a:r>
            <a:r>
              <a:rPr lang="tr-TR" dirty="0"/>
              <a:t>yola </a:t>
            </a:r>
            <a:r>
              <a:rPr lang="tr-TR" dirty="0" smtClean="0"/>
              <a:t>çıkarak  </a:t>
            </a:r>
            <a:r>
              <a:rPr lang="tr-TR" dirty="0"/>
              <a:t>ilahinin </a:t>
            </a:r>
            <a:r>
              <a:rPr lang="tr-TR" dirty="0" err="1"/>
              <a:t>Numa</a:t>
            </a:r>
            <a:r>
              <a:rPr lang="tr-TR" dirty="0"/>
              <a:t> zamanına değin gittiği söylenebilir. </a:t>
            </a:r>
            <a:endParaRPr lang="tr-TR" dirty="0" smtClean="0"/>
          </a:p>
          <a:p>
            <a:pPr marL="0" indent="0" algn="just">
              <a:buNone/>
            </a:pPr>
            <a:r>
              <a:rPr lang="tr-TR" i="1" dirty="0" smtClean="0"/>
              <a:t>*</a:t>
            </a:r>
            <a:r>
              <a:rPr lang="tr-TR" i="1" dirty="0" err="1" smtClean="0"/>
              <a:t>Carmen</a:t>
            </a:r>
            <a:r>
              <a:rPr lang="tr-TR" i="1" dirty="0" smtClean="0"/>
              <a:t> </a:t>
            </a:r>
            <a:r>
              <a:rPr lang="tr-TR" i="1" dirty="0" err="1"/>
              <a:t>Saliare</a:t>
            </a:r>
            <a:r>
              <a:rPr lang="tr-TR" dirty="0" err="1"/>
              <a:t>’nin</a:t>
            </a:r>
            <a:r>
              <a:rPr lang="tr-TR" dirty="0"/>
              <a:t> 1. ve 3. Parçacıkları </a:t>
            </a:r>
            <a:r>
              <a:rPr lang="tr-TR" dirty="0" err="1"/>
              <a:t>Varro’nun</a:t>
            </a:r>
            <a:r>
              <a:rPr lang="tr-TR" dirty="0"/>
              <a:t> </a:t>
            </a:r>
            <a:r>
              <a:rPr lang="tr-TR" i="1" dirty="0"/>
              <a:t>De </a:t>
            </a:r>
            <a:r>
              <a:rPr lang="tr-TR" i="1" dirty="0" err="1"/>
              <a:t>Lingua</a:t>
            </a:r>
            <a:r>
              <a:rPr lang="tr-TR" i="1" dirty="0"/>
              <a:t> </a:t>
            </a:r>
            <a:r>
              <a:rPr lang="tr-TR" i="1" dirty="0" err="1"/>
              <a:t>Latina</a:t>
            </a:r>
            <a:r>
              <a:rPr lang="tr-TR" dirty="0"/>
              <a:t> adlı eserinden günümüze kalmış (7.26). 2. Parçacık ise </a:t>
            </a:r>
            <a:r>
              <a:rPr lang="tr-TR" dirty="0" err="1"/>
              <a:t>Quintus</a:t>
            </a:r>
            <a:r>
              <a:rPr lang="tr-TR" dirty="0"/>
              <a:t> </a:t>
            </a:r>
            <a:r>
              <a:rPr lang="tr-TR" dirty="0" err="1"/>
              <a:t>Terentus</a:t>
            </a:r>
            <a:r>
              <a:rPr lang="tr-TR" dirty="0"/>
              <a:t> </a:t>
            </a:r>
            <a:r>
              <a:rPr lang="tr-TR" dirty="0" err="1"/>
              <a:t>Scaurus’un</a:t>
            </a:r>
            <a:r>
              <a:rPr lang="tr-TR" dirty="0"/>
              <a:t> </a:t>
            </a:r>
            <a:r>
              <a:rPr lang="tr-TR" i="1" dirty="0"/>
              <a:t>De </a:t>
            </a:r>
            <a:r>
              <a:rPr lang="tr-TR" i="1" dirty="0" err="1"/>
              <a:t>Ortographia</a:t>
            </a:r>
            <a:r>
              <a:rPr lang="tr-TR" dirty="0"/>
              <a:t> adlı eserinden günümüze ulaşmıştır. Buna göre parçacıklar şu biçimdedir: </a:t>
            </a:r>
          </a:p>
          <a:p>
            <a:pPr marL="0" indent="0" algn="just">
              <a:buNone/>
            </a:pPr>
            <a:endParaRPr lang="tr-TR" dirty="0"/>
          </a:p>
        </p:txBody>
      </p:sp>
    </p:spTree>
    <p:extLst>
      <p:ext uri="{BB962C8B-B14F-4D97-AF65-F5344CB8AC3E}">
        <p14:creationId xmlns:p14="http://schemas.microsoft.com/office/powerpoint/2010/main" val="27658989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253</TotalTime>
  <Words>946</Words>
  <Application>Microsoft Office PowerPoint</Application>
  <PresentationFormat>Geniş ekran</PresentationFormat>
  <Paragraphs>106</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Century Gothic</vt:lpstr>
      <vt:lpstr>Wingdings 3</vt:lpstr>
      <vt:lpstr>İyon</vt:lpstr>
      <vt:lpstr>Edebiyat Öncesi Dönem-Carmina</vt:lpstr>
      <vt:lpstr>Edebiyat Öncesi Dönem-Carmina</vt:lpstr>
      <vt:lpstr>Roma Yazını: Başlangıç Dönemi 4. Hafta</vt:lpstr>
      <vt:lpstr>Carmen Arvale (Carmen Fratrum Arvalium)</vt:lpstr>
      <vt:lpstr>Carmen Arvale (Carmen Fratrum Arvalium)</vt:lpstr>
      <vt:lpstr>Carmen Arvale (Carmen Fratrum Arvalium)</vt:lpstr>
      <vt:lpstr>Carmen Saliare</vt:lpstr>
      <vt:lpstr>Carmen Saliare</vt:lpstr>
      <vt:lpstr>Carmen Saliare</vt:lpstr>
      <vt:lpstr>Carmen Saliare</vt:lpstr>
      <vt:lpstr>Carmina Convivalia</vt:lpstr>
      <vt:lpstr>Carmina Convivalia</vt:lpstr>
      <vt:lpstr>Carmina Triumphalia</vt:lpstr>
      <vt:lpstr>Carmina Triumphalia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Yazını: Başlangıç Dönemi 1. Hafta</dc:title>
  <dc:creator>pc</dc:creator>
  <cp:lastModifiedBy>pc</cp:lastModifiedBy>
  <cp:revision>27</cp:revision>
  <dcterms:created xsi:type="dcterms:W3CDTF">2017-11-23T15:25:46Z</dcterms:created>
  <dcterms:modified xsi:type="dcterms:W3CDTF">2017-11-23T20:07:54Z</dcterms:modified>
</cp:coreProperties>
</file>