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62" r:id="rId3"/>
    <p:sldId id="265" r:id="rId4"/>
    <p:sldId id="264" r:id="rId5"/>
    <p:sldId id="266" r:id="rId6"/>
    <p:sldId id="276" r:id="rId7"/>
    <p:sldId id="267" r:id="rId8"/>
    <p:sldId id="268" r:id="rId9"/>
    <p:sldId id="259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5E935-8178-485C-91F1-447C9C795EB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1B17350-349E-4975-9D7F-99BB2432B410}">
      <dgm:prSet phldrT="[Metin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 dirty="0"/>
        </a:p>
      </dgm:t>
    </dgm:pt>
    <dgm:pt modelId="{260972AC-4E63-4944-8707-E5DCB991D3A5}" type="parTrans" cxnId="{971BBC85-27E7-4299-8FF1-24D42CF67BEF}">
      <dgm:prSet/>
      <dgm:spPr/>
      <dgm:t>
        <a:bodyPr/>
        <a:lstStyle/>
        <a:p>
          <a:endParaRPr lang="tr-TR"/>
        </a:p>
      </dgm:t>
    </dgm:pt>
    <dgm:pt modelId="{4F6D8FBF-928D-4A63-B501-DEBE28F18B73}" type="sibTrans" cxnId="{971BBC85-27E7-4299-8FF1-24D42CF67BEF}">
      <dgm:prSet/>
      <dgm:spPr>
        <a:solidFill>
          <a:schemeClr val="tx1"/>
        </a:solidFill>
        <a:ln>
          <a:solidFill>
            <a:srgbClr val="C00000"/>
          </a:solidFill>
        </a:ln>
      </dgm:spPr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18ACD416-02B3-4E81-9525-6FD099302326}">
      <dgm:prSet phldrT="[Metin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 dirty="0"/>
        </a:p>
      </dgm:t>
    </dgm:pt>
    <dgm:pt modelId="{E2380657-3FCA-4791-B690-ABD5748A9C8E}" type="parTrans" cxnId="{61A7EE90-A4B2-4054-9A3A-EFDE339BA5F6}">
      <dgm:prSet/>
      <dgm:spPr/>
      <dgm:t>
        <a:bodyPr/>
        <a:lstStyle/>
        <a:p>
          <a:endParaRPr lang="tr-TR"/>
        </a:p>
      </dgm:t>
    </dgm:pt>
    <dgm:pt modelId="{DC3F1416-09D1-4CB4-99CB-342DA6409149}" type="sibTrans" cxnId="{61A7EE90-A4B2-4054-9A3A-EFDE339BA5F6}">
      <dgm:prSet/>
      <dgm:spPr>
        <a:solidFill>
          <a:schemeClr val="tx1"/>
        </a:solidFill>
        <a:ln>
          <a:solidFill>
            <a:srgbClr val="C00000"/>
          </a:solidFill>
        </a:ln>
      </dgm:spPr>
      <dgm:t>
        <a:bodyPr/>
        <a:lstStyle/>
        <a:p>
          <a:endParaRPr lang="tr-TR"/>
        </a:p>
      </dgm:t>
    </dgm:pt>
    <dgm:pt modelId="{18D3E227-D48F-4BFC-85F0-F464206BDD24}">
      <dgm:prSet phldrT="[Metin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 dirty="0"/>
        </a:p>
      </dgm:t>
    </dgm:pt>
    <dgm:pt modelId="{07935730-89F0-4FB9-9F37-E6D2705CCDC6}" type="parTrans" cxnId="{822ACB51-7072-41A0-AC02-910C768DF6CF}">
      <dgm:prSet/>
      <dgm:spPr/>
      <dgm:t>
        <a:bodyPr/>
        <a:lstStyle/>
        <a:p>
          <a:endParaRPr lang="tr-TR"/>
        </a:p>
      </dgm:t>
    </dgm:pt>
    <dgm:pt modelId="{6E03C519-2E8B-487F-AED1-46EE45AFCE9D}" type="sibTrans" cxnId="{822ACB51-7072-41A0-AC02-910C768DF6CF}">
      <dgm:prSet/>
      <dgm:spPr/>
      <dgm:t>
        <a:bodyPr/>
        <a:lstStyle/>
        <a:p>
          <a:endParaRPr lang="tr-TR"/>
        </a:p>
      </dgm:t>
    </dgm:pt>
    <dgm:pt modelId="{9E412852-2B9E-414F-BBD7-176CBA1D8C42}" type="pres">
      <dgm:prSet presAssocID="{3805E935-8178-485C-91F1-447C9C795EB8}" presName="Name0" presStyleCnt="0">
        <dgm:presLayoutVars>
          <dgm:dir/>
          <dgm:resizeHandles val="exact"/>
        </dgm:presLayoutVars>
      </dgm:prSet>
      <dgm:spPr/>
    </dgm:pt>
    <dgm:pt modelId="{5F0AAB7C-19A7-4ECE-BE79-9C82F9CD0C15}" type="pres">
      <dgm:prSet presAssocID="{3805E935-8178-485C-91F1-447C9C795EB8}" presName="vNodes" presStyleCnt="0"/>
      <dgm:spPr/>
    </dgm:pt>
    <dgm:pt modelId="{4A1481F6-F477-4F93-8CC5-8CF1CD7F3227}" type="pres">
      <dgm:prSet presAssocID="{E1B17350-349E-4975-9D7F-99BB2432B410}" presName="node" presStyleLbl="node1" presStyleIdx="0" presStyleCnt="3">
        <dgm:presLayoutVars>
          <dgm:bulletEnabled val="1"/>
        </dgm:presLayoutVars>
      </dgm:prSet>
      <dgm:spPr/>
    </dgm:pt>
    <dgm:pt modelId="{7FD1562C-C54C-4A70-9FA0-F0340CF966C1}" type="pres">
      <dgm:prSet presAssocID="{4F6D8FBF-928D-4A63-B501-DEBE28F18B73}" presName="spacerT" presStyleCnt="0"/>
      <dgm:spPr/>
    </dgm:pt>
    <dgm:pt modelId="{414CCF53-45C2-43C5-B55C-2943BAF97E54}" type="pres">
      <dgm:prSet presAssocID="{4F6D8FBF-928D-4A63-B501-DEBE28F18B73}" presName="sibTrans" presStyleLbl="sibTrans2D1" presStyleIdx="0" presStyleCnt="2"/>
      <dgm:spPr/>
    </dgm:pt>
    <dgm:pt modelId="{5014239D-73EF-4CA6-A7AD-7671E20350C5}" type="pres">
      <dgm:prSet presAssocID="{4F6D8FBF-928D-4A63-B501-DEBE28F18B73}" presName="spacerB" presStyleCnt="0"/>
      <dgm:spPr/>
    </dgm:pt>
    <dgm:pt modelId="{802DB267-D11A-4805-8BB6-AFB5880EDAFD}" type="pres">
      <dgm:prSet presAssocID="{18ACD416-02B3-4E81-9525-6FD099302326}" presName="node" presStyleLbl="node1" presStyleIdx="1" presStyleCnt="3">
        <dgm:presLayoutVars>
          <dgm:bulletEnabled val="1"/>
        </dgm:presLayoutVars>
      </dgm:prSet>
      <dgm:spPr/>
    </dgm:pt>
    <dgm:pt modelId="{B49B3D03-A554-4E74-8CAF-C7F49DC3586B}" type="pres">
      <dgm:prSet presAssocID="{3805E935-8178-485C-91F1-447C9C795EB8}" presName="sibTransLast" presStyleLbl="sibTrans2D1" presStyleIdx="1" presStyleCnt="2"/>
      <dgm:spPr/>
    </dgm:pt>
    <dgm:pt modelId="{37DDC6FE-63EF-4303-9DE2-73CC3E794057}" type="pres">
      <dgm:prSet presAssocID="{3805E935-8178-485C-91F1-447C9C795EB8}" presName="connectorText" presStyleLbl="sibTrans2D1" presStyleIdx="1" presStyleCnt="2"/>
      <dgm:spPr/>
    </dgm:pt>
    <dgm:pt modelId="{CD3D1E3E-1A68-4EFD-A3AE-3C5D9804DB05}" type="pres">
      <dgm:prSet presAssocID="{3805E935-8178-485C-91F1-447C9C795EB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95343803-7D4D-4312-B98C-1973E10A4CB2}" type="presOf" srcId="{4F6D8FBF-928D-4A63-B501-DEBE28F18B73}" destId="{414CCF53-45C2-43C5-B55C-2943BAF97E54}" srcOrd="0" destOrd="0" presId="urn:microsoft.com/office/officeart/2005/8/layout/equation2"/>
    <dgm:cxn modelId="{B472B134-C65F-4909-8FE5-8980F8A49F0A}" type="presOf" srcId="{3805E935-8178-485C-91F1-447C9C795EB8}" destId="{9E412852-2B9E-414F-BBD7-176CBA1D8C42}" srcOrd="0" destOrd="0" presId="urn:microsoft.com/office/officeart/2005/8/layout/equation2"/>
    <dgm:cxn modelId="{9430F63C-C55D-4B84-A875-0EE6C74BB2BC}" type="presOf" srcId="{18ACD416-02B3-4E81-9525-6FD099302326}" destId="{802DB267-D11A-4805-8BB6-AFB5880EDAFD}" srcOrd="0" destOrd="0" presId="urn:microsoft.com/office/officeart/2005/8/layout/equation2"/>
    <dgm:cxn modelId="{8A523641-D28B-4769-B18B-C07A5A5DA887}" type="presOf" srcId="{E1B17350-349E-4975-9D7F-99BB2432B410}" destId="{4A1481F6-F477-4F93-8CC5-8CF1CD7F3227}" srcOrd="0" destOrd="0" presId="urn:microsoft.com/office/officeart/2005/8/layout/equation2"/>
    <dgm:cxn modelId="{5572A068-3B13-4E06-91F0-C02C48D7CAAD}" type="presOf" srcId="{DC3F1416-09D1-4CB4-99CB-342DA6409149}" destId="{B49B3D03-A554-4E74-8CAF-C7F49DC3586B}" srcOrd="0" destOrd="0" presId="urn:microsoft.com/office/officeart/2005/8/layout/equation2"/>
    <dgm:cxn modelId="{822ACB51-7072-41A0-AC02-910C768DF6CF}" srcId="{3805E935-8178-485C-91F1-447C9C795EB8}" destId="{18D3E227-D48F-4BFC-85F0-F464206BDD24}" srcOrd="2" destOrd="0" parTransId="{07935730-89F0-4FB9-9F37-E6D2705CCDC6}" sibTransId="{6E03C519-2E8B-487F-AED1-46EE45AFCE9D}"/>
    <dgm:cxn modelId="{971BBC85-27E7-4299-8FF1-24D42CF67BEF}" srcId="{3805E935-8178-485C-91F1-447C9C795EB8}" destId="{E1B17350-349E-4975-9D7F-99BB2432B410}" srcOrd="0" destOrd="0" parTransId="{260972AC-4E63-4944-8707-E5DCB991D3A5}" sibTransId="{4F6D8FBF-928D-4A63-B501-DEBE28F18B73}"/>
    <dgm:cxn modelId="{61A7EE90-A4B2-4054-9A3A-EFDE339BA5F6}" srcId="{3805E935-8178-485C-91F1-447C9C795EB8}" destId="{18ACD416-02B3-4E81-9525-6FD099302326}" srcOrd="1" destOrd="0" parTransId="{E2380657-3FCA-4791-B690-ABD5748A9C8E}" sibTransId="{DC3F1416-09D1-4CB4-99CB-342DA6409149}"/>
    <dgm:cxn modelId="{7AA46B95-0200-4EF9-91D7-4D31D39F17D2}" type="presOf" srcId="{DC3F1416-09D1-4CB4-99CB-342DA6409149}" destId="{37DDC6FE-63EF-4303-9DE2-73CC3E794057}" srcOrd="1" destOrd="0" presId="urn:microsoft.com/office/officeart/2005/8/layout/equation2"/>
    <dgm:cxn modelId="{FF40F8FD-BD83-41C5-9404-5E7327442689}" type="presOf" srcId="{18D3E227-D48F-4BFC-85F0-F464206BDD24}" destId="{CD3D1E3E-1A68-4EFD-A3AE-3C5D9804DB05}" srcOrd="0" destOrd="0" presId="urn:microsoft.com/office/officeart/2005/8/layout/equation2"/>
    <dgm:cxn modelId="{C3F55DB4-A033-4CCD-B9CD-46BBC2F6E2BE}" type="presParOf" srcId="{9E412852-2B9E-414F-BBD7-176CBA1D8C42}" destId="{5F0AAB7C-19A7-4ECE-BE79-9C82F9CD0C15}" srcOrd="0" destOrd="0" presId="urn:microsoft.com/office/officeart/2005/8/layout/equation2"/>
    <dgm:cxn modelId="{18861A30-DB06-43EB-9DC9-4EC91D8E33BF}" type="presParOf" srcId="{5F0AAB7C-19A7-4ECE-BE79-9C82F9CD0C15}" destId="{4A1481F6-F477-4F93-8CC5-8CF1CD7F3227}" srcOrd="0" destOrd="0" presId="urn:microsoft.com/office/officeart/2005/8/layout/equation2"/>
    <dgm:cxn modelId="{063CADC1-D8C5-44B5-8116-ADA7CC400250}" type="presParOf" srcId="{5F0AAB7C-19A7-4ECE-BE79-9C82F9CD0C15}" destId="{7FD1562C-C54C-4A70-9FA0-F0340CF966C1}" srcOrd="1" destOrd="0" presId="urn:microsoft.com/office/officeart/2005/8/layout/equation2"/>
    <dgm:cxn modelId="{FD44459A-27B1-4111-A425-7E6FF2C8DC60}" type="presParOf" srcId="{5F0AAB7C-19A7-4ECE-BE79-9C82F9CD0C15}" destId="{414CCF53-45C2-43C5-B55C-2943BAF97E54}" srcOrd="2" destOrd="0" presId="urn:microsoft.com/office/officeart/2005/8/layout/equation2"/>
    <dgm:cxn modelId="{0CF2B3DE-EE75-4445-887D-ED107348BF51}" type="presParOf" srcId="{5F0AAB7C-19A7-4ECE-BE79-9C82F9CD0C15}" destId="{5014239D-73EF-4CA6-A7AD-7671E20350C5}" srcOrd="3" destOrd="0" presId="urn:microsoft.com/office/officeart/2005/8/layout/equation2"/>
    <dgm:cxn modelId="{FF7F65F5-3DCE-4104-9AA1-CD2273D10C7F}" type="presParOf" srcId="{5F0AAB7C-19A7-4ECE-BE79-9C82F9CD0C15}" destId="{802DB267-D11A-4805-8BB6-AFB5880EDAFD}" srcOrd="4" destOrd="0" presId="urn:microsoft.com/office/officeart/2005/8/layout/equation2"/>
    <dgm:cxn modelId="{1F97CE4C-6A7F-49AC-A553-D5FE1FF521C7}" type="presParOf" srcId="{9E412852-2B9E-414F-BBD7-176CBA1D8C42}" destId="{B49B3D03-A554-4E74-8CAF-C7F49DC3586B}" srcOrd="1" destOrd="0" presId="urn:microsoft.com/office/officeart/2005/8/layout/equation2"/>
    <dgm:cxn modelId="{D8DDCFC3-D752-4209-93AC-6619DE194DBA}" type="presParOf" srcId="{B49B3D03-A554-4E74-8CAF-C7F49DC3586B}" destId="{37DDC6FE-63EF-4303-9DE2-73CC3E794057}" srcOrd="0" destOrd="0" presId="urn:microsoft.com/office/officeart/2005/8/layout/equation2"/>
    <dgm:cxn modelId="{F86BFA00-591C-493D-81FF-2D702378CBC6}" type="presParOf" srcId="{9E412852-2B9E-414F-BBD7-176CBA1D8C42}" destId="{CD3D1E3E-1A68-4EFD-A3AE-3C5D9804DB0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481F6-F477-4F93-8CC5-8CF1CD7F3227}">
      <dsp:nvSpPr>
        <dsp:cNvPr id="0" name=""/>
        <dsp:cNvSpPr/>
      </dsp:nvSpPr>
      <dsp:spPr>
        <a:xfrm>
          <a:off x="573866" y="2210"/>
          <a:ext cx="1896016" cy="1896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400" kern="1200" dirty="0"/>
        </a:p>
      </dsp:txBody>
      <dsp:txXfrm>
        <a:off x="851531" y="279875"/>
        <a:ext cx="1340686" cy="1340686"/>
      </dsp:txXfrm>
    </dsp:sp>
    <dsp:sp modelId="{414CCF53-45C2-43C5-B55C-2943BAF97E54}">
      <dsp:nvSpPr>
        <dsp:cNvPr id="0" name=""/>
        <dsp:cNvSpPr/>
      </dsp:nvSpPr>
      <dsp:spPr>
        <a:xfrm>
          <a:off x="972029" y="2052183"/>
          <a:ext cx="1099689" cy="1099689"/>
        </a:xfrm>
        <a:prstGeom prst="mathPlus">
          <a:avLst/>
        </a:prstGeom>
        <a:solidFill>
          <a:schemeClr val="tx1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>
            <a:solidFill>
              <a:srgbClr val="C00000"/>
            </a:solidFill>
          </a:endParaRPr>
        </a:p>
      </dsp:txBody>
      <dsp:txXfrm>
        <a:off x="1117793" y="2472704"/>
        <a:ext cx="808161" cy="258647"/>
      </dsp:txXfrm>
    </dsp:sp>
    <dsp:sp modelId="{802DB267-D11A-4805-8BB6-AFB5880EDAFD}">
      <dsp:nvSpPr>
        <dsp:cNvPr id="0" name=""/>
        <dsp:cNvSpPr/>
      </dsp:nvSpPr>
      <dsp:spPr>
        <a:xfrm>
          <a:off x="573866" y="3305829"/>
          <a:ext cx="1896016" cy="18960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400" kern="1200" dirty="0"/>
        </a:p>
      </dsp:txBody>
      <dsp:txXfrm>
        <a:off x="851531" y="3583494"/>
        <a:ext cx="1340686" cy="1340686"/>
      </dsp:txXfrm>
    </dsp:sp>
    <dsp:sp modelId="{B49B3D03-A554-4E74-8CAF-C7F49DC3586B}">
      <dsp:nvSpPr>
        <dsp:cNvPr id="0" name=""/>
        <dsp:cNvSpPr/>
      </dsp:nvSpPr>
      <dsp:spPr>
        <a:xfrm>
          <a:off x="2754285" y="2249368"/>
          <a:ext cx="602933" cy="70531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000" kern="1200"/>
        </a:p>
      </dsp:txBody>
      <dsp:txXfrm>
        <a:off x="2754285" y="2390432"/>
        <a:ext cx="422053" cy="423190"/>
      </dsp:txXfrm>
    </dsp:sp>
    <dsp:sp modelId="{CD3D1E3E-1A68-4EFD-A3AE-3C5D9804DB05}">
      <dsp:nvSpPr>
        <dsp:cNvPr id="0" name=""/>
        <dsp:cNvSpPr/>
      </dsp:nvSpPr>
      <dsp:spPr>
        <a:xfrm>
          <a:off x="3607492" y="706011"/>
          <a:ext cx="3792033" cy="379203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500" kern="1200" dirty="0"/>
        </a:p>
      </dsp:txBody>
      <dsp:txXfrm>
        <a:off x="4162822" y="1261341"/>
        <a:ext cx="2681373" cy="268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C53AB-2425-4F29-B545-A93BA30D18C5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2C19B-C914-4D29-BEEC-E480253A13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4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F81B-E2C0-4C4B-8350-3CEBA2F9FE4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39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83E572-D6DE-450E-915B-A72E7294BAA3}" type="datetime1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tr-TR"/>
              <a:t>Y.Ç. PRODUCTIONS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28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407-9EA8-47FD-B85B-A8D483C14510}" type="datetime1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37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9C9FF-7322-4E34-873B-0BDA4D577484}" type="datetime1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73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6669-2628-459B-915C-000D402FB427}" type="datetime1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682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2A3A-F67D-49E6-9EFE-83A4EC02BFA5}" type="datetime1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49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5A0E-5C8D-4689-A657-A001AF22400A}" type="datetime1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0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62CB-B398-4E44-BAC5-6189379468E4}" type="datetime1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61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137B-7C4E-40F3-A21B-53FC6DE8D4C3}" type="datetime1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277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B61-8120-4A01-8CB0-86F5BCC560F2}" type="datetime1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869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687D78-74B1-4635-A6C9-D5E9F63F857F}" type="datetime1">
              <a:rPr lang="tr-TR" noProof="0" smtClean="0"/>
              <a:t>3.05.2020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Y.Ç. PRODUCTIONS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6324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B399-2BD5-46EC-A2CD-CC7104B5A62C}" type="datetime1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32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57DC-DCCD-44CD-913F-6162909BF802}" type="datetime1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1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518-5E36-4CD0-9295-75271FA11B41}" type="datetime1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16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DCBB-912D-482F-95A6-32D6D84F003E}" type="datetime1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27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25E6-626F-4373-9D95-BEEA09DA6A8D}" type="datetime1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0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CD71-3DC1-44AC-8C41-D3F0CBBF300F}" type="datetime1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D0B8-AA3C-4CC8-9BE5-51AC90893061}" type="datetime1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13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6070-E86E-47A9-915C-DC0FEB6B9FB7}" type="datetime1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Y.Ç. PRODUCTIONS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CE0C73-EDFE-45B5-9717-A67CBE87B1D9}" type="datetime1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/>
              <a:t>Y.Ç. PRODUCTIONS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5A8169-B011-49C0-B072-9D004885F0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83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C2D2E6B9-D8E9-4493-A6B5-3C417D99E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ZARF ve mektup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		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sz="2800" dirty="0"/>
              <a:t>		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18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0_03_17_21_09_27_HW45Xf8l61_EsR_J.mp4">
            <a:hlinkClick r:id="" action="ppaction://media"/>
            <a:extLst>
              <a:ext uri="{FF2B5EF4-FFF2-40B4-BE49-F238E27FC236}">
                <a16:creationId xmlns:a16="http://schemas.microsoft.com/office/drawing/2014/main" id="{0F54C2F7-543B-C744-B11A-05E9DCECF7D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0923" y="390594"/>
            <a:ext cx="6153150" cy="4614862"/>
          </a:xfrm>
        </p:spPr>
      </p:pic>
    </p:spTree>
    <p:extLst>
      <p:ext uri="{BB962C8B-B14F-4D97-AF65-F5344CB8AC3E}">
        <p14:creationId xmlns:p14="http://schemas.microsoft.com/office/powerpoint/2010/main" val="16237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MEKTUBUN İCADI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492249"/>
            <a:ext cx="9905999" cy="3873501"/>
          </a:xfrm>
        </p:spPr>
        <p:txBody>
          <a:bodyPr/>
          <a:lstStyle/>
          <a:p>
            <a:pPr algn="just"/>
            <a:r>
              <a:rPr lang="tr-TR" dirty="0"/>
              <a:t>M</a:t>
            </a:r>
            <a:r>
              <a:rPr lang="tr-TR" cap="none" dirty="0"/>
              <a:t>ektup:</a:t>
            </a:r>
            <a:r>
              <a:rPr lang="tr-TR" b="1" cap="none" dirty="0"/>
              <a:t> </a:t>
            </a:r>
            <a:r>
              <a:rPr lang="tr-TR" cap="none" dirty="0"/>
              <a:t>kişi ve kurumlara yazılan duygu ve düşüncelerin bildirildiği sıkça kullanılan bir düzyazı türüdür.</a:t>
            </a:r>
          </a:p>
          <a:p>
            <a:pPr algn="just"/>
            <a:r>
              <a:rPr lang="tr-TR" dirty="0"/>
              <a:t>D</a:t>
            </a:r>
            <a:r>
              <a:rPr lang="tr-TR" cap="none" dirty="0"/>
              <a:t>ilimize </a:t>
            </a:r>
            <a:r>
              <a:rPr lang="tr-TR" cap="none" dirty="0" err="1"/>
              <a:t>arapçadan</a:t>
            </a:r>
            <a:r>
              <a:rPr lang="tr-TR" cap="none" dirty="0"/>
              <a:t> geçen mektubun tarihi, yazının bulunduğu döneme kadar uzanmaktadır. </a:t>
            </a:r>
            <a:r>
              <a:rPr lang="tr-TR" dirty="0"/>
              <a:t>M.Ö. 15-14. y</a:t>
            </a:r>
            <a:r>
              <a:rPr lang="tr-TR" cap="none" dirty="0"/>
              <a:t>üzyıllarda yazılan, mısır firavunlarına ve </a:t>
            </a:r>
            <a:r>
              <a:rPr lang="tr-TR" cap="none" dirty="0" err="1"/>
              <a:t>hitit</a:t>
            </a:r>
            <a:r>
              <a:rPr lang="tr-TR" cap="none" dirty="0"/>
              <a:t> krallarına ait diplomatik mektuplar bulunmuştur. </a:t>
            </a:r>
            <a:r>
              <a:rPr lang="tr-TR" dirty="0"/>
              <a:t>15. y</a:t>
            </a:r>
            <a:r>
              <a:rPr lang="tr-TR" cap="none" dirty="0"/>
              <a:t>üzyılda kâğıdın bulunması ile yaygın bir iletişim aracı hâline gelmiş, türe ait özellikler belirginleşmiştir.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92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30" y="3146806"/>
            <a:ext cx="4201575" cy="2435489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5638" y="456579"/>
            <a:ext cx="9905999" cy="3541714"/>
          </a:xfrm>
        </p:spPr>
        <p:txBody>
          <a:bodyPr/>
          <a:lstStyle/>
          <a:p>
            <a:pPr algn="just"/>
            <a:r>
              <a:rPr lang="tr-TR" dirty="0"/>
              <a:t>M</a:t>
            </a:r>
            <a:r>
              <a:rPr lang="tr-TR" cap="none" dirty="0"/>
              <a:t>ektup, eski edebiyat türlerinden biridir. eldeki en eski örnekler, mısır firavunlarının diplomatik mektupları </a:t>
            </a:r>
            <a:r>
              <a:rPr lang="tr-TR" dirty="0"/>
              <a:t>(M.Ö. 15. – 14. </a:t>
            </a:r>
            <a:r>
              <a:rPr lang="tr-TR" cap="none" dirty="0"/>
              <a:t>Yüzyıllar) ile Hitit Krallarının Hattuşaş (Boğazköy</a:t>
            </a:r>
            <a:r>
              <a:rPr lang="tr-TR" dirty="0"/>
              <a:t>) </a:t>
            </a:r>
            <a:r>
              <a:rPr lang="tr-TR" cap="none" dirty="0"/>
              <a:t>arşivinde bulunan mektuplarıdır.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92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543338" y="103725"/>
            <a:ext cx="9602926" cy="4241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                       </a:t>
            </a:r>
          </a:p>
          <a:p>
            <a:pPr algn="just"/>
            <a:r>
              <a:rPr lang="tr-TR" dirty="0"/>
              <a:t> 20. y</a:t>
            </a:r>
            <a:r>
              <a:rPr lang="tr-TR" cap="none" dirty="0"/>
              <a:t>üzyıldan beri bilgisayar aracılığıyla sanal olarak yapılan yazışma türüne de elektronik mektup (e-mail) denir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M</a:t>
            </a:r>
            <a:r>
              <a:rPr lang="tr-TR" cap="none" dirty="0"/>
              <a:t>ektubu ilk olarak mısır firavunları bulmuş kullanmışlardır. </a:t>
            </a:r>
          </a:p>
          <a:p>
            <a:pPr algn="just"/>
            <a:r>
              <a:rPr lang="tr-TR" dirty="0"/>
              <a:t>Y</a:t>
            </a:r>
            <a:r>
              <a:rPr lang="tr-TR" cap="none" dirty="0"/>
              <a:t>azılı dokümanların yayımı için organize edilmiş bir kurye servisinin ilk belgelenmesi Mısır'dadır</a:t>
            </a:r>
            <a:r>
              <a:rPr lang="tr-TR" dirty="0"/>
              <a:t>. O</a:t>
            </a:r>
            <a:r>
              <a:rPr lang="tr-TR" cap="none" dirty="0"/>
              <a:t>rada firavunlar devlet topraklarında emirlerinin yayımı için kurye kullanıyorlardı (M.Ö. 2400).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00" y="3930628"/>
            <a:ext cx="3498907" cy="1893358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7951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/>
              <a:t>zarfın icadı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2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CF1452-0C91-4DB4-AE2D-83E0A2EA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14A1A772-4845-427F-B666-7828E78C83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83" y="3438500"/>
            <a:ext cx="2857500" cy="160020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B356CCBE-07B6-4127-B252-480C262CB421}"/>
              </a:ext>
            </a:extLst>
          </p:cNvPr>
          <p:cNvSpPr/>
          <p:nvPr/>
        </p:nvSpPr>
        <p:spPr>
          <a:xfrm>
            <a:off x="829455" y="2073535"/>
            <a:ext cx="10396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Zarf: Bir malzemeyi alıcısına ulaşması esnasında korumak ve gizlemek amacıyla veya estetik amaçlı olarak kullanılan, kâğıt veya plastikten üretilen pakettir.</a:t>
            </a:r>
          </a:p>
        </p:txBody>
      </p:sp>
    </p:spTree>
    <p:extLst>
      <p:ext uri="{BB962C8B-B14F-4D97-AF65-F5344CB8AC3E}">
        <p14:creationId xmlns:p14="http://schemas.microsoft.com/office/powerpoint/2010/main" val="1810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464" y="602197"/>
            <a:ext cx="10801169" cy="46893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cap="none" dirty="0"/>
              <a:t>İngiltere’de </a:t>
            </a:r>
            <a:r>
              <a:rPr lang="tr-TR" cap="none" dirty="0" err="1"/>
              <a:t>Sir</a:t>
            </a:r>
            <a:r>
              <a:rPr lang="tr-TR" cap="none" dirty="0"/>
              <a:t> James </a:t>
            </a:r>
            <a:r>
              <a:rPr lang="tr-TR" cap="none" dirty="0" err="1"/>
              <a:t>Ogilvie</a:t>
            </a:r>
            <a:r>
              <a:rPr lang="tr-TR" cap="none" dirty="0"/>
              <a:t>, </a:t>
            </a:r>
            <a:r>
              <a:rPr lang="tr-TR" dirty="0"/>
              <a:t>16</a:t>
            </a:r>
            <a:r>
              <a:rPr lang="tr-TR" cap="none" dirty="0"/>
              <a:t> Mayıs </a:t>
            </a:r>
            <a:r>
              <a:rPr lang="tr-TR" dirty="0"/>
              <a:t>1696 </a:t>
            </a:r>
            <a:r>
              <a:rPr lang="tr-TR" cap="none" dirty="0"/>
              <a:t>günü </a:t>
            </a:r>
            <a:r>
              <a:rPr lang="tr-TR" cap="none" dirty="0" err="1"/>
              <a:t>Sir</a:t>
            </a:r>
            <a:r>
              <a:rPr lang="tr-TR" cap="none" dirty="0"/>
              <a:t> William </a:t>
            </a:r>
            <a:r>
              <a:rPr lang="tr-TR" cap="none" dirty="0" err="1"/>
              <a:t>Turnbull</a:t>
            </a:r>
            <a:r>
              <a:rPr lang="tr-TR" cap="none" dirty="0"/>
              <a:t>’ </a:t>
            </a:r>
            <a:r>
              <a:rPr lang="tr-TR" dirty="0"/>
              <a:t>a </a:t>
            </a:r>
            <a:r>
              <a:rPr lang="tr-TR" cap="none" dirty="0"/>
              <a:t>yazdığı mektupta ilk kez bir zarf kullandı. Halen İngiliz arşivlerinde bulunan bu zarf</a:t>
            </a:r>
            <a:r>
              <a:rPr lang="tr-TR" dirty="0"/>
              <a:t>, 11×7.5 </a:t>
            </a:r>
            <a:r>
              <a:rPr lang="tr-TR" cap="none" dirty="0"/>
              <a:t>santim ebadındaydı</a:t>
            </a:r>
            <a:r>
              <a:rPr lang="tr-TR" dirty="0"/>
              <a:t>. 1830</a:t>
            </a:r>
            <a:r>
              <a:rPr lang="tr-TR" cap="none" dirty="0"/>
              <a:t> yılında</a:t>
            </a:r>
            <a:r>
              <a:rPr lang="tr-TR" dirty="0"/>
              <a:t>, </a:t>
            </a:r>
            <a:r>
              <a:rPr lang="tr-TR" cap="none" dirty="0"/>
              <a:t>İngiltere’nin Brighton </a:t>
            </a:r>
            <a:r>
              <a:rPr lang="tr-TR" dirty="0"/>
              <a:t>kentinde </a:t>
            </a:r>
            <a:r>
              <a:rPr lang="tr-TR" dirty="0" err="1"/>
              <a:t>S.K.Brewer</a:t>
            </a:r>
            <a:r>
              <a:rPr lang="tr-TR" dirty="0"/>
              <a:t> </a:t>
            </a:r>
            <a:r>
              <a:rPr lang="tr-TR" cap="none" dirty="0"/>
              <a:t>ilk kez zarf üretimine başladı.</a:t>
            </a:r>
          </a:p>
          <a:p>
            <a:pPr algn="just"/>
            <a:r>
              <a:rPr lang="tr-TR" dirty="0"/>
              <a:t>Z</a:t>
            </a:r>
            <a:r>
              <a:rPr lang="tr-TR" cap="none" dirty="0"/>
              <a:t>amanla bu zarfa duyulan ilgi öylesine arttı ki</a:t>
            </a:r>
            <a:r>
              <a:rPr lang="tr-TR" dirty="0"/>
              <a:t>, </a:t>
            </a:r>
            <a:r>
              <a:rPr lang="tr-TR" dirty="0" err="1"/>
              <a:t>Brewer</a:t>
            </a:r>
            <a:r>
              <a:rPr lang="tr-TR" dirty="0"/>
              <a:t> </a:t>
            </a:r>
            <a:r>
              <a:rPr lang="tr-TR" cap="none" dirty="0"/>
              <a:t>buluşunun altından kalkamayacağını anlayınca</a:t>
            </a:r>
            <a:r>
              <a:rPr lang="tr-TR" dirty="0"/>
              <a:t>, </a:t>
            </a:r>
            <a:r>
              <a:rPr lang="tr-TR" dirty="0" err="1"/>
              <a:t>Dobbs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</a:t>
            </a:r>
            <a:r>
              <a:rPr lang="tr-TR" dirty="0"/>
              <a:t>. </a:t>
            </a:r>
            <a:r>
              <a:rPr lang="tr-TR" cap="none" dirty="0"/>
              <a:t>adlı Londra firmasını yardıma çağırdı. iki ortak, ürettikleri zarflarla hayli para kazandılar.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51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2551" y="677862"/>
            <a:ext cx="9905999" cy="408781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tr-TR" dirty="0" err="1"/>
              <a:t>KNew</a:t>
            </a:r>
            <a:r>
              <a:rPr lang="tr-TR" dirty="0"/>
              <a:t> </a:t>
            </a:r>
            <a:r>
              <a:rPr lang="tr-TR" dirty="0" err="1"/>
              <a:t>Sou</a:t>
            </a:r>
            <a:r>
              <a:rPr lang="tr-TR" cap="none" dirty="0" err="1"/>
              <a:t>atlandıktan</a:t>
            </a:r>
            <a:r>
              <a:rPr lang="tr-TR" cap="none" dirty="0"/>
              <a:t> sonra dış kısmı “zarf” haline gelen ilk özel mektup kâğıtları, 1 kasım 1838’de </a:t>
            </a:r>
            <a:r>
              <a:rPr lang="tr-TR" cap="none" dirty="0" err="1"/>
              <a:t>Sidney’de</a:t>
            </a:r>
            <a:r>
              <a:rPr lang="tr-TR" cap="none" dirty="0"/>
              <a:t> </a:t>
            </a:r>
            <a:r>
              <a:rPr lang="tr-TR" cap="none" dirty="0" err="1"/>
              <a:t>The</a:t>
            </a:r>
            <a:r>
              <a:rPr lang="tr-TR" cap="none" dirty="0"/>
              <a:t> </a:t>
            </a:r>
            <a:r>
              <a:rPr lang="tr-TR" cap="none" dirty="0" err="1"/>
              <a:t>Wales</a:t>
            </a:r>
            <a:r>
              <a:rPr lang="tr-TR" cap="none" dirty="0"/>
              <a:t> Postanesinde basıldı.</a:t>
            </a:r>
            <a:r>
              <a:rPr lang="tr-TR" dirty="0"/>
              <a:t> Z</a:t>
            </a:r>
            <a:r>
              <a:rPr lang="tr-TR" cap="none" dirty="0"/>
              <a:t>arfın üzerinde, özel bir damga vardı. </a:t>
            </a:r>
            <a:r>
              <a:rPr lang="tr-TR" dirty="0"/>
              <a:t>B</a:t>
            </a:r>
            <a:r>
              <a:rPr lang="tr-TR" cap="none" dirty="0"/>
              <a:t>u damga, posta ücretinin de, zarfın satış ücretiyle birlikte alındığım gösteriyordu</a:t>
            </a:r>
            <a:r>
              <a:rPr lang="tr-TR" dirty="0"/>
              <a:t>. B</a:t>
            </a:r>
            <a:r>
              <a:rPr lang="tr-TR" cap="none" dirty="0"/>
              <a:t>u kolaylık, Sydneylilerin ilgisiyle karşılandı. düzinelik paketler halinde satışa çıkarılan “Mektup-zarflar” kısa süre içinde tükendi.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91" y="3429000"/>
            <a:ext cx="3328987" cy="221529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7769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/>
        </p:nvGraphicFramePr>
        <p:xfrm>
          <a:off x="1780208" y="229336"/>
          <a:ext cx="7973392" cy="52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26</TotalTime>
  <Words>344</Words>
  <Application>Microsoft Office PowerPoint</Application>
  <PresentationFormat>Geniş ekran</PresentationFormat>
  <Paragraphs>19</Paragraphs>
  <Slides>10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Ana Olay</vt:lpstr>
      <vt:lpstr>ZARF ve mektup</vt:lpstr>
      <vt:lpstr>MEKTUBUN İCADI</vt:lpstr>
      <vt:lpstr>PowerPoint Sunusu</vt:lpstr>
      <vt:lpstr>PowerPoint Sunusu</vt:lpstr>
      <vt:lpstr>zarfın icadı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KULLANIMI</dc:title>
  <dc:creator>User</dc:creator>
  <cp:lastModifiedBy>User</cp:lastModifiedBy>
  <cp:revision>4</cp:revision>
  <dcterms:created xsi:type="dcterms:W3CDTF">2020-05-03T16:15:43Z</dcterms:created>
  <dcterms:modified xsi:type="dcterms:W3CDTF">2020-05-03T20:07:36Z</dcterms:modified>
</cp:coreProperties>
</file>