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67" r:id="rId3"/>
    <p:sldId id="268" r:id="rId4"/>
    <p:sldId id="282" r:id="rId5"/>
    <p:sldId id="283" r:id="rId6"/>
    <p:sldId id="284" r:id="rId7"/>
    <p:sldId id="269" r:id="rId8"/>
    <p:sldId id="275" r:id="rId9"/>
    <p:sldId id="270" r:id="rId10"/>
    <p:sldId id="280" r:id="rId11"/>
    <p:sldId id="272" r:id="rId12"/>
    <p:sldId id="273" r:id="rId13"/>
    <p:sldId id="281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47" d="100"/>
          <a:sy n="47" d="100"/>
        </p:scale>
        <p:origin x="-115" y="-26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156923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6996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576972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19505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105955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017077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648646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088210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838525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129764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66146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fld id="{F21A78F8-B80D-4AEA-B8F3-A5982438474A}" type="datetimeFigureOut">
              <a:rPr lang="tr-TR" smtClean="0"/>
              <a:pPr/>
              <a:t>18.04.2018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fld id="{546F961A-2375-4F88-916B-6C70210C8FFF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813301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02240" y="2156446"/>
            <a:ext cx="1037125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A. ANAYASANIN </a:t>
            </a:r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İDEOLOJİK MANİFESTO </a:t>
            </a:r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BOYUTU (IV)</a:t>
            </a:r>
          </a:p>
        </p:txBody>
      </p:sp>
    </p:spTree>
    <p:extLst>
      <p:ext uri="{BB962C8B-B14F-4D97-AF65-F5344CB8AC3E}">
        <p14:creationId xmlns="" xmlns:p14="http://schemas.microsoft.com/office/powerpoint/2010/main" val="15056576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88625" y="153950"/>
            <a:ext cx="11314099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200" b="1" dirty="0" smtClean="0">
                <a:latin typeface="Times New Roman" pitchFamily="18" charset="0"/>
              </a:rPr>
              <a:t>			SEÇİLMİŞ KAYNAKÇA</a:t>
            </a:r>
            <a:r>
              <a:rPr lang="tr-TR" sz="2200" b="1" dirty="0">
                <a:latin typeface="Times New Roman" pitchFamily="18" charset="0"/>
              </a:rPr>
              <a:t>				</a:t>
            </a:r>
            <a:endParaRPr lang="tr-TR" sz="2200" b="1" dirty="0" smtClean="0">
              <a:latin typeface="Times New Roman" pitchFamily="18" charset="0"/>
            </a:endParaRPr>
          </a:p>
          <a:p>
            <a:r>
              <a:rPr lang="tr-TR" sz="2200" b="1" dirty="0">
                <a:latin typeface="Times New Roman" pitchFamily="18" charset="0"/>
              </a:rPr>
              <a:t> </a:t>
            </a:r>
            <a:r>
              <a:rPr lang="tr-TR" sz="2200" dirty="0" smtClean="0">
                <a:latin typeface="Times New Roman" pitchFamily="18" charset="0"/>
              </a:rPr>
              <a:t>Murat </a:t>
            </a:r>
            <a:r>
              <a:rPr lang="tr-TR" sz="2200" dirty="0">
                <a:latin typeface="Times New Roman" pitchFamily="18" charset="0"/>
              </a:rPr>
              <a:t>Sarıca, </a:t>
            </a:r>
            <a:r>
              <a:rPr lang="tr-TR" sz="2200" b="1" dirty="0">
                <a:latin typeface="Times New Roman" pitchFamily="18" charset="0"/>
              </a:rPr>
              <a:t>100 Soruda Siyasi Düşünce Tarihi, </a:t>
            </a:r>
            <a:r>
              <a:rPr lang="tr-TR" sz="2200" dirty="0">
                <a:latin typeface="Times New Roman" pitchFamily="18" charset="0"/>
              </a:rPr>
              <a:t>Dördüncü Baskı, Gerçek Yayınevi, İstanbul 1983.</a:t>
            </a:r>
            <a:endParaRPr lang="en-US" sz="2200" dirty="0">
              <a:latin typeface="Times New Roman" pitchFamily="18" charset="0"/>
            </a:endParaRPr>
          </a:p>
          <a:p>
            <a:r>
              <a:rPr lang="tr-TR" sz="2200" dirty="0">
                <a:latin typeface="Times New Roman" pitchFamily="18" charset="0"/>
              </a:rPr>
              <a:t>H. Birsen Örs (der.), </a:t>
            </a:r>
            <a:r>
              <a:rPr lang="tr-TR" sz="2200" b="1" dirty="0">
                <a:latin typeface="Times New Roman" pitchFamily="18" charset="0"/>
              </a:rPr>
              <a:t>19. Yüzyıldan 20 Yüzyıla Modern Siyasal İdeolojiler, </a:t>
            </a:r>
            <a:r>
              <a:rPr lang="tr-TR" sz="2200" dirty="0">
                <a:latin typeface="Times New Roman" pitchFamily="18" charset="0"/>
              </a:rPr>
              <a:t>Sekizinci Baskı, İstanbul Bilgi Üniversitesi Yayınları, İstanbul 2015.</a:t>
            </a:r>
            <a:endParaRPr lang="en-US" sz="2200" dirty="0">
              <a:latin typeface="Times New Roman" pitchFamily="18" charset="0"/>
            </a:endParaRPr>
          </a:p>
          <a:p>
            <a:r>
              <a:rPr lang="tr-TR" sz="2200" dirty="0">
                <a:latin typeface="Times New Roman" pitchFamily="18" charset="0"/>
              </a:rPr>
              <a:t>Server </a:t>
            </a:r>
            <a:r>
              <a:rPr lang="tr-TR" sz="2200" dirty="0" err="1">
                <a:latin typeface="Times New Roman" pitchFamily="18" charset="0"/>
              </a:rPr>
              <a:t>Tanilli</a:t>
            </a:r>
            <a:r>
              <a:rPr lang="tr-TR" sz="2200" dirty="0">
                <a:latin typeface="Times New Roman" pitchFamily="18" charset="0"/>
              </a:rPr>
              <a:t>, </a:t>
            </a:r>
            <a:r>
              <a:rPr lang="tr-TR" sz="2200" b="1" dirty="0">
                <a:latin typeface="Times New Roman" pitchFamily="18" charset="0"/>
              </a:rPr>
              <a:t>Devlet ve Demokrasi, </a:t>
            </a:r>
            <a:r>
              <a:rPr lang="tr-TR" sz="2200" dirty="0">
                <a:latin typeface="Times New Roman" pitchFamily="18" charset="0"/>
              </a:rPr>
              <a:t>Alkım Yayınevi, İstanbul 2007.</a:t>
            </a:r>
            <a:endParaRPr lang="en-US" sz="2200" dirty="0">
              <a:latin typeface="Times New Roman" pitchFamily="18" charset="0"/>
            </a:endParaRPr>
          </a:p>
          <a:p>
            <a:r>
              <a:rPr lang="tr-TR" sz="2200" dirty="0">
                <a:latin typeface="Times New Roman" pitchFamily="18" charset="0"/>
              </a:rPr>
              <a:t>Mümtaz Soysal, </a:t>
            </a:r>
            <a:r>
              <a:rPr lang="tr-TR" sz="2200" b="1" dirty="0">
                <a:latin typeface="Times New Roman" pitchFamily="18" charset="0"/>
              </a:rPr>
              <a:t>Anayasaya Giriş, </a:t>
            </a:r>
            <a:r>
              <a:rPr lang="tr-TR" sz="2200" dirty="0">
                <a:latin typeface="Times New Roman" pitchFamily="18" charset="0"/>
              </a:rPr>
              <a:t>Üçüncü Baskı,</a:t>
            </a:r>
            <a:r>
              <a:rPr lang="tr-TR" sz="2200" b="1" dirty="0">
                <a:latin typeface="Times New Roman" pitchFamily="18" charset="0"/>
              </a:rPr>
              <a:t> </a:t>
            </a:r>
            <a:r>
              <a:rPr lang="tr-TR" sz="2200" dirty="0">
                <a:latin typeface="Times New Roman" pitchFamily="18" charset="0"/>
              </a:rPr>
              <a:t>İmge Yayınları, Ankara 2011.</a:t>
            </a:r>
            <a:endParaRPr lang="en-US" sz="2200" dirty="0">
              <a:latin typeface="Times New Roman" pitchFamily="18" charset="0"/>
            </a:endParaRPr>
          </a:p>
          <a:p>
            <a:r>
              <a:rPr lang="tr-TR" sz="2200" dirty="0">
                <a:latin typeface="Times New Roman" pitchFamily="18" charset="0"/>
              </a:rPr>
              <a:t>Atilla Yayla, </a:t>
            </a:r>
            <a:r>
              <a:rPr lang="tr-TR" sz="2200" b="1" dirty="0">
                <a:latin typeface="Times New Roman" pitchFamily="18" charset="0"/>
              </a:rPr>
              <a:t>Siyaset Teorisine Giriş, </a:t>
            </a:r>
            <a:r>
              <a:rPr lang="tr-TR" sz="2200" dirty="0">
                <a:latin typeface="Times New Roman" pitchFamily="18" charset="0"/>
              </a:rPr>
              <a:t>Beşinci Baskı, Kesit Yayınları, İstanbul 2012.</a:t>
            </a:r>
            <a:endParaRPr lang="en-US" sz="2200" dirty="0">
              <a:latin typeface="Times New Roman" pitchFamily="18" charset="0"/>
            </a:endParaRPr>
          </a:p>
          <a:p>
            <a:r>
              <a:rPr lang="tr-TR" sz="2200" dirty="0">
                <a:latin typeface="Times New Roman" pitchFamily="18" charset="0"/>
              </a:rPr>
              <a:t>Gencay </a:t>
            </a:r>
            <a:r>
              <a:rPr lang="tr-TR" sz="2200" dirty="0" err="1">
                <a:latin typeface="Times New Roman" pitchFamily="18" charset="0"/>
              </a:rPr>
              <a:t>Şaylan</a:t>
            </a:r>
            <a:r>
              <a:rPr lang="tr-TR" sz="2200" dirty="0">
                <a:latin typeface="Times New Roman" pitchFamily="18" charset="0"/>
              </a:rPr>
              <a:t>, </a:t>
            </a:r>
            <a:r>
              <a:rPr lang="tr-TR" sz="2200" b="1" dirty="0">
                <a:latin typeface="Times New Roman" pitchFamily="18" charset="0"/>
              </a:rPr>
              <a:t>Postmodernizm, </a:t>
            </a:r>
            <a:r>
              <a:rPr lang="tr-TR" sz="2200" dirty="0">
                <a:latin typeface="Times New Roman" pitchFamily="18" charset="0"/>
              </a:rPr>
              <a:t>Beşinci Baskı, İmge Yayınları, Ankara 2016.</a:t>
            </a:r>
            <a:endParaRPr lang="en-US" sz="2200" dirty="0">
              <a:latin typeface="Times New Roman" pitchFamily="18" charset="0"/>
            </a:endParaRPr>
          </a:p>
          <a:p>
            <a:r>
              <a:rPr lang="tr-TR" sz="2200" dirty="0">
                <a:latin typeface="Times New Roman" pitchFamily="18" charset="0"/>
              </a:rPr>
              <a:t>Bülent </a:t>
            </a:r>
            <a:r>
              <a:rPr lang="tr-TR" sz="2200" dirty="0" err="1">
                <a:latin typeface="Times New Roman" pitchFamily="18" charset="0"/>
              </a:rPr>
              <a:t>Tanör</a:t>
            </a:r>
            <a:r>
              <a:rPr lang="tr-TR" sz="2200" dirty="0">
                <a:latin typeface="Times New Roman" pitchFamily="18" charset="0"/>
              </a:rPr>
              <a:t>, </a:t>
            </a:r>
            <a:r>
              <a:rPr lang="tr-TR" sz="2200" b="1" dirty="0">
                <a:latin typeface="Times New Roman" pitchFamily="18" charset="0"/>
              </a:rPr>
              <a:t>Türkiye’nin İnsan Hakları Sorunu, </a:t>
            </a:r>
            <a:r>
              <a:rPr lang="tr-TR" sz="2200" dirty="0">
                <a:latin typeface="Times New Roman" pitchFamily="18" charset="0"/>
              </a:rPr>
              <a:t>Üçüncü Baskı, BDS Yayınları, İstanbul 1994.</a:t>
            </a:r>
            <a:endParaRPr lang="en-US" sz="2200" dirty="0">
              <a:latin typeface="Times New Roman" pitchFamily="18" charset="0"/>
            </a:endParaRPr>
          </a:p>
          <a:p>
            <a:r>
              <a:rPr lang="tr-TR" sz="2200" dirty="0">
                <a:latin typeface="Times New Roman" pitchFamily="18" charset="0"/>
              </a:rPr>
              <a:t>Ö. İbrahim Kaboğlu, </a:t>
            </a:r>
            <a:r>
              <a:rPr lang="tr-TR" sz="2200" b="1" dirty="0">
                <a:latin typeface="Times New Roman" pitchFamily="18" charset="0"/>
              </a:rPr>
              <a:t>Özgürlükler Hukuku, </a:t>
            </a:r>
            <a:r>
              <a:rPr lang="tr-TR" sz="2200" dirty="0">
                <a:latin typeface="Times New Roman" pitchFamily="18" charset="0"/>
              </a:rPr>
              <a:t>Yedinci Baskı, İmge Yayınları, Ankara 2013.</a:t>
            </a:r>
            <a:endParaRPr lang="en-US" sz="2200" dirty="0">
              <a:latin typeface="Times New Roman" pitchFamily="18" charset="0"/>
            </a:endParaRPr>
          </a:p>
          <a:p>
            <a:r>
              <a:rPr lang="tr-TR" sz="2200" dirty="0">
                <a:latin typeface="Times New Roman" pitchFamily="18" charset="0"/>
              </a:rPr>
              <a:t>Zafer Gören, “Sosyal Devlet”, </a:t>
            </a:r>
            <a:r>
              <a:rPr lang="tr-TR" sz="2200" b="1" dirty="0">
                <a:latin typeface="Times New Roman" pitchFamily="18" charset="0"/>
              </a:rPr>
              <a:t>Prof. Dr. Seyfullah </a:t>
            </a:r>
            <a:r>
              <a:rPr lang="tr-TR" sz="2200" b="1" dirty="0" err="1">
                <a:latin typeface="Times New Roman" pitchFamily="18" charset="0"/>
              </a:rPr>
              <a:t>Edis’e</a:t>
            </a:r>
            <a:r>
              <a:rPr lang="tr-TR" sz="2200" b="1" dirty="0">
                <a:latin typeface="Times New Roman" pitchFamily="18" charset="0"/>
              </a:rPr>
              <a:t> Armağan, </a:t>
            </a:r>
            <a:r>
              <a:rPr lang="tr-TR" sz="2200" dirty="0">
                <a:latin typeface="Times New Roman" pitchFamily="18" charset="0"/>
              </a:rPr>
              <a:t>DEÜ Yayınları, İzmir 2000.</a:t>
            </a:r>
            <a:endParaRPr lang="en-US" sz="2200" dirty="0">
              <a:latin typeface="Times New Roman" pitchFamily="18" charset="0"/>
            </a:endParaRPr>
          </a:p>
          <a:p>
            <a:r>
              <a:rPr lang="tr-TR" sz="2200" dirty="0" err="1">
                <a:latin typeface="Times New Roman" pitchFamily="18" charset="0"/>
              </a:rPr>
              <a:t>Ayferi</a:t>
            </a:r>
            <a:r>
              <a:rPr lang="tr-TR" sz="2200" dirty="0">
                <a:latin typeface="Times New Roman" pitchFamily="18" charset="0"/>
              </a:rPr>
              <a:t> Göze, </a:t>
            </a:r>
            <a:r>
              <a:rPr lang="tr-TR" sz="2200" b="1" dirty="0">
                <a:latin typeface="Times New Roman" pitchFamily="18" charset="0"/>
              </a:rPr>
              <a:t>Sosyal Devlet Sistemi, </a:t>
            </a:r>
            <a:r>
              <a:rPr lang="tr-TR" sz="2200" dirty="0">
                <a:latin typeface="Times New Roman" pitchFamily="18" charset="0"/>
              </a:rPr>
              <a:t>Fakülteler Matbaası, İstanbul 1976.</a:t>
            </a:r>
            <a:endParaRPr lang="en-US" sz="2200" dirty="0">
              <a:latin typeface="Times New Roman" pitchFamily="18" charset="0"/>
            </a:endParaRPr>
          </a:p>
          <a:p>
            <a:r>
              <a:rPr lang="tr-TR" sz="2200" dirty="0">
                <a:latin typeface="Times New Roman" pitchFamily="18" charset="0"/>
              </a:rPr>
              <a:t>Yusuf </a:t>
            </a:r>
            <a:r>
              <a:rPr lang="tr-TR" sz="2200" dirty="0" err="1">
                <a:latin typeface="Times New Roman" pitchFamily="18" charset="0"/>
              </a:rPr>
              <a:t>Sarınay</a:t>
            </a:r>
            <a:r>
              <a:rPr lang="tr-TR" sz="2200" dirty="0">
                <a:latin typeface="Times New Roman" pitchFamily="18" charset="0"/>
              </a:rPr>
              <a:t>, </a:t>
            </a:r>
            <a:r>
              <a:rPr lang="tr-TR" sz="2200" b="1" dirty="0">
                <a:latin typeface="Times New Roman" pitchFamily="18" charset="0"/>
              </a:rPr>
              <a:t>Atatürk’ün Millet ve Milliyetçilik Anlayışı, </a:t>
            </a:r>
            <a:r>
              <a:rPr lang="tr-TR" sz="2200" dirty="0">
                <a:latin typeface="Times New Roman" pitchFamily="18" charset="0"/>
              </a:rPr>
              <a:t>Türk Kültürünü Araştırma Enstitüsü, Ankara 1990.</a:t>
            </a:r>
            <a:endParaRPr lang="en-US" sz="2200" dirty="0">
              <a:latin typeface="Times New Roman" pitchFamily="18" charset="0"/>
            </a:endParaRPr>
          </a:p>
          <a:p>
            <a:r>
              <a:rPr lang="tr-TR" sz="2200" dirty="0">
                <a:latin typeface="Times New Roman" pitchFamily="18" charset="0"/>
              </a:rPr>
              <a:t>Kolektif, </a:t>
            </a:r>
            <a:r>
              <a:rPr lang="tr-TR" sz="2200" b="1" dirty="0">
                <a:latin typeface="Times New Roman" pitchFamily="18" charset="0"/>
              </a:rPr>
              <a:t>Modern Türkiye’de Siyasi Düşünce Cilt 4: Milliyetçilik, </a:t>
            </a:r>
            <a:r>
              <a:rPr lang="tr-TR" sz="2200" dirty="0">
                <a:latin typeface="Times New Roman" pitchFamily="18" charset="0"/>
              </a:rPr>
              <a:t>İletişim Yayınları, İstanbul 2002. </a:t>
            </a:r>
            <a:endParaRPr lang="en-US" sz="2200" dirty="0">
              <a:latin typeface="Times New Roman" pitchFamily="18" charset="0"/>
            </a:endParaRPr>
          </a:p>
          <a:p>
            <a:r>
              <a:rPr lang="tr-TR" sz="2200" dirty="0">
                <a:latin typeface="Times New Roman" pitchFamily="18" charset="0"/>
              </a:rPr>
              <a:t>Tanıl Bora, </a:t>
            </a:r>
            <a:r>
              <a:rPr lang="tr-TR" sz="2200" b="1" dirty="0">
                <a:latin typeface="Times New Roman" pitchFamily="18" charset="0"/>
              </a:rPr>
              <a:t>Cereyanlar: Türkiye’de Siyasi İdeolojiler, </a:t>
            </a:r>
            <a:r>
              <a:rPr lang="tr-TR" sz="2200" dirty="0">
                <a:latin typeface="Times New Roman" pitchFamily="18" charset="0"/>
              </a:rPr>
              <a:t>İletişim Yayınları, İstanbul 2017.</a:t>
            </a:r>
            <a:endParaRPr lang="en-US" sz="2200" dirty="0">
              <a:latin typeface="Times New Roman" pitchFamily="18" charset="0"/>
            </a:endParaRPr>
          </a:p>
          <a:p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117053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7250" y="750507"/>
            <a:ext cx="10833058" cy="5262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ÖRNEK SORULAR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“ 1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982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Anayasası'nın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temel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hak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özgürlüklerin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sınırlanması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rejimini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rejimde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zaman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içerisinde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yapılan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değişiklikleri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göz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önüne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alarak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açıklayınız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.“</a:t>
            </a:r>
          </a:p>
          <a:p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“’Liberal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Anayasal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Model’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ile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yürürlükteki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1982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Anayasası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arasındaki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ilişkiyi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anayasanın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orjinal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hali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yürürlükte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olduğu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süre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içerisinde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yapılan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değişiklikleri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göz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önüne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alarak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açıklayınız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.” 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“1982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Anayasasında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temel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hak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özgürlüklerin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sınırlama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rejimini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oluşturan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düzenlemeler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hangileridir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Kısaca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açıklayınız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.”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390241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7250" y="750507"/>
            <a:ext cx="1083305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ÖRNEK SORULAR</a:t>
            </a:r>
          </a:p>
          <a:p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Aşağıdaki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kavramları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açıklayınız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lvl="1"/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Hakkın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özü</a:t>
            </a: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/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Temel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hak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özgürlüklerin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sınırlandırılmasında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ölçülülük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ilkesi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”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453300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7250" y="750507"/>
            <a:ext cx="1083305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ÖRNEK SORULAR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Aşağıdaki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kavramları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açıklayınız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lvl="1"/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Sosyal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devlet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”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24810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8767" y="538827"/>
            <a:ext cx="1125637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000" b="1" dirty="0">
                <a:latin typeface="Times New Roman" pitchFamily="18" charset="0"/>
              </a:rPr>
              <a:t>7. İdeolojiler ve 1982 Anayasası</a:t>
            </a:r>
          </a:p>
          <a:p>
            <a:r>
              <a:rPr lang="tr-TR" sz="4000" b="1" dirty="0">
                <a:latin typeface="Times New Roman" pitchFamily="18" charset="0"/>
              </a:rPr>
              <a:t>	</a:t>
            </a:r>
            <a:r>
              <a:rPr lang="tr-TR" sz="4000" dirty="0">
                <a:latin typeface="Times New Roman" pitchFamily="18" charset="0"/>
              </a:rPr>
              <a:t>a. </a:t>
            </a:r>
            <a:r>
              <a:rPr lang="tr-TR" sz="4000" dirty="0" smtClean="0">
                <a:latin typeface="Times New Roman" pitchFamily="18" charset="0"/>
              </a:rPr>
              <a:t>Liberalizm - 1982 </a:t>
            </a:r>
            <a:r>
              <a:rPr lang="tr-TR" sz="4000" dirty="0">
                <a:latin typeface="Times New Roman" pitchFamily="18" charset="0"/>
              </a:rPr>
              <a:t>Anayasası İlişkisi</a:t>
            </a:r>
          </a:p>
          <a:p>
            <a:r>
              <a:rPr lang="tr-TR" sz="4000" dirty="0">
                <a:latin typeface="Times New Roman" pitchFamily="18" charset="0"/>
              </a:rPr>
              <a:t>		i. 1982 Anayasasında Siyasi İktidarın </a:t>
            </a:r>
            <a:r>
              <a:rPr lang="tr-TR" sz="4000" dirty="0" smtClean="0">
                <a:latin typeface="Times New Roman" pitchFamily="18" charset="0"/>
              </a:rPr>
              <a:t>			 	    Kaynağı</a:t>
            </a:r>
            <a:endParaRPr lang="tr-TR" sz="4000" dirty="0">
              <a:latin typeface="Times New Roman" pitchFamily="18" charset="0"/>
            </a:endParaRPr>
          </a:p>
          <a:p>
            <a:r>
              <a:rPr lang="tr-TR" sz="4000" dirty="0">
                <a:latin typeface="Times New Roman" pitchFamily="18" charset="0"/>
              </a:rPr>
              <a:t>		ii. 1982 Anayasasına Göre </a:t>
            </a:r>
            <a:r>
              <a:rPr lang="tr-TR" sz="4000" dirty="0" smtClean="0">
                <a:latin typeface="Times New Roman" pitchFamily="18" charset="0"/>
              </a:rPr>
              <a:t>Birey - Devlet 		    	     İlişkileri</a:t>
            </a:r>
            <a:endParaRPr lang="tr-TR" sz="4000" dirty="0">
              <a:latin typeface="Times New Roman" pitchFamily="18" charset="0"/>
            </a:endParaRPr>
          </a:p>
          <a:p>
            <a:r>
              <a:rPr lang="tr-TR" sz="4000" dirty="0">
                <a:latin typeface="Times New Roman" pitchFamily="18" charset="0"/>
              </a:rPr>
              <a:t>			</a:t>
            </a:r>
            <a:r>
              <a:rPr lang="tr-TR" sz="4000" dirty="0" err="1">
                <a:latin typeface="Times New Roman" pitchFamily="18" charset="0"/>
              </a:rPr>
              <a:t>aa</a:t>
            </a:r>
            <a:r>
              <a:rPr lang="tr-TR" sz="4000" dirty="0">
                <a:latin typeface="Times New Roman" pitchFamily="18" charset="0"/>
              </a:rPr>
              <a:t>. Temel Hak ve Özgürlükler</a:t>
            </a:r>
          </a:p>
          <a:p>
            <a:r>
              <a:rPr lang="tr-TR" sz="4000" dirty="0">
                <a:latin typeface="Times New Roman" pitchFamily="18" charset="0"/>
              </a:rPr>
              <a:t>			</a:t>
            </a:r>
            <a:r>
              <a:rPr lang="tr-TR" sz="4000" dirty="0" err="1">
                <a:latin typeface="Times New Roman" pitchFamily="18" charset="0"/>
              </a:rPr>
              <a:t>bb</a:t>
            </a:r>
            <a:r>
              <a:rPr lang="tr-TR" sz="4000" dirty="0">
                <a:latin typeface="Times New Roman" pitchFamily="18" charset="0"/>
              </a:rPr>
              <a:t>. Temel Hak ve Özgürlüklerin </a:t>
            </a:r>
            <a:r>
              <a:rPr lang="tr-TR" sz="4000" dirty="0" smtClean="0">
                <a:latin typeface="Times New Roman" pitchFamily="18" charset="0"/>
              </a:rPr>
              <a:t>					      Sınırlandırılması</a:t>
            </a:r>
            <a:endParaRPr lang="tr-TR" sz="4000" dirty="0">
              <a:latin typeface="Times New Roman" pitchFamily="18" charset="0"/>
            </a:endParaRPr>
          </a:p>
          <a:p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97295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84833" y="981433"/>
            <a:ext cx="11410307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sz="3600" b="1" dirty="0">
                <a:latin typeface="Times New Roman" pitchFamily="18" charset="0"/>
              </a:rPr>
              <a:t>iii. 1982 Anayasasında Hukuki </a:t>
            </a:r>
            <a:r>
              <a:rPr lang="tr-TR" sz="3600" b="1" dirty="0" smtClean="0">
                <a:latin typeface="Times New Roman" pitchFamily="18" charset="0"/>
              </a:rPr>
              <a:t>Eşitlik</a:t>
            </a:r>
          </a:p>
          <a:p>
            <a:pPr>
              <a:lnSpc>
                <a:spcPct val="150000"/>
              </a:lnSpc>
            </a:pPr>
            <a:endParaRPr lang="tr-TR" sz="3600" b="1" dirty="0">
              <a:latin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tr-TR" sz="3600" b="1" dirty="0" smtClean="0">
                <a:latin typeface="Times New Roman" pitchFamily="18" charset="0"/>
              </a:rPr>
              <a:t>iv</a:t>
            </a:r>
            <a:r>
              <a:rPr lang="tr-TR" sz="3600" b="1" dirty="0">
                <a:latin typeface="Times New Roman" pitchFamily="18" charset="0"/>
              </a:rPr>
              <a:t>. 1982 Anayasasında Kuvvetler Ayrılığı ve Hukuk </a:t>
            </a:r>
            <a:r>
              <a:rPr lang="tr-TR" sz="3600" b="1" dirty="0" smtClean="0">
                <a:latin typeface="Times New Roman" pitchFamily="18" charset="0"/>
              </a:rPr>
              <a:t>Devleti</a:t>
            </a:r>
          </a:p>
          <a:p>
            <a:pPr>
              <a:lnSpc>
                <a:spcPct val="150000"/>
              </a:lnSpc>
            </a:pPr>
            <a:endParaRPr lang="tr-TR" sz="3600" b="1" dirty="0">
              <a:latin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tr-TR" sz="3600" b="1" dirty="0" smtClean="0">
                <a:latin typeface="Times New Roman" pitchFamily="18" charset="0"/>
              </a:rPr>
              <a:t>v</a:t>
            </a:r>
            <a:r>
              <a:rPr lang="tr-TR" sz="3600" b="1" dirty="0">
                <a:latin typeface="Times New Roman" pitchFamily="18" charset="0"/>
              </a:rPr>
              <a:t>. 1982 Anayasasında Kabul Edilen Ekonomik </a:t>
            </a:r>
            <a:r>
              <a:rPr lang="tr-TR" sz="3600" b="1" dirty="0" smtClean="0">
                <a:latin typeface="Times New Roman" pitchFamily="18" charset="0"/>
              </a:rPr>
              <a:t>Model</a:t>
            </a:r>
          </a:p>
        </p:txBody>
      </p:sp>
    </p:spTree>
    <p:extLst>
      <p:ext uri="{BB962C8B-B14F-4D97-AF65-F5344CB8AC3E}">
        <p14:creationId xmlns:p14="http://schemas.microsoft.com/office/powerpoint/2010/main" xmlns="" val="751448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02240" y="2156446"/>
            <a:ext cx="1037125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A. ANAYASANIN </a:t>
            </a:r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İDEOLOJİK MANİFESTO </a:t>
            </a:r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BOYUTU (V)</a:t>
            </a:r>
          </a:p>
        </p:txBody>
      </p:sp>
    </p:spTree>
    <p:extLst>
      <p:ext uri="{BB962C8B-B14F-4D97-AF65-F5344CB8AC3E}">
        <p14:creationId xmlns="" xmlns:p14="http://schemas.microsoft.com/office/powerpoint/2010/main" val="1505657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84833" y="1308578"/>
            <a:ext cx="1125637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5400" b="1" dirty="0">
                <a:latin typeface="Times New Roman" pitchFamily="18" charset="0"/>
              </a:rPr>
              <a:t>b. Sosyalizm.1982 Anayasası İlişkisi: Sosyal </a:t>
            </a:r>
            <a:r>
              <a:rPr lang="tr-TR" sz="5400" b="1" dirty="0" smtClean="0">
                <a:latin typeface="Times New Roman" pitchFamily="18" charset="0"/>
              </a:rPr>
              <a:t>Devlet</a:t>
            </a:r>
          </a:p>
          <a:p>
            <a:endParaRPr lang="tr-TR" sz="5400" b="1" dirty="0">
              <a:latin typeface="Times New Roman" pitchFamily="18" charset="0"/>
            </a:endParaRPr>
          </a:p>
          <a:p>
            <a:r>
              <a:rPr lang="tr-TR" sz="5400" b="1" dirty="0" smtClean="0">
                <a:latin typeface="Times New Roman" pitchFamily="18" charset="0"/>
              </a:rPr>
              <a:t>c</a:t>
            </a:r>
            <a:r>
              <a:rPr lang="tr-TR" sz="5400" b="1" dirty="0">
                <a:latin typeface="Times New Roman" pitchFamily="18" charset="0"/>
              </a:rPr>
              <a:t>. Milliyetçilik ve 1982 Anayasası</a:t>
            </a:r>
          </a:p>
          <a:p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97295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84833" y="981433"/>
            <a:ext cx="11410307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sz="4400" b="1" dirty="0">
                <a:latin typeface="Times New Roman" pitchFamily="18" charset="0"/>
              </a:rPr>
              <a:t>8. </a:t>
            </a:r>
            <a:r>
              <a:rPr lang="tr-TR" sz="4400" b="1" dirty="0" smtClean="0">
                <a:latin typeface="Times New Roman" pitchFamily="18" charset="0"/>
              </a:rPr>
              <a:t>Laiklik</a:t>
            </a:r>
            <a:endParaRPr lang="tr-TR" sz="4400" b="1" dirty="0">
              <a:latin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tr-TR" sz="4400" b="1" dirty="0" smtClean="0">
                <a:latin typeface="Times New Roman" pitchFamily="18" charset="0"/>
              </a:rPr>
              <a:t>	</a:t>
            </a:r>
            <a:r>
              <a:rPr lang="tr-TR" sz="4400" dirty="0" smtClean="0">
                <a:latin typeface="Times New Roman" pitchFamily="18" charset="0"/>
              </a:rPr>
              <a:t>a. Genel Olarak</a:t>
            </a:r>
            <a:endParaRPr lang="tr-TR" sz="4400" dirty="0">
              <a:latin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tr-TR" sz="4400" dirty="0" smtClean="0">
                <a:latin typeface="Times New Roman" pitchFamily="18" charset="0"/>
              </a:rPr>
              <a:t>	b</a:t>
            </a:r>
            <a:r>
              <a:rPr lang="tr-TR" sz="4400" dirty="0">
                <a:latin typeface="Times New Roman" pitchFamily="18" charset="0"/>
              </a:rPr>
              <a:t>. Türkiye’de Laiklik ve Laiklikle İlgili </a:t>
            </a:r>
            <a:r>
              <a:rPr lang="tr-TR" sz="4400" dirty="0" smtClean="0">
                <a:latin typeface="Times New Roman" pitchFamily="18" charset="0"/>
              </a:rPr>
              <a:t>	Tartışmalar</a:t>
            </a:r>
            <a:endParaRPr lang="tr-TR" sz="44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51448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88625" y="153950"/>
            <a:ext cx="11314099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latin typeface="Times New Roman" pitchFamily="18" charset="0"/>
              </a:rPr>
              <a:t>			GENEL KAYNAKLAR</a:t>
            </a:r>
            <a:r>
              <a:rPr lang="tr-TR" sz="3200" b="1" dirty="0">
                <a:latin typeface="Times New Roman" pitchFamily="18" charset="0"/>
              </a:rPr>
              <a:t>				</a:t>
            </a:r>
            <a:endParaRPr lang="tr-TR" sz="3200" b="1" dirty="0" smtClean="0">
              <a:latin typeface="Times New Roman" pitchFamily="18" charset="0"/>
            </a:endParaRPr>
          </a:p>
          <a:p>
            <a:r>
              <a:rPr lang="tr-TR" sz="3000" dirty="0" smtClean="0">
                <a:latin typeface="Times New Roman" pitchFamily="18" charset="0"/>
              </a:rPr>
              <a:t>Erdoğan </a:t>
            </a:r>
            <a:r>
              <a:rPr lang="tr-TR" sz="3000" dirty="0">
                <a:latin typeface="Times New Roman" pitchFamily="18" charset="0"/>
              </a:rPr>
              <a:t>Teziç, </a:t>
            </a:r>
            <a:r>
              <a:rPr lang="tr-TR" sz="3000" b="1" dirty="0">
                <a:latin typeface="Times New Roman" pitchFamily="18" charset="0"/>
              </a:rPr>
              <a:t>Anayasa Hukuku (Genel Esaslar),</a:t>
            </a:r>
            <a:r>
              <a:rPr lang="tr-TR" sz="3000" dirty="0">
                <a:latin typeface="Times New Roman" pitchFamily="18" charset="0"/>
              </a:rPr>
              <a:t> 21.b., Beta, İstanbul,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Kemal Gözler, </a:t>
            </a:r>
            <a:r>
              <a:rPr lang="tr-TR" sz="3000" b="1" dirty="0">
                <a:latin typeface="Times New Roman" pitchFamily="18" charset="0"/>
              </a:rPr>
              <a:t>Anayasa Hukukunun Genel Esasları Ders Kitabı</a:t>
            </a:r>
            <a:r>
              <a:rPr lang="tr-TR" sz="3000" dirty="0">
                <a:latin typeface="Times New Roman" pitchFamily="18" charset="0"/>
              </a:rPr>
              <a:t>, Ekin Kitabevi Yayınları, 9.b., Bursa,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İbrahim Kaboğlu, </a:t>
            </a:r>
            <a:r>
              <a:rPr lang="tr-TR" sz="3000" b="1" dirty="0">
                <a:latin typeface="Times New Roman" pitchFamily="18" charset="0"/>
              </a:rPr>
              <a:t>Anayasa Hukuku Dersleri (Genel Esaslar)</a:t>
            </a:r>
            <a:r>
              <a:rPr lang="tr-TR" sz="3000" dirty="0">
                <a:latin typeface="Times New Roman" pitchFamily="18" charset="0"/>
              </a:rPr>
              <a:t>, 12.b., Legal Yayıncılık, İstanbul,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Ergun Özbudun, </a:t>
            </a:r>
            <a:r>
              <a:rPr lang="tr-TR" sz="3000" b="1" dirty="0">
                <a:latin typeface="Times New Roman" pitchFamily="18" charset="0"/>
              </a:rPr>
              <a:t>Türk Anayasa Hukuku</a:t>
            </a:r>
            <a:r>
              <a:rPr lang="tr-TR" sz="3000" dirty="0">
                <a:latin typeface="Times New Roman" pitchFamily="18" charset="0"/>
              </a:rPr>
              <a:t>, 17.b., Yetkin Yayınları, Ankara,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Bülent </a:t>
            </a:r>
            <a:r>
              <a:rPr lang="tr-TR" sz="3000" dirty="0" err="1">
                <a:latin typeface="Times New Roman" pitchFamily="18" charset="0"/>
              </a:rPr>
              <a:t>Tanör</a:t>
            </a:r>
            <a:r>
              <a:rPr lang="tr-TR" sz="3000" dirty="0">
                <a:latin typeface="Times New Roman" pitchFamily="18" charset="0"/>
              </a:rPr>
              <a:t>-Necmi Yüzbaşıoğlu, </a:t>
            </a:r>
            <a:r>
              <a:rPr lang="tr-TR" sz="3000" b="1" dirty="0">
                <a:latin typeface="Times New Roman" pitchFamily="18" charset="0"/>
              </a:rPr>
              <a:t>1982 Anayasasına Göre Türk Anayasa Hukuku</a:t>
            </a:r>
            <a:r>
              <a:rPr lang="tr-TR" sz="3000" dirty="0">
                <a:latin typeface="Times New Roman" pitchFamily="18" charset="0"/>
              </a:rPr>
              <a:t>, 16.b., Beta, İstanbul, 2016.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Kemal Gözler, </a:t>
            </a:r>
            <a:r>
              <a:rPr lang="tr-TR" sz="3000" b="1" dirty="0">
                <a:latin typeface="Times New Roman" pitchFamily="18" charset="0"/>
              </a:rPr>
              <a:t>Türk Anayasa Hukuku Dersleri,</a:t>
            </a:r>
            <a:r>
              <a:rPr lang="tr-TR" sz="3000" dirty="0">
                <a:latin typeface="Times New Roman" pitchFamily="18" charset="0"/>
              </a:rPr>
              <a:t> 21.b., Ekin Kitabevi Yayınları, Bursa,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200" b="1" dirty="0">
                <a:latin typeface="Times New Roman" pitchFamily="18" charset="0"/>
              </a:rPr>
              <a:t> </a:t>
            </a:r>
            <a:r>
              <a:rPr lang="tr-TR" sz="3200" dirty="0">
                <a:latin typeface="Times New Roman" pitchFamily="18" charset="0"/>
              </a:rPr>
              <a:t/>
            </a:r>
            <a:br>
              <a:rPr lang="tr-TR" sz="3200" dirty="0">
                <a:latin typeface="Times New Roman" pitchFamily="18" charset="0"/>
              </a:rPr>
            </a:b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415773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88625" y="153950"/>
            <a:ext cx="11314099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200" b="1" dirty="0" smtClean="0">
                <a:latin typeface="Times New Roman" pitchFamily="18" charset="0"/>
              </a:rPr>
              <a:t>			SEÇİLMİŞ KAYNAKÇA</a:t>
            </a:r>
            <a:r>
              <a:rPr lang="tr-TR" sz="2200" b="1" dirty="0">
                <a:latin typeface="Times New Roman" pitchFamily="18" charset="0"/>
              </a:rPr>
              <a:t>				</a:t>
            </a:r>
            <a:endParaRPr lang="tr-TR" sz="2200" b="1" dirty="0" smtClean="0">
              <a:latin typeface="Times New Roman" pitchFamily="18" charset="0"/>
            </a:endParaRPr>
          </a:p>
          <a:p>
            <a:r>
              <a:rPr lang="tr-TR" sz="2200" b="1" dirty="0">
                <a:latin typeface="Times New Roman" pitchFamily="18" charset="0"/>
              </a:rPr>
              <a:t> </a:t>
            </a:r>
            <a:r>
              <a:rPr lang="tr-TR" sz="2200" dirty="0" smtClean="0">
                <a:latin typeface="Times New Roman" pitchFamily="18" charset="0"/>
              </a:rPr>
              <a:t>Murat </a:t>
            </a:r>
            <a:r>
              <a:rPr lang="tr-TR" sz="2200" dirty="0">
                <a:latin typeface="Times New Roman" pitchFamily="18" charset="0"/>
              </a:rPr>
              <a:t>Sarıca, </a:t>
            </a:r>
            <a:r>
              <a:rPr lang="tr-TR" sz="2200" b="1" dirty="0">
                <a:latin typeface="Times New Roman" pitchFamily="18" charset="0"/>
              </a:rPr>
              <a:t>100 Soruda Siyasi Düşünce Tarihi, </a:t>
            </a:r>
            <a:r>
              <a:rPr lang="tr-TR" sz="2200" dirty="0">
                <a:latin typeface="Times New Roman" pitchFamily="18" charset="0"/>
              </a:rPr>
              <a:t>Dördüncü Baskı, Gerçek Yayınevi, İstanbul 1983.</a:t>
            </a:r>
            <a:endParaRPr lang="en-US" sz="2200" dirty="0">
              <a:latin typeface="Times New Roman" pitchFamily="18" charset="0"/>
            </a:endParaRPr>
          </a:p>
          <a:p>
            <a:r>
              <a:rPr lang="tr-TR" sz="2200" dirty="0">
                <a:latin typeface="Times New Roman" pitchFamily="18" charset="0"/>
              </a:rPr>
              <a:t>H. Birsen Örs (der.), </a:t>
            </a:r>
            <a:r>
              <a:rPr lang="tr-TR" sz="2200" b="1" dirty="0">
                <a:latin typeface="Times New Roman" pitchFamily="18" charset="0"/>
              </a:rPr>
              <a:t>19. Yüzyıldan 20 Yüzyıla Modern Siyasal İdeolojiler, </a:t>
            </a:r>
            <a:r>
              <a:rPr lang="tr-TR" sz="2200" dirty="0">
                <a:latin typeface="Times New Roman" pitchFamily="18" charset="0"/>
              </a:rPr>
              <a:t>Sekizinci Baskı, İstanbul Bilgi Üniversitesi Yayınları, İstanbul 2015.</a:t>
            </a:r>
            <a:endParaRPr lang="en-US" sz="2200" dirty="0">
              <a:latin typeface="Times New Roman" pitchFamily="18" charset="0"/>
            </a:endParaRPr>
          </a:p>
          <a:p>
            <a:r>
              <a:rPr lang="tr-TR" sz="2200" dirty="0">
                <a:latin typeface="Times New Roman" pitchFamily="18" charset="0"/>
              </a:rPr>
              <a:t>Server </a:t>
            </a:r>
            <a:r>
              <a:rPr lang="tr-TR" sz="2200" dirty="0" err="1">
                <a:latin typeface="Times New Roman" pitchFamily="18" charset="0"/>
              </a:rPr>
              <a:t>Tanilli</a:t>
            </a:r>
            <a:r>
              <a:rPr lang="tr-TR" sz="2200" dirty="0">
                <a:latin typeface="Times New Roman" pitchFamily="18" charset="0"/>
              </a:rPr>
              <a:t>, </a:t>
            </a:r>
            <a:r>
              <a:rPr lang="tr-TR" sz="2200" b="1" dirty="0">
                <a:latin typeface="Times New Roman" pitchFamily="18" charset="0"/>
              </a:rPr>
              <a:t>Devlet ve Demokrasi, </a:t>
            </a:r>
            <a:r>
              <a:rPr lang="tr-TR" sz="2200" dirty="0">
                <a:latin typeface="Times New Roman" pitchFamily="18" charset="0"/>
              </a:rPr>
              <a:t>Alkım Yayınevi, İstanbul 2007.</a:t>
            </a:r>
            <a:endParaRPr lang="en-US" sz="2200" dirty="0">
              <a:latin typeface="Times New Roman" pitchFamily="18" charset="0"/>
            </a:endParaRPr>
          </a:p>
          <a:p>
            <a:r>
              <a:rPr lang="tr-TR" sz="2200" dirty="0">
                <a:latin typeface="Times New Roman" pitchFamily="18" charset="0"/>
              </a:rPr>
              <a:t>Mümtaz Soysal, </a:t>
            </a:r>
            <a:r>
              <a:rPr lang="tr-TR" sz="2200" b="1" dirty="0">
                <a:latin typeface="Times New Roman" pitchFamily="18" charset="0"/>
              </a:rPr>
              <a:t>Anayasaya Giriş, </a:t>
            </a:r>
            <a:r>
              <a:rPr lang="tr-TR" sz="2200" dirty="0">
                <a:latin typeface="Times New Roman" pitchFamily="18" charset="0"/>
              </a:rPr>
              <a:t>Üçüncü Baskı,</a:t>
            </a:r>
            <a:r>
              <a:rPr lang="tr-TR" sz="2200" b="1" dirty="0">
                <a:latin typeface="Times New Roman" pitchFamily="18" charset="0"/>
              </a:rPr>
              <a:t> </a:t>
            </a:r>
            <a:r>
              <a:rPr lang="tr-TR" sz="2200" dirty="0">
                <a:latin typeface="Times New Roman" pitchFamily="18" charset="0"/>
              </a:rPr>
              <a:t>İmge Yayınları, Ankara 2011.</a:t>
            </a:r>
            <a:endParaRPr lang="en-US" sz="2200" dirty="0">
              <a:latin typeface="Times New Roman" pitchFamily="18" charset="0"/>
            </a:endParaRPr>
          </a:p>
          <a:p>
            <a:r>
              <a:rPr lang="tr-TR" sz="2200" dirty="0">
                <a:latin typeface="Times New Roman" pitchFamily="18" charset="0"/>
              </a:rPr>
              <a:t>Atilla Yayla, </a:t>
            </a:r>
            <a:r>
              <a:rPr lang="tr-TR" sz="2200" b="1" dirty="0">
                <a:latin typeface="Times New Roman" pitchFamily="18" charset="0"/>
              </a:rPr>
              <a:t>Siyaset Teorisine Giriş, </a:t>
            </a:r>
            <a:r>
              <a:rPr lang="tr-TR" sz="2200" dirty="0">
                <a:latin typeface="Times New Roman" pitchFamily="18" charset="0"/>
              </a:rPr>
              <a:t>Beşinci Baskı, Kesit Yayınları, İstanbul 2012.</a:t>
            </a:r>
            <a:endParaRPr lang="en-US" sz="2200" dirty="0">
              <a:latin typeface="Times New Roman" pitchFamily="18" charset="0"/>
            </a:endParaRPr>
          </a:p>
          <a:p>
            <a:r>
              <a:rPr lang="tr-TR" sz="2200" dirty="0">
                <a:latin typeface="Times New Roman" pitchFamily="18" charset="0"/>
              </a:rPr>
              <a:t>Gencay </a:t>
            </a:r>
            <a:r>
              <a:rPr lang="tr-TR" sz="2200" dirty="0" err="1">
                <a:latin typeface="Times New Roman" pitchFamily="18" charset="0"/>
              </a:rPr>
              <a:t>Şaylan</a:t>
            </a:r>
            <a:r>
              <a:rPr lang="tr-TR" sz="2200" dirty="0">
                <a:latin typeface="Times New Roman" pitchFamily="18" charset="0"/>
              </a:rPr>
              <a:t>, </a:t>
            </a:r>
            <a:r>
              <a:rPr lang="tr-TR" sz="2200" b="1" dirty="0">
                <a:latin typeface="Times New Roman" pitchFamily="18" charset="0"/>
              </a:rPr>
              <a:t>Postmodernizm, </a:t>
            </a:r>
            <a:r>
              <a:rPr lang="tr-TR" sz="2200" dirty="0">
                <a:latin typeface="Times New Roman" pitchFamily="18" charset="0"/>
              </a:rPr>
              <a:t>Beşinci Baskı, İmge Yayınları, Ankara 2016.</a:t>
            </a:r>
            <a:endParaRPr lang="en-US" sz="2200" dirty="0">
              <a:latin typeface="Times New Roman" pitchFamily="18" charset="0"/>
            </a:endParaRPr>
          </a:p>
          <a:p>
            <a:r>
              <a:rPr lang="tr-TR" sz="2200" dirty="0">
                <a:latin typeface="Times New Roman" pitchFamily="18" charset="0"/>
              </a:rPr>
              <a:t>Bülent </a:t>
            </a:r>
            <a:r>
              <a:rPr lang="tr-TR" sz="2200" dirty="0" err="1">
                <a:latin typeface="Times New Roman" pitchFamily="18" charset="0"/>
              </a:rPr>
              <a:t>Tanör</a:t>
            </a:r>
            <a:r>
              <a:rPr lang="tr-TR" sz="2200" dirty="0">
                <a:latin typeface="Times New Roman" pitchFamily="18" charset="0"/>
              </a:rPr>
              <a:t>, </a:t>
            </a:r>
            <a:r>
              <a:rPr lang="tr-TR" sz="2200" b="1" dirty="0">
                <a:latin typeface="Times New Roman" pitchFamily="18" charset="0"/>
              </a:rPr>
              <a:t>Türkiye’nin İnsan Hakları Sorunu, </a:t>
            </a:r>
            <a:r>
              <a:rPr lang="tr-TR" sz="2200" dirty="0">
                <a:latin typeface="Times New Roman" pitchFamily="18" charset="0"/>
              </a:rPr>
              <a:t>Üçüncü Baskı, BDS Yayınları, İstanbul 1994.</a:t>
            </a:r>
            <a:endParaRPr lang="en-US" sz="2200" dirty="0">
              <a:latin typeface="Times New Roman" pitchFamily="18" charset="0"/>
            </a:endParaRPr>
          </a:p>
          <a:p>
            <a:r>
              <a:rPr lang="tr-TR" sz="2200" dirty="0">
                <a:latin typeface="Times New Roman" pitchFamily="18" charset="0"/>
              </a:rPr>
              <a:t>Ö. İbrahim Kaboğlu, </a:t>
            </a:r>
            <a:r>
              <a:rPr lang="tr-TR" sz="2200" b="1" dirty="0">
                <a:latin typeface="Times New Roman" pitchFamily="18" charset="0"/>
              </a:rPr>
              <a:t>Özgürlükler Hukuku, </a:t>
            </a:r>
            <a:r>
              <a:rPr lang="tr-TR" sz="2200" dirty="0">
                <a:latin typeface="Times New Roman" pitchFamily="18" charset="0"/>
              </a:rPr>
              <a:t>Yedinci Baskı, İmge Yayınları, Ankara 2013.</a:t>
            </a:r>
            <a:endParaRPr lang="en-US" sz="2200" dirty="0">
              <a:latin typeface="Times New Roman" pitchFamily="18" charset="0"/>
            </a:endParaRPr>
          </a:p>
          <a:p>
            <a:r>
              <a:rPr lang="tr-TR" sz="2200" dirty="0">
                <a:latin typeface="Times New Roman" pitchFamily="18" charset="0"/>
              </a:rPr>
              <a:t>Zafer Gören, “Sosyal Devlet”, </a:t>
            </a:r>
            <a:r>
              <a:rPr lang="tr-TR" sz="2200" b="1" dirty="0">
                <a:latin typeface="Times New Roman" pitchFamily="18" charset="0"/>
              </a:rPr>
              <a:t>Prof. Dr. Seyfullah </a:t>
            </a:r>
            <a:r>
              <a:rPr lang="tr-TR" sz="2200" b="1" dirty="0" err="1">
                <a:latin typeface="Times New Roman" pitchFamily="18" charset="0"/>
              </a:rPr>
              <a:t>Edis’e</a:t>
            </a:r>
            <a:r>
              <a:rPr lang="tr-TR" sz="2200" b="1" dirty="0">
                <a:latin typeface="Times New Roman" pitchFamily="18" charset="0"/>
              </a:rPr>
              <a:t> Armağan, </a:t>
            </a:r>
            <a:r>
              <a:rPr lang="tr-TR" sz="2200" dirty="0">
                <a:latin typeface="Times New Roman" pitchFamily="18" charset="0"/>
              </a:rPr>
              <a:t>DEÜ Yayınları, İzmir 2000.</a:t>
            </a:r>
            <a:endParaRPr lang="en-US" sz="2200" dirty="0">
              <a:latin typeface="Times New Roman" pitchFamily="18" charset="0"/>
            </a:endParaRPr>
          </a:p>
          <a:p>
            <a:r>
              <a:rPr lang="tr-TR" sz="2200" dirty="0" err="1">
                <a:latin typeface="Times New Roman" pitchFamily="18" charset="0"/>
              </a:rPr>
              <a:t>Ayferi</a:t>
            </a:r>
            <a:r>
              <a:rPr lang="tr-TR" sz="2200" dirty="0">
                <a:latin typeface="Times New Roman" pitchFamily="18" charset="0"/>
              </a:rPr>
              <a:t> Göze, </a:t>
            </a:r>
            <a:r>
              <a:rPr lang="tr-TR" sz="2200" b="1" dirty="0">
                <a:latin typeface="Times New Roman" pitchFamily="18" charset="0"/>
              </a:rPr>
              <a:t>Sosyal Devlet Sistemi, </a:t>
            </a:r>
            <a:r>
              <a:rPr lang="tr-TR" sz="2200" dirty="0">
                <a:latin typeface="Times New Roman" pitchFamily="18" charset="0"/>
              </a:rPr>
              <a:t>Fakülteler Matbaası, İstanbul 1976.</a:t>
            </a:r>
            <a:endParaRPr lang="en-US" sz="2200" dirty="0">
              <a:latin typeface="Times New Roman" pitchFamily="18" charset="0"/>
            </a:endParaRPr>
          </a:p>
          <a:p>
            <a:r>
              <a:rPr lang="tr-TR" sz="2200" dirty="0">
                <a:latin typeface="Times New Roman" pitchFamily="18" charset="0"/>
              </a:rPr>
              <a:t>Yusuf </a:t>
            </a:r>
            <a:r>
              <a:rPr lang="tr-TR" sz="2200" dirty="0" err="1">
                <a:latin typeface="Times New Roman" pitchFamily="18" charset="0"/>
              </a:rPr>
              <a:t>Sarınay</a:t>
            </a:r>
            <a:r>
              <a:rPr lang="tr-TR" sz="2200" dirty="0">
                <a:latin typeface="Times New Roman" pitchFamily="18" charset="0"/>
              </a:rPr>
              <a:t>, </a:t>
            </a:r>
            <a:r>
              <a:rPr lang="tr-TR" sz="2200" b="1" dirty="0">
                <a:latin typeface="Times New Roman" pitchFamily="18" charset="0"/>
              </a:rPr>
              <a:t>Atatürk’ün Millet ve Milliyetçilik Anlayışı, </a:t>
            </a:r>
            <a:r>
              <a:rPr lang="tr-TR" sz="2200" dirty="0">
                <a:latin typeface="Times New Roman" pitchFamily="18" charset="0"/>
              </a:rPr>
              <a:t>Türk Kültürünü Araştırma Enstitüsü, Ankara 1990.</a:t>
            </a:r>
            <a:endParaRPr lang="en-US" sz="2200" dirty="0">
              <a:latin typeface="Times New Roman" pitchFamily="18" charset="0"/>
            </a:endParaRPr>
          </a:p>
          <a:p>
            <a:r>
              <a:rPr lang="tr-TR" sz="2200" dirty="0">
                <a:latin typeface="Times New Roman" pitchFamily="18" charset="0"/>
              </a:rPr>
              <a:t>Kolektif, </a:t>
            </a:r>
            <a:r>
              <a:rPr lang="tr-TR" sz="2200" b="1" dirty="0">
                <a:latin typeface="Times New Roman" pitchFamily="18" charset="0"/>
              </a:rPr>
              <a:t>Modern Türkiye’de Siyasi Düşünce Cilt 4: Milliyetçilik, </a:t>
            </a:r>
            <a:r>
              <a:rPr lang="tr-TR" sz="2200" dirty="0">
                <a:latin typeface="Times New Roman" pitchFamily="18" charset="0"/>
              </a:rPr>
              <a:t>İletişim Yayınları, İstanbul 2002. </a:t>
            </a:r>
            <a:endParaRPr lang="en-US" sz="2200" dirty="0">
              <a:latin typeface="Times New Roman" pitchFamily="18" charset="0"/>
            </a:endParaRPr>
          </a:p>
          <a:p>
            <a:r>
              <a:rPr lang="tr-TR" sz="2200" dirty="0">
                <a:latin typeface="Times New Roman" pitchFamily="18" charset="0"/>
              </a:rPr>
              <a:t>Tanıl Bora, </a:t>
            </a:r>
            <a:r>
              <a:rPr lang="tr-TR" sz="2200" b="1" dirty="0">
                <a:latin typeface="Times New Roman" pitchFamily="18" charset="0"/>
              </a:rPr>
              <a:t>Cereyanlar: Türkiye’de Siyasi İdeolojiler, </a:t>
            </a:r>
            <a:r>
              <a:rPr lang="tr-TR" sz="2200" dirty="0">
                <a:latin typeface="Times New Roman" pitchFamily="18" charset="0"/>
              </a:rPr>
              <a:t>İletişim Yayınları, İstanbul 2017.</a:t>
            </a:r>
            <a:endParaRPr lang="en-US" sz="2200" dirty="0">
              <a:latin typeface="Times New Roman" pitchFamily="18" charset="0"/>
            </a:endParaRPr>
          </a:p>
          <a:p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11705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88625" y="153950"/>
            <a:ext cx="11314099" cy="6986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latin typeface="Times New Roman" pitchFamily="18" charset="0"/>
              </a:rPr>
              <a:t>			SEÇİLMİŞ KAYNAKÇA</a:t>
            </a:r>
            <a:r>
              <a:rPr lang="tr-TR" sz="3200" b="1" dirty="0">
                <a:latin typeface="Times New Roman" pitchFamily="18" charset="0"/>
              </a:rPr>
              <a:t>				</a:t>
            </a:r>
            <a:endParaRPr lang="tr-TR" sz="3200" b="1" dirty="0" smtClean="0">
              <a:latin typeface="Times New Roman" pitchFamily="18" charset="0"/>
            </a:endParaRPr>
          </a:p>
          <a:p>
            <a:r>
              <a:rPr lang="tr-TR" sz="3200" b="1" dirty="0">
                <a:latin typeface="Times New Roman" pitchFamily="18" charset="0"/>
              </a:rPr>
              <a:t> </a:t>
            </a:r>
            <a:r>
              <a:rPr lang="tr-TR" sz="3200" dirty="0">
                <a:latin typeface="Times New Roman" pitchFamily="18" charset="0"/>
              </a:rPr>
              <a:t/>
            </a:r>
            <a:br>
              <a:rPr lang="tr-TR" sz="3200" dirty="0">
                <a:latin typeface="Times New Roman" pitchFamily="18" charset="0"/>
              </a:rPr>
            </a:br>
            <a:r>
              <a:rPr lang="tr-TR" sz="3200" dirty="0">
                <a:latin typeface="Times New Roman" pitchFamily="18" charset="0"/>
              </a:rPr>
              <a:t>Bülent </a:t>
            </a:r>
            <a:r>
              <a:rPr lang="tr-TR" sz="3200" dirty="0" err="1">
                <a:latin typeface="Times New Roman" pitchFamily="18" charset="0"/>
              </a:rPr>
              <a:t>Tanör</a:t>
            </a:r>
            <a:r>
              <a:rPr lang="tr-TR" sz="3200" dirty="0">
                <a:latin typeface="Times New Roman" pitchFamily="18" charset="0"/>
              </a:rPr>
              <a:t>, </a:t>
            </a:r>
            <a:r>
              <a:rPr lang="tr-TR" sz="3200" b="1" dirty="0">
                <a:latin typeface="Times New Roman" pitchFamily="18" charset="0"/>
              </a:rPr>
              <a:t>Anayasal Gelişme Tezleri</a:t>
            </a:r>
            <a:r>
              <a:rPr lang="tr-TR" sz="3200" dirty="0">
                <a:latin typeface="Times New Roman" pitchFamily="18" charset="0"/>
              </a:rPr>
              <a:t>, 3. b., </a:t>
            </a:r>
            <a:r>
              <a:rPr lang="tr-TR" sz="3200" dirty="0" err="1">
                <a:latin typeface="Times New Roman" pitchFamily="18" charset="0"/>
              </a:rPr>
              <a:t>Cogito</a:t>
            </a:r>
            <a:r>
              <a:rPr lang="tr-TR" sz="3200" dirty="0">
                <a:latin typeface="Times New Roman" pitchFamily="18" charset="0"/>
              </a:rPr>
              <a:t> - Yapı Kredi Yayınları, İstanbul 2013.</a:t>
            </a:r>
            <a:endParaRPr lang="en-US" sz="3200" dirty="0">
              <a:latin typeface="Times New Roman" pitchFamily="18" charset="0"/>
            </a:endParaRPr>
          </a:p>
          <a:p>
            <a:r>
              <a:rPr lang="tr-TR" sz="3200" dirty="0">
                <a:latin typeface="Times New Roman" pitchFamily="18" charset="0"/>
              </a:rPr>
              <a:t>Ergun Özbudun, </a:t>
            </a:r>
            <a:r>
              <a:rPr lang="tr-TR" sz="3200" b="1" dirty="0">
                <a:latin typeface="Times New Roman" pitchFamily="18" charset="0"/>
              </a:rPr>
              <a:t>Çağdaş Türk Politikası</a:t>
            </a:r>
            <a:r>
              <a:rPr lang="tr-TR" sz="3200" dirty="0">
                <a:latin typeface="Times New Roman" pitchFamily="18" charset="0"/>
              </a:rPr>
              <a:t>, (çev. Ali Resul Usul), Doğan Kitap, İstanbul 2003, s. 19-47.</a:t>
            </a:r>
            <a:endParaRPr lang="en-US" sz="3200" dirty="0">
              <a:latin typeface="Times New Roman" pitchFamily="18" charset="0"/>
            </a:endParaRPr>
          </a:p>
          <a:p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3200" dirty="0" err="1">
                <a:latin typeface="Times New Roman" pitchFamily="18" charset="0"/>
              </a:rPr>
              <a:t>Münci</a:t>
            </a:r>
            <a:r>
              <a:rPr lang="tr-TR" sz="3200" dirty="0">
                <a:latin typeface="Times New Roman" pitchFamily="18" charset="0"/>
              </a:rPr>
              <a:t> </a:t>
            </a:r>
            <a:r>
              <a:rPr lang="tr-TR" sz="3200" dirty="0" err="1">
                <a:latin typeface="Times New Roman" pitchFamily="18" charset="0"/>
              </a:rPr>
              <a:t>Kapani</a:t>
            </a:r>
            <a:r>
              <a:rPr lang="tr-TR" sz="3200" dirty="0">
                <a:latin typeface="Times New Roman" pitchFamily="18" charset="0"/>
              </a:rPr>
              <a:t>, </a:t>
            </a:r>
            <a:r>
              <a:rPr lang="tr-TR" sz="3200" b="1" dirty="0">
                <a:latin typeface="Times New Roman" pitchFamily="18" charset="0"/>
              </a:rPr>
              <a:t>Kamu Hürriyetleri</a:t>
            </a:r>
            <a:r>
              <a:rPr lang="tr-TR" sz="3200" dirty="0">
                <a:latin typeface="Times New Roman" pitchFamily="18" charset="0"/>
              </a:rPr>
              <a:t>, 7.b., Yetkin Yayınları, Ankara 2013.</a:t>
            </a:r>
            <a:endParaRPr lang="en-US" sz="3200" dirty="0">
              <a:latin typeface="Times New Roman" pitchFamily="18" charset="0"/>
            </a:endParaRPr>
          </a:p>
          <a:p>
            <a:r>
              <a:rPr lang="tr-TR" sz="3200" dirty="0">
                <a:latin typeface="Times New Roman" pitchFamily="18" charset="0"/>
              </a:rPr>
              <a:t>İbrahim Ö. Kaboğlu, </a:t>
            </a:r>
            <a:r>
              <a:rPr lang="tr-TR" sz="3200" b="1" dirty="0">
                <a:latin typeface="Times New Roman" pitchFamily="18" charset="0"/>
              </a:rPr>
              <a:t>Özgürlükler Hukuku</a:t>
            </a:r>
            <a:r>
              <a:rPr lang="tr-TR" sz="3200" dirty="0">
                <a:latin typeface="Times New Roman" pitchFamily="18" charset="0"/>
              </a:rPr>
              <a:t>, 7.b., İmge Kitabevi, Ankara 2013.</a:t>
            </a:r>
            <a:endParaRPr lang="en-US" sz="3200" dirty="0">
              <a:latin typeface="Times New Roman" pitchFamily="18" charset="0"/>
            </a:endParaRPr>
          </a:p>
          <a:p>
            <a:r>
              <a:rPr lang="tr-TR" sz="3200" dirty="0">
                <a:latin typeface="Times New Roman" pitchFamily="18" charset="0"/>
              </a:rPr>
              <a:t>Fazıl Sağlam, </a:t>
            </a:r>
            <a:r>
              <a:rPr lang="tr-TR" sz="3200" b="1" dirty="0">
                <a:latin typeface="Times New Roman" pitchFamily="18" charset="0"/>
              </a:rPr>
              <a:t>Temel Hakların Sınırlanması ve Özü</a:t>
            </a:r>
            <a:r>
              <a:rPr lang="tr-TR" sz="3200" dirty="0">
                <a:latin typeface="Times New Roman" pitchFamily="18" charset="0"/>
              </a:rPr>
              <a:t>, AÜSBF Yayını, Ankara, 1982</a:t>
            </a:r>
            <a:endParaRPr lang="en-US" sz="3200" dirty="0">
              <a:latin typeface="Times New Roman" pitchFamily="18" charset="0"/>
            </a:endParaRPr>
          </a:p>
          <a:p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117053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146</Words>
  <Application>Microsoft Office PowerPoint</Application>
  <PresentationFormat>Özel</PresentationFormat>
  <Paragraphs>72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Office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Anayasa Hukuku</dc:title>
  <dc:creator>Deniz POLAT</dc:creator>
  <cp:lastModifiedBy>Ali Erdem Doğanoğlu</cp:lastModifiedBy>
  <cp:revision>41</cp:revision>
  <dcterms:created xsi:type="dcterms:W3CDTF">2017-10-23T13:21:40Z</dcterms:created>
  <dcterms:modified xsi:type="dcterms:W3CDTF">2018-04-18T09:12:31Z</dcterms:modified>
</cp:coreProperties>
</file>