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7" r:id="rId3"/>
    <p:sldId id="268" r:id="rId4"/>
    <p:sldId id="282" r:id="rId5"/>
    <p:sldId id="283" r:id="rId6"/>
    <p:sldId id="284" r:id="rId7"/>
    <p:sldId id="269" r:id="rId8"/>
    <p:sldId id="275" r:id="rId9"/>
    <p:sldId id="270" r:id="rId10"/>
    <p:sldId id="280" r:id="rId11"/>
    <p:sldId id="272" r:id="rId12"/>
    <p:sldId id="273" r:id="rId13"/>
    <p:sldId id="28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A.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İDEOLOJİK MANİFESTO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(IV)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latin typeface="Times New Roman" pitchFamily="18" charset="0"/>
              </a:rPr>
              <a:t>			SEÇİLMİŞ KAYNAKÇA</a:t>
            </a:r>
            <a:r>
              <a:rPr lang="tr-TR" sz="2200" b="1" dirty="0">
                <a:latin typeface="Times New Roman" pitchFamily="18" charset="0"/>
              </a:rPr>
              <a:t>				</a:t>
            </a:r>
            <a:endParaRPr lang="tr-TR" sz="2200" b="1" dirty="0" smtClean="0">
              <a:latin typeface="Times New Roman" pitchFamily="18" charset="0"/>
            </a:endParaRPr>
          </a:p>
          <a:p>
            <a:r>
              <a:rPr lang="tr-TR" sz="2200" b="1" dirty="0">
                <a:latin typeface="Times New Roman" pitchFamily="18" charset="0"/>
              </a:rPr>
              <a:t> </a:t>
            </a:r>
            <a:r>
              <a:rPr lang="tr-TR" sz="2200" dirty="0" smtClean="0">
                <a:latin typeface="Times New Roman" pitchFamily="18" charset="0"/>
              </a:rPr>
              <a:t>Murat </a:t>
            </a:r>
            <a:r>
              <a:rPr lang="tr-TR" sz="2200" dirty="0">
                <a:latin typeface="Times New Roman" pitchFamily="18" charset="0"/>
              </a:rPr>
              <a:t>Sarıca, </a:t>
            </a:r>
            <a:r>
              <a:rPr lang="tr-TR" sz="2200" b="1" dirty="0">
                <a:latin typeface="Times New Roman" pitchFamily="18" charset="0"/>
              </a:rPr>
              <a:t>100 Soruda Siyasi Düşünce Tarihi, </a:t>
            </a:r>
            <a:r>
              <a:rPr lang="tr-TR" sz="2200" dirty="0">
                <a:latin typeface="Times New Roman" pitchFamily="18" charset="0"/>
              </a:rPr>
              <a:t>Dördüncü Baskı, Gerçek Yayınevi, İstanbul 1983.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H. Birsen Örs (der.), </a:t>
            </a:r>
            <a:r>
              <a:rPr lang="tr-TR" sz="2200" b="1" dirty="0">
                <a:latin typeface="Times New Roman" pitchFamily="18" charset="0"/>
              </a:rPr>
              <a:t>19. Yüzyıldan 20 Yüzyıla Modern Siyasal İdeolojiler, </a:t>
            </a:r>
            <a:r>
              <a:rPr lang="tr-TR" sz="2200" dirty="0">
                <a:latin typeface="Times New Roman" pitchFamily="18" charset="0"/>
              </a:rPr>
              <a:t>Sekizinci Baskı, İstanbul Bilgi Üniversitesi Yayınları, İstanbul 2015.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Server </a:t>
            </a:r>
            <a:r>
              <a:rPr lang="tr-TR" sz="2200" dirty="0" err="1">
                <a:latin typeface="Times New Roman" pitchFamily="18" charset="0"/>
              </a:rPr>
              <a:t>Tanilli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Devlet ve Demokrasi, </a:t>
            </a:r>
            <a:r>
              <a:rPr lang="tr-TR" sz="2200" dirty="0">
                <a:latin typeface="Times New Roman" pitchFamily="18" charset="0"/>
              </a:rPr>
              <a:t>Alkım Yayınevi, İstanbul 2007.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Mümtaz Soysal, </a:t>
            </a:r>
            <a:r>
              <a:rPr lang="tr-TR" sz="2200" b="1" dirty="0">
                <a:latin typeface="Times New Roman" pitchFamily="18" charset="0"/>
              </a:rPr>
              <a:t>Anayasaya Giriş, </a:t>
            </a:r>
            <a:r>
              <a:rPr lang="tr-TR" sz="2200" dirty="0">
                <a:latin typeface="Times New Roman" pitchFamily="18" charset="0"/>
              </a:rPr>
              <a:t>Üçüncü Baskı,</a:t>
            </a:r>
            <a:r>
              <a:rPr lang="tr-TR" sz="2200" b="1" dirty="0">
                <a:latin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</a:rPr>
              <a:t>İmge Yayınları, Ankara 2011.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Atilla Yayla, </a:t>
            </a:r>
            <a:r>
              <a:rPr lang="tr-TR" sz="2200" b="1" dirty="0">
                <a:latin typeface="Times New Roman" pitchFamily="18" charset="0"/>
              </a:rPr>
              <a:t>Siyaset Teorisine Giriş, </a:t>
            </a:r>
            <a:r>
              <a:rPr lang="tr-TR" sz="2200" dirty="0">
                <a:latin typeface="Times New Roman" pitchFamily="18" charset="0"/>
              </a:rPr>
              <a:t>Beşinci Baskı, Kesit Yayınları, İstanbul 2012.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Gencay </a:t>
            </a:r>
            <a:r>
              <a:rPr lang="tr-TR" sz="2200" dirty="0" err="1">
                <a:latin typeface="Times New Roman" pitchFamily="18" charset="0"/>
              </a:rPr>
              <a:t>Şaylan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Postmodernizm, </a:t>
            </a:r>
            <a:r>
              <a:rPr lang="tr-TR" sz="2200" dirty="0">
                <a:latin typeface="Times New Roman" pitchFamily="18" charset="0"/>
              </a:rPr>
              <a:t>Beşinci Baskı, İmge Yayınları, Ankara 2016.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Bülent </a:t>
            </a:r>
            <a:r>
              <a:rPr lang="tr-TR" sz="2200" dirty="0" err="1">
                <a:latin typeface="Times New Roman" pitchFamily="18" charset="0"/>
              </a:rPr>
              <a:t>Tanör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Türkiye’nin İnsan Hakları Sorunu, </a:t>
            </a:r>
            <a:r>
              <a:rPr lang="tr-TR" sz="2200" dirty="0">
                <a:latin typeface="Times New Roman" pitchFamily="18" charset="0"/>
              </a:rPr>
              <a:t>Üçüncü Baskı, BDS Yayınları, İstanbul 1994.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Ö. İbrahim Kaboğlu, </a:t>
            </a:r>
            <a:r>
              <a:rPr lang="tr-TR" sz="2200" b="1" dirty="0">
                <a:latin typeface="Times New Roman" pitchFamily="18" charset="0"/>
              </a:rPr>
              <a:t>Özgürlükler Hukuku, </a:t>
            </a:r>
            <a:r>
              <a:rPr lang="tr-TR" sz="2200" dirty="0">
                <a:latin typeface="Times New Roman" pitchFamily="18" charset="0"/>
              </a:rPr>
              <a:t>Yedinci Baskı, İmge Yayınları, Ankara 2013.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Zafer Gören, “Sosyal Devlet”, </a:t>
            </a:r>
            <a:r>
              <a:rPr lang="tr-TR" sz="2200" b="1" dirty="0">
                <a:latin typeface="Times New Roman" pitchFamily="18" charset="0"/>
              </a:rPr>
              <a:t>Prof. Dr. Seyfullah </a:t>
            </a:r>
            <a:r>
              <a:rPr lang="tr-TR" sz="2200" b="1" dirty="0" err="1">
                <a:latin typeface="Times New Roman" pitchFamily="18" charset="0"/>
              </a:rPr>
              <a:t>Edis’e</a:t>
            </a:r>
            <a:r>
              <a:rPr lang="tr-TR" sz="2200" b="1" dirty="0">
                <a:latin typeface="Times New Roman" pitchFamily="18" charset="0"/>
              </a:rPr>
              <a:t> Armağan, </a:t>
            </a:r>
            <a:r>
              <a:rPr lang="tr-TR" sz="2200" dirty="0">
                <a:latin typeface="Times New Roman" pitchFamily="18" charset="0"/>
              </a:rPr>
              <a:t>DEÜ Yayınları, İzmir 2000.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 err="1">
                <a:latin typeface="Times New Roman" pitchFamily="18" charset="0"/>
              </a:rPr>
              <a:t>Ayferi</a:t>
            </a:r>
            <a:r>
              <a:rPr lang="tr-TR" sz="2200" dirty="0">
                <a:latin typeface="Times New Roman" pitchFamily="18" charset="0"/>
              </a:rPr>
              <a:t> Göze, </a:t>
            </a:r>
            <a:r>
              <a:rPr lang="tr-TR" sz="2200" b="1" dirty="0">
                <a:latin typeface="Times New Roman" pitchFamily="18" charset="0"/>
              </a:rPr>
              <a:t>Sosyal Devlet Sistemi, </a:t>
            </a:r>
            <a:r>
              <a:rPr lang="tr-TR" sz="2200" dirty="0">
                <a:latin typeface="Times New Roman" pitchFamily="18" charset="0"/>
              </a:rPr>
              <a:t>Fakülteler Matbaası, İstanbul 1976.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Yusuf </a:t>
            </a:r>
            <a:r>
              <a:rPr lang="tr-TR" sz="2200" dirty="0" err="1">
                <a:latin typeface="Times New Roman" pitchFamily="18" charset="0"/>
              </a:rPr>
              <a:t>Sarınay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Atatürk’ün Millet ve Milliyetçilik Anlayışı, </a:t>
            </a:r>
            <a:r>
              <a:rPr lang="tr-TR" sz="2200" dirty="0">
                <a:latin typeface="Times New Roman" pitchFamily="18" charset="0"/>
              </a:rPr>
              <a:t>Türk Kültürünü Araştırma Enstitüsü, Ankara 1990.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Kolektif, </a:t>
            </a:r>
            <a:r>
              <a:rPr lang="tr-TR" sz="2200" b="1" dirty="0">
                <a:latin typeface="Times New Roman" pitchFamily="18" charset="0"/>
              </a:rPr>
              <a:t>Modern Türkiye’de Siyasi Düşünce Cilt 4: Milliyetçilik, </a:t>
            </a:r>
            <a:r>
              <a:rPr lang="tr-TR" sz="2200" dirty="0">
                <a:latin typeface="Times New Roman" pitchFamily="18" charset="0"/>
              </a:rPr>
              <a:t>İletişim Yayınları, İstanbul 2002. 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Tanıl Bora, </a:t>
            </a:r>
            <a:r>
              <a:rPr lang="tr-TR" sz="2200" b="1" dirty="0">
                <a:latin typeface="Times New Roman" pitchFamily="18" charset="0"/>
              </a:rPr>
              <a:t>Cereyanlar: Türkiye’de Siyasi İdeolojiler, </a:t>
            </a:r>
            <a:r>
              <a:rPr lang="tr-TR" sz="2200" dirty="0">
                <a:latin typeface="Times New Roman" pitchFamily="18" charset="0"/>
              </a:rPr>
              <a:t>İletişim Yayınları, İstanbul 2017.</a:t>
            </a:r>
            <a:endParaRPr lang="en-US" sz="2200" dirty="0">
              <a:latin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 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Anayasası'nın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temel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özgürlüklerin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sınırlanması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rejimini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rejimde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içerisinde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değişiklikleri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önüne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.“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“’Liberal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Model’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yürürlükteki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arasındaki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ilişkiyi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orjinal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yürürlükte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süre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içerisinde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değişiklikleri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önüne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 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temel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özgürlüklerin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sınırlama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rejimini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oluşturan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düzenlemeler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hangileridir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Kısaca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024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Hakkın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özü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Temel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özgürlüklerin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sınırlandırılmasında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ölçülülük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ilkesi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5330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Sosyal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devlet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481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8767" y="538827"/>
            <a:ext cx="1125637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7. İdeolojiler ve 1982 Anayasası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</a:t>
            </a:r>
            <a:r>
              <a:rPr lang="tr-TR" sz="4000" dirty="0" smtClean="0">
                <a:latin typeface="Times New Roman" pitchFamily="18" charset="0"/>
              </a:rPr>
              <a:t>Liberalizm - 1982 </a:t>
            </a:r>
            <a:r>
              <a:rPr lang="tr-TR" sz="4000" dirty="0">
                <a:latin typeface="Times New Roman" pitchFamily="18" charset="0"/>
              </a:rPr>
              <a:t>Anayasası İlişkisi</a:t>
            </a:r>
          </a:p>
          <a:p>
            <a:r>
              <a:rPr lang="tr-TR" sz="4000" dirty="0">
                <a:latin typeface="Times New Roman" pitchFamily="18" charset="0"/>
              </a:rPr>
              <a:t>		i. 1982 Anayasasında Siyasi İktidarın </a:t>
            </a:r>
            <a:r>
              <a:rPr lang="tr-TR" sz="4000" dirty="0" smtClean="0">
                <a:latin typeface="Times New Roman" pitchFamily="18" charset="0"/>
              </a:rPr>
              <a:t>			 	    Kaynağı</a:t>
            </a:r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	ii. 1982 Anayasasına Göre </a:t>
            </a:r>
            <a:r>
              <a:rPr lang="tr-TR" sz="4000" dirty="0" smtClean="0">
                <a:latin typeface="Times New Roman" pitchFamily="18" charset="0"/>
              </a:rPr>
              <a:t>Birey - Devlet 		    	     İlişkileri</a:t>
            </a:r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		</a:t>
            </a:r>
            <a:r>
              <a:rPr lang="tr-TR" sz="4000" dirty="0" err="1">
                <a:latin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</a:rPr>
              <a:t>. Temel Hak ve Özgürlükler</a:t>
            </a:r>
          </a:p>
          <a:p>
            <a:r>
              <a:rPr lang="tr-TR" sz="4000" dirty="0">
                <a:latin typeface="Times New Roman" pitchFamily="18" charset="0"/>
              </a:rPr>
              <a:t>			</a:t>
            </a:r>
            <a:r>
              <a:rPr lang="tr-TR" sz="4000" dirty="0" err="1">
                <a:latin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</a:rPr>
              <a:t>. Temel Hak ve Özgürlüklerin </a:t>
            </a:r>
            <a:r>
              <a:rPr lang="tr-TR" sz="4000" dirty="0" smtClean="0">
                <a:latin typeface="Times New Roman" pitchFamily="18" charset="0"/>
              </a:rPr>
              <a:t>					      Sınırlandırılması</a:t>
            </a:r>
            <a:endParaRPr lang="tr-TR" sz="4000" dirty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4833" y="981433"/>
            <a:ext cx="114103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600" b="1" dirty="0">
                <a:latin typeface="Times New Roman" pitchFamily="18" charset="0"/>
              </a:rPr>
              <a:t>iii. 1982 Anayasasında Hukuki </a:t>
            </a:r>
            <a:r>
              <a:rPr lang="tr-TR" sz="3600" b="1" dirty="0" smtClean="0">
                <a:latin typeface="Times New Roman" pitchFamily="18" charset="0"/>
              </a:rPr>
              <a:t>Eşitlik</a:t>
            </a:r>
          </a:p>
          <a:p>
            <a:pPr>
              <a:lnSpc>
                <a:spcPct val="150000"/>
              </a:lnSpc>
            </a:pPr>
            <a:endParaRPr lang="tr-TR" sz="3600" b="1" dirty="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3600" b="1" dirty="0" smtClean="0">
                <a:latin typeface="Times New Roman" pitchFamily="18" charset="0"/>
              </a:rPr>
              <a:t>iv</a:t>
            </a:r>
            <a:r>
              <a:rPr lang="tr-TR" sz="3600" b="1" dirty="0">
                <a:latin typeface="Times New Roman" pitchFamily="18" charset="0"/>
              </a:rPr>
              <a:t>. 1982 Anayasasında Kuvvetler Ayrılığı ve Hukuk </a:t>
            </a:r>
            <a:r>
              <a:rPr lang="tr-TR" sz="3600" b="1" dirty="0" smtClean="0">
                <a:latin typeface="Times New Roman" pitchFamily="18" charset="0"/>
              </a:rPr>
              <a:t>Devleti</a:t>
            </a:r>
          </a:p>
          <a:p>
            <a:pPr>
              <a:lnSpc>
                <a:spcPct val="150000"/>
              </a:lnSpc>
            </a:pPr>
            <a:endParaRPr lang="tr-TR" sz="3600" b="1" dirty="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3600" b="1" dirty="0" smtClean="0">
                <a:latin typeface="Times New Roman" pitchFamily="18" charset="0"/>
              </a:rPr>
              <a:t>v</a:t>
            </a:r>
            <a:r>
              <a:rPr lang="tr-TR" sz="3600" b="1" dirty="0">
                <a:latin typeface="Times New Roman" pitchFamily="18" charset="0"/>
              </a:rPr>
              <a:t>. 1982 Anayasasında Kabul Edilen Ekonomik </a:t>
            </a:r>
            <a:r>
              <a:rPr lang="tr-TR" sz="3600" b="1" dirty="0" smtClean="0">
                <a:latin typeface="Times New Roman" pitchFamily="18" charset="0"/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xmlns="" val="75144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A.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İDEOLOJİK MANİFESTO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(V)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4833" y="1308578"/>
            <a:ext cx="112563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>
                <a:latin typeface="Times New Roman" pitchFamily="18" charset="0"/>
              </a:rPr>
              <a:t>b. Sosyalizm.1982 Anayasası İlişkisi: Sosyal </a:t>
            </a:r>
            <a:r>
              <a:rPr lang="tr-TR" sz="5400" b="1" dirty="0" smtClean="0">
                <a:latin typeface="Times New Roman" pitchFamily="18" charset="0"/>
              </a:rPr>
              <a:t>Devlet</a:t>
            </a:r>
          </a:p>
          <a:p>
            <a:endParaRPr lang="tr-TR" sz="5400" b="1" dirty="0">
              <a:latin typeface="Times New Roman" pitchFamily="18" charset="0"/>
            </a:endParaRPr>
          </a:p>
          <a:p>
            <a:r>
              <a:rPr lang="tr-TR" sz="5400" b="1" dirty="0" smtClean="0">
                <a:latin typeface="Times New Roman" pitchFamily="18" charset="0"/>
              </a:rPr>
              <a:t>c</a:t>
            </a:r>
            <a:r>
              <a:rPr lang="tr-TR" sz="5400" b="1" dirty="0">
                <a:latin typeface="Times New Roman" pitchFamily="18" charset="0"/>
              </a:rPr>
              <a:t>. Milliyetçilik ve 1982 Anayasası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4833" y="981433"/>
            <a:ext cx="1141030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400" b="1" dirty="0">
                <a:latin typeface="Times New Roman" pitchFamily="18" charset="0"/>
              </a:rPr>
              <a:t>8. </a:t>
            </a:r>
            <a:r>
              <a:rPr lang="tr-TR" sz="4400" b="1" dirty="0" smtClean="0">
                <a:latin typeface="Times New Roman" pitchFamily="18" charset="0"/>
              </a:rPr>
              <a:t>Laiklik</a:t>
            </a:r>
            <a:endParaRPr lang="tr-TR" sz="4400" b="1" dirty="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4400" b="1" dirty="0" smtClean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a. Genel Olarak</a:t>
            </a:r>
            <a:endParaRPr lang="tr-TR" sz="4400" dirty="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4400" dirty="0" smtClean="0">
                <a:latin typeface="Times New Roman" pitchFamily="18" charset="0"/>
              </a:rPr>
              <a:t>	b</a:t>
            </a:r>
            <a:r>
              <a:rPr lang="tr-TR" sz="4400" dirty="0">
                <a:latin typeface="Times New Roman" pitchFamily="18" charset="0"/>
              </a:rPr>
              <a:t>. Türkiye’de Laiklik ve Laiklikle İlgili </a:t>
            </a:r>
            <a:r>
              <a:rPr lang="tr-TR" sz="4400" dirty="0" smtClean="0">
                <a:latin typeface="Times New Roman" pitchFamily="18" charset="0"/>
              </a:rPr>
              <a:t>	Tartışmalar</a:t>
            </a:r>
            <a:endParaRPr lang="tr-TR" sz="4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48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77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latin typeface="Times New Roman" pitchFamily="18" charset="0"/>
              </a:rPr>
              <a:t>			SEÇİLMİŞ KAYNAKÇA</a:t>
            </a:r>
            <a:r>
              <a:rPr lang="tr-TR" sz="2200" b="1" dirty="0">
                <a:latin typeface="Times New Roman" pitchFamily="18" charset="0"/>
              </a:rPr>
              <a:t>				</a:t>
            </a:r>
            <a:endParaRPr lang="tr-TR" sz="2200" b="1" dirty="0" smtClean="0">
              <a:latin typeface="Times New Roman" pitchFamily="18" charset="0"/>
            </a:endParaRPr>
          </a:p>
          <a:p>
            <a:r>
              <a:rPr lang="tr-TR" sz="2200" b="1" dirty="0">
                <a:latin typeface="Times New Roman" pitchFamily="18" charset="0"/>
              </a:rPr>
              <a:t> </a:t>
            </a:r>
            <a:r>
              <a:rPr lang="tr-TR" sz="2200" dirty="0" smtClean="0">
                <a:latin typeface="Times New Roman" pitchFamily="18" charset="0"/>
              </a:rPr>
              <a:t>Murat </a:t>
            </a:r>
            <a:r>
              <a:rPr lang="tr-TR" sz="2200" dirty="0">
                <a:latin typeface="Times New Roman" pitchFamily="18" charset="0"/>
              </a:rPr>
              <a:t>Sarıca, </a:t>
            </a:r>
            <a:r>
              <a:rPr lang="tr-TR" sz="2200" b="1" dirty="0">
                <a:latin typeface="Times New Roman" pitchFamily="18" charset="0"/>
              </a:rPr>
              <a:t>100 Soruda Siyasi Düşünce Tarihi, </a:t>
            </a:r>
            <a:r>
              <a:rPr lang="tr-TR" sz="2200" dirty="0">
                <a:latin typeface="Times New Roman" pitchFamily="18" charset="0"/>
              </a:rPr>
              <a:t>Dördüncü Baskı, Gerçek Yayınevi, İstanbul 1983.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H. Birsen Örs (der.), </a:t>
            </a:r>
            <a:r>
              <a:rPr lang="tr-TR" sz="2200" b="1" dirty="0">
                <a:latin typeface="Times New Roman" pitchFamily="18" charset="0"/>
              </a:rPr>
              <a:t>19. Yüzyıldan 20 Yüzyıla Modern Siyasal İdeolojiler, </a:t>
            </a:r>
            <a:r>
              <a:rPr lang="tr-TR" sz="2200" dirty="0">
                <a:latin typeface="Times New Roman" pitchFamily="18" charset="0"/>
              </a:rPr>
              <a:t>Sekizinci Baskı, İstanbul Bilgi Üniversitesi Yayınları, İstanbul 2015.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Server </a:t>
            </a:r>
            <a:r>
              <a:rPr lang="tr-TR" sz="2200" dirty="0" err="1">
                <a:latin typeface="Times New Roman" pitchFamily="18" charset="0"/>
              </a:rPr>
              <a:t>Tanilli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Devlet ve Demokrasi, </a:t>
            </a:r>
            <a:r>
              <a:rPr lang="tr-TR" sz="2200" dirty="0">
                <a:latin typeface="Times New Roman" pitchFamily="18" charset="0"/>
              </a:rPr>
              <a:t>Alkım Yayınevi, İstanbul 2007.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Mümtaz Soysal, </a:t>
            </a:r>
            <a:r>
              <a:rPr lang="tr-TR" sz="2200" b="1" dirty="0">
                <a:latin typeface="Times New Roman" pitchFamily="18" charset="0"/>
              </a:rPr>
              <a:t>Anayasaya Giriş, </a:t>
            </a:r>
            <a:r>
              <a:rPr lang="tr-TR" sz="2200" dirty="0">
                <a:latin typeface="Times New Roman" pitchFamily="18" charset="0"/>
              </a:rPr>
              <a:t>Üçüncü Baskı,</a:t>
            </a:r>
            <a:r>
              <a:rPr lang="tr-TR" sz="2200" b="1" dirty="0">
                <a:latin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</a:rPr>
              <a:t>İmge Yayınları, Ankara 2011.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Atilla Yayla, </a:t>
            </a:r>
            <a:r>
              <a:rPr lang="tr-TR" sz="2200" b="1" dirty="0">
                <a:latin typeface="Times New Roman" pitchFamily="18" charset="0"/>
              </a:rPr>
              <a:t>Siyaset Teorisine Giriş, </a:t>
            </a:r>
            <a:r>
              <a:rPr lang="tr-TR" sz="2200" dirty="0">
                <a:latin typeface="Times New Roman" pitchFamily="18" charset="0"/>
              </a:rPr>
              <a:t>Beşinci Baskı, Kesit Yayınları, İstanbul 2012.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Gencay </a:t>
            </a:r>
            <a:r>
              <a:rPr lang="tr-TR" sz="2200" dirty="0" err="1">
                <a:latin typeface="Times New Roman" pitchFamily="18" charset="0"/>
              </a:rPr>
              <a:t>Şaylan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Postmodernizm, </a:t>
            </a:r>
            <a:r>
              <a:rPr lang="tr-TR" sz="2200" dirty="0">
                <a:latin typeface="Times New Roman" pitchFamily="18" charset="0"/>
              </a:rPr>
              <a:t>Beşinci Baskı, İmge Yayınları, Ankara 2016.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Bülent </a:t>
            </a:r>
            <a:r>
              <a:rPr lang="tr-TR" sz="2200" dirty="0" err="1">
                <a:latin typeface="Times New Roman" pitchFamily="18" charset="0"/>
              </a:rPr>
              <a:t>Tanör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Türkiye’nin İnsan Hakları Sorunu, </a:t>
            </a:r>
            <a:r>
              <a:rPr lang="tr-TR" sz="2200" dirty="0">
                <a:latin typeface="Times New Roman" pitchFamily="18" charset="0"/>
              </a:rPr>
              <a:t>Üçüncü Baskı, BDS Yayınları, İstanbul 1994.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Ö. İbrahim Kaboğlu, </a:t>
            </a:r>
            <a:r>
              <a:rPr lang="tr-TR" sz="2200" b="1" dirty="0">
                <a:latin typeface="Times New Roman" pitchFamily="18" charset="0"/>
              </a:rPr>
              <a:t>Özgürlükler Hukuku, </a:t>
            </a:r>
            <a:r>
              <a:rPr lang="tr-TR" sz="2200" dirty="0">
                <a:latin typeface="Times New Roman" pitchFamily="18" charset="0"/>
              </a:rPr>
              <a:t>Yedinci Baskı, İmge Yayınları, Ankara 2013.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Zafer Gören, “Sosyal Devlet”, </a:t>
            </a:r>
            <a:r>
              <a:rPr lang="tr-TR" sz="2200" b="1" dirty="0">
                <a:latin typeface="Times New Roman" pitchFamily="18" charset="0"/>
              </a:rPr>
              <a:t>Prof. Dr. Seyfullah </a:t>
            </a:r>
            <a:r>
              <a:rPr lang="tr-TR" sz="2200" b="1" dirty="0" err="1">
                <a:latin typeface="Times New Roman" pitchFamily="18" charset="0"/>
              </a:rPr>
              <a:t>Edis’e</a:t>
            </a:r>
            <a:r>
              <a:rPr lang="tr-TR" sz="2200" b="1" dirty="0">
                <a:latin typeface="Times New Roman" pitchFamily="18" charset="0"/>
              </a:rPr>
              <a:t> Armağan, </a:t>
            </a:r>
            <a:r>
              <a:rPr lang="tr-TR" sz="2200" dirty="0">
                <a:latin typeface="Times New Roman" pitchFamily="18" charset="0"/>
              </a:rPr>
              <a:t>DEÜ Yayınları, İzmir 2000.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 err="1">
                <a:latin typeface="Times New Roman" pitchFamily="18" charset="0"/>
              </a:rPr>
              <a:t>Ayferi</a:t>
            </a:r>
            <a:r>
              <a:rPr lang="tr-TR" sz="2200" dirty="0">
                <a:latin typeface="Times New Roman" pitchFamily="18" charset="0"/>
              </a:rPr>
              <a:t> Göze, </a:t>
            </a:r>
            <a:r>
              <a:rPr lang="tr-TR" sz="2200" b="1" dirty="0">
                <a:latin typeface="Times New Roman" pitchFamily="18" charset="0"/>
              </a:rPr>
              <a:t>Sosyal Devlet Sistemi, </a:t>
            </a:r>
            <a:r>
              <a:rPr lang="tr-TR" sz="2200" dirty="0">
                <a:latin typeface="Times New Roman" pitchFamily="18" charset="0"/>
              </a:rPr>
              <a:t>Fakülteler Matbaası, İstanbul 1976.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Yusuf </a:t>
            </a:r>
            <a:r>
              <a:rPr lang="tr-TR" sz="2200" dirty="0" err="1">
                <a:latin typeface="Times New Roman" pitchFamily="18" charset="0"/>
              </a:rPr>
              <a:t>Sarınay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Atatürk’ün Millet ve Milliyetçilik Anlayışı, </a:t>
            </a:r>
            <a:r>
              <a:rPr lang="tr-TR" sz="2200" dirty="0">
                <a:latin typeface="Times New Roman" pitchFamily="18" charset="0"/>
              </a:rPr>
              <a:t>Türk Kültürünü Araştırma Enstitüsü, Ankara 1990.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Kolektif, </a:t>
            </a:r>
            <a:r>
              <a:rPr lang="tr-TR" sz="2200" b="1" dirty="0">
                <a:latin typeface="Times New Roman" pitchFamily="18" charset="0"/>
              </a:rPr>
              <a:t>Modern Türkiye’de Siyasi Düşünce Cilt 4: Milliyetçilik, </a:t>
            </a:r>
            <a:r>
              <a:rPr lang="tr-TR" sz="2200" dirty="0">
                <a:latin typeface="Times New Roman" pitchFamily="18" charset="0"/>
              </a:rPr>
              <a:t>İletişim Yayınları, İstanbul 2002. 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Tanıl Bora, </a:t>
            </a:r>
            <a:r>
              <a:rPr lang="tr-TR" sz="2200" b="1" dirty="0">
                <a:latin typeface="Times New Roman" pitchFamily="18" charset="0"/>
              </a:rPr>
              <a:t>Cereyanlar: Türkiye’de Siyasi İdeolojiler, </a:t>
            </a:r>
            <a:r>
              <a:rPr lang="tr-TR" sz="2200" dirty="0">
                <a:latin typeface="Times New Roman" pitchFamily="18" charset="0"/>
              </a:rPr>
              <a:t>İletişim Yayınları, İstanbul 2017.</a:t>
            </a:r>
            <a:endParaRPr lang="en-US" sz="2200" dirty="0">
              <a:latin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986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>
                <a:latin typeface="Times New Roman" pitchFamily="18" charset="0"/>
              </a:rPr>
              <a:t>Bülent </a:t>
            </a:r>
            <a:r>
              <a:rPr lang="tr-TR" sz="3200" dirty="0" err="1">
                <a:latin typeface="Times New Roman" pitchFamily="18" charset="0"/>
              </a:rPr>
              <a:t>Tanör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Anayasal Gelişme Tezleri</a:t>
            </a:r>
            <a:r>
              <a:rPr lang="tr-TR" sz="3200" dirty="0">
                <a:latin typeface="Times New Roman" pitchFamily="18" charset="0"/>
              </a:rPr>
              <a:t>, 3. b., </a:t>
            </a:r>
            <a:r>
              <a:rPr lang="tr-TR" sz="3200" dirty="0" err="1">
                <a:latin typeface="Times New Roman" pitchFamily="18" charset="0"/>
              </a:rPr>
              <a:t>Cogito</a:t>
            </a:r>
            <a:r>
              <a:rPr lang="tr-TR" sz="3200" dirty="0">
                <a:latin typeface="Times New Roman" pitchFamily="18" charset="0"/>
              </a:rPr>
              <a:t> - Yapı Kredi Yayınları, İstanbul 2013.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Ergun Özbudun, </a:t>
            </a:r>
            <a:r>
              <a:rPr lang="tr-TR" sz="3200" b="1" dirty="0">
                <a:latin typeface="Times New Roman" pitchFamily="18" charset="0"/>
              </a:rPr>
              <a:t>Çağdaş Türk Politikası</a:t>
            </a:r>
            <a:r>
              <a:rPr lang="tr-TR" sz="3200" dirty="0">
                <a:latin typeface="Times New Roman" pitchFamily="18" charset="0"/>
              </a:rPr>
              <a:t>, (çev. Ali Resul Usul), Doğan Kitap, İstanbul 2003, s. 19-47.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>
                <a:latin typeface="Times New Roman" pitchFamily="18" charset="0"/>
              </a:rPr>
              <a:t>Münci</a:t>
            </a:r>
            <a:r>
              <a:rPr lang="tr-TR" sz="3200" dirty="0">
                <a:latin typeface="Times New Roman" pitchFamily="18" charset="0"/>
              </a:rPr>
              <a:t> </a:t>
            </a:r>
            <a:r>
              <a:rPr lang="tr-TR" sz="3200" dirty="0" err="1">
                <a:latin typeface="Times New Roman" pitchFamily="18" charset="0"/>
              </a:rPr>
              <a:t>Kapani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Kamu Hürriyetleri</a:t>
            </a:r>
            <a:r>
              <a:rPr lang="tr-TR" sz="3200" dirty="0">
                <a:latin typeface="Times New Roman" pitchFamily="18" charset="0"/>
              </a:rPr>
              <a:t>, 7.b., Yetkin Yayınları, Ankara 2013.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İbrahim Ö. Kaboğlu, </a:t>
            </a:r>
            <a:r>
              <a:rPr lang="tr-TR" sz="3200" b="1" dirty="0">
                <a:latin typeface="Times New Roman" pitchFamily="18" charset="0"/>
              </a:rPr>
              <a:t>Özgürlükler Hukuku</a:t>
            </a:r>
            <a:r>
              <a:rPr lang="tr-TR" sz="3200" dirty="0">
                <a:latin typeface="Times New Roman" pitchFamily="18" charset="0"/>
              </a:rPr>
              <a:t>, 7.b., İmge Kitabevi, Ankara 2013.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Fazıl Sağlam, </a:t>
            </a:r>
            <a:r>
              <a:rPr lang="tr-TR" sz="3200" b="1" dirty="0">
                <a:latin typeface="Times New Roman" pitchFamily="18" charset="0"/>
              </a:rPr>
              <a:t>Temel Hakların Sınırlanması ve Özü</a:t>
            </a:r>
            <a:r>
              <a:rPr lang="tr-TR" sz="3200" dirty="0">
                <a:latin typeface="Times New Roman" pitchFamily="18" charset="0"/>
              </a:rPr>
              <a:t>, AÜSBF Yayını, Ankara, 1982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705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146</Words>
  <Application>Microsoft Office PowerPoint</Application>
  <PresentationFormat>Özel</PresentationFormat>
  <Paragraphs>72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41</cp:revision>
  <dcterms:created xsi:type="dcterms:W3CDTF">2017-10-23T13:21:40Z</dcterms:created>
  <dcterms:modified xsi:type="dcterms:W3CDTF">2018-04-18T09:12:31Z</dcterms:modified>
</cp:coreProperties>
</file>