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9"/>
  </p:notesMasterIdLst>
  <p:sldIdLst>
    <p:sldId id="256" r:id="rId2"/>
    <p:sldId id="350" r:id="rId3"/>
    <p:sldId id="315" r:id="rId4"/>
    <p:sldId id="316" r:id="rId5"/>
    <p:sldId id="351" r:id="rId6"/>
    <p:sldId id="317" r:id="rId7"/>
    <p:sldId id="319" r:id="rId8"/>
    <p:sldId id="318" r:id="rId9"/>
    <p:sldId id="321" r:id="rId10"/>
    <p:sldId id="352" r:id="rId11"/>
    <p:sldId id="322" r:id="rId12"/>
    <p:sldId id="353" r:id="rId13"/>
    <p:sldId id="323" r:id="rId14"/>
    <p:sldId id="354" r:id="rId15"/>
    <p:sldId id="324" r:id="rId16"/>
    <p:sldId id="325" r:id="rId17"/>
    <p:sldId id="326" r:id="rId18"/>
    <p:sldId id="356" r:id="rId19"/>
    <p:sldId id="327" r:id="rId20"/>
    <p:sldId id="328" r:id="rId21"/>
    <p:sldId id="329" r:id="rId22"/>
    <p:sldId id="330" r:id="rId23"/>
    <p:sldId id="331" r:id="rId24"/>
    <p:sldId id="332" r:id="rId25"/>
    <p:sldId id="333" r:id="rId26"/>
    <p:sldId id="355" r:id="rId27"/>
    <p:sldId id="334" r:id="rId28"/>
    <p:sldId id="339" r:id="rId29"/>
    <p:sldId id="336" r:id="rId30"/>
    <p:sldId id="358" r:id="rId31"/>
    <p:sldId id="335" r:id="rId32"/>
    <p:sldId id="360" r:id="rId33"/>
    <p:sldId id="357" r:id="rId34"/>
    <p:sldId id="337" r:id="rId35"/>
    <p:sldId id="340" r:id="rId36"/>
    <p:sldId id="338" r:id="rId37"/>
    <p:sldId id="341" r:id="rId38"/>
    <p:sldId id="342" r:id="rId39"/>
    <p:sldId id="359" r:id="rId40"/>
    <p:sldId id="348" r:id="rId41"/>
    <p:sldId id="343" r:id="rId42"/>
    <p:sldId id="344" r:id="rId43"/>
    <p:sldId id="345" r:id="rId44"/>
    <p:sldId id="346" r:id="rId45"/>
    <p:sldId id="347" r:id="rId46"/>
    <p:sldId id="349" r:id="rId47"/>
    <p:sldId id="275" r:id="rId48"/>
  </p:sldIdLst>
  <p:sldSz cx="9144000" cy="5143500" type="screen16x9"/>
  <p:notesSz cx="6858000" cy="9144000"/>
  <p:embeddedFontLst>
    <p:embeddedFont>
      <p:font typeface="Roboto Slab" panose="020B0604020202020204" charset="0"/>
      <p:regular r:id="rId50"/>
      <p:bold r:id="rId51"/>
    </p:embeddedFont>
    <p:embeddedFont>
      <p:font typeface="Calibri" panose="020F0502020204030204" pitchFamily="34" charset="0"/>
      <p:regular r:id="rId52"/>
      <p:bold r:id="rId53"/>
      <p:italic r:id="rId54"/>
      <p:boldItalic r:id="rId55"/>
    </p:embeddedFont>
    <p:embeddedFont>
      <p:font typeface="Chivo" panose="020B0604020202020204" charset="-94"/>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BD57D-6B7E-4620-9FDB-99B5BD2D1FF3}">
  <a:tblStyle styleId="{D00BD57D-6B7E-4620-9FDB-99B5BD2D1FF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snapToObjects="1">
      <p:cViewPr varScale="1">
        <p:scale>
          <a:sx n="100" d="100"/>
          <a:sy n="100" d="100"/>
        </p:scale>
        <p:origin x="3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23"/>
        <p:cNvGrpSpPr/>
        <p:nvPr/>
      </p:nvGrpSpPr>
      <p:grpSpPr>
        <a:xfrm>
          <a:off x="0" y="0"/>
          <a:ext cx="0" cy="0"/>
          <a:chOff x="0" y="0"/>
          <a:chExt cx="0" cy="0"/>
        </a:xfrm>
      </p:grpSpPr>
      <p:grpSp>
        <p:nvGrpSpPr>
          <p:cNvPr id="124" name="Google Shape;124;p12"/>
          <p:cNvGrpSpPr/>
          <p:nvPr/>
        </p:nvGrpSpPr>
        <p:grpSpPr>
          <a:xfrm>
            <a:off x="-238" y="-200"/>
            <a:ext cx="9143821" cy="5143302"/>
            <a:chOff x="6316957" y="5250656"/>
            <a:chExt cx="2856819" cy="1606930"/>
          </a:xfrm>
        </p:grpSpPr>
        <p:sp>
          <p:nvSpPr>
            <p:cNvPr id="125" name="Google Shape;125;p12"/>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 name="Google Shape;135;p1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chemeClr val="accent5"/>
                </a:solidFill>
                <a:latin typeface="Chivo"/>
                <a:ea typeface="Chivo"/>
                <a:cs typeface="Chivo"/>
                <a:sym typeface="Chivo"/>
              </a:defRPr>
            </a:lvl1pPr>
            <a:lvl2pPr lvl="1">
              <a:buNone/>
              <a:defRPr sz="1200">
                <a:solidFill>
                  <a:schemeClr val="accent5"/>
                </a:solidFill>
                <a:latin typeface="Chivo"/>
                <a:ea typeface="Chivo"/>
                <a:cs typeface="Chivo"/>
                <a:sym typeface="Chivo"/>
              </a:defRPr>
            </a:lvl2pPr>
            <a:lvl3pPr lvl="2">
              <a:buNone/>
              <a:defRPr sz="1200">
                <a:solidFill>
                  <a:schemeClr val="accent5"/>
                </a:solidFill>
                <a:latin typeface="Chivo"/>
                <a:ea typeface="Chivo"/>
                <a:cs typeface="Chivo"/>
                <a:sym typeface="Chivo"/>
              </a:defRPr>
            </a:lvl3pPr>
            <a:lvl4pPr lvl="3">
              <a:buNone/>
              <a:defRPr sz="1200">
                <a:solidFill>
                  <a:schemeClr val="accent5"/>
                </a:solidFill>
                <a:latin typeface="Chivo"/>
                <a:ea typeface="Chivo"/>
                <a:cs typeface="Chivo"/>
                <a:sym typeface="Chivo"/>
              </a:defRPr>
            </a:lvl4pPr>
            <a:lvl5pPr lvl="4">
              <a:buNone/>
              <a:defRPr sz="1200">
                <a:solidFill>
                  <a:schemeClr val="accent5"/>
                </a:solidFill>
                <a:latin typeface="Chivo"/>
                <a:ea typeface="Chivo"/>
                <a:cs typeface="Chivo"/>
                <a:sym typeface="Chivo"/>
              </a:defRPr>
            </a:lvl5pPr>
            <a:lvl6pPr lvl="5">
              <a:buNone/>
              <a:defRPr sz="1200">
                <a:solidFill>
                  <a:schemeClr val="accent5"/>
                </a:solidFill>
                <a:latin typeface="Chivo"/>
                <a:ea typeface="Chivo"/>
                <a:cs typeface="Chivo"/>
                <a:sym typeface="Chivo"/>
              </a:defRPr>
            </a:lvl6pPr>
            <a:lvl7pPr lvl="6">
              <a:buNone/>
              <a:defRPr sz="1200">
                <a:solidFill>
                  <a:schemeClr val="accent5"/>
                </a:solidFill>
                <a:latin typeface="Chivo"/>
                <a:ea typeface="Chivo"/>
                <a:cs typeface="Chivo"/>
                <a:sym typeface="Chivo"/>
              </a:defRPr>
            </a:lvl7pPr>
            <a:lvl8pPr lvl="7">
              <a:buNone/>
              <a:defRPr sz="1200">
                <a:solidFill>
                  <a:schemeClr val="accent5"/>
                </a:solidFill>
                <a:latin typeface="Chivo"/>
                <a:ea typeface="Chivo"/>
                <a:cs typeface="Chivo"/>
                <a:sym typeface="Chivo"/>
              </a:defRPr>
            </a:lvl8pPr>
            <a:lvl9pPr lvl="8">
              <a:buNone/>
              <a:defRPr sz="1200">
                <a:solidFill>
                  <a:schemeClr val="accent5"/>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395654" y="500337"/>
            <a:ext cx="6567854" cy="313967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dirty="0"/>
              <a:t>Üstün Yetenekli Çocuklar için Eğitim Modelleri</a:t>
            </a:r>
          </a:p>
        </p:txBody>
      </p:sp>
      <p:sp>
        <p:nvSpPr>
          <p:cNvPr id="2" name="Metin kutusu 1">
            <a:extLst>
              <a:ext uri="{FF2B5EF4-FFF2-40B4-BE49-F238E27FC236}">
                <a16:creationId xmlns:a16="http://schemas.microsoft.com/office/drawing/2014/main" id="{7E642AE8-DB0F-334D-808F-583493949824}"/>
              </a:ext>
            </a:extLst>
          </p:cNvPr>
          <p:cNvSpPr txBox="1"/>
          <p:nvPr/>
        </p:nvSpPr>
        <p:spPr>
          <a:xfrm>
            <a:off x="6307378" y="4251882"/>
            <a:ext cx="2177199" cy="307777"/>
          </a:xfrm>
          <a:prstGeom prst="rect">
            <a:avLst/>
          </a:prstGeom>
          <a:noFill/>
        </p:spPr>
        <p:txBody>
          <a:bodyPr wrap="none" rtlCol="0">
            <a:spAutoFit/>
          </a:bodyPr>
          <a:lstStyle/>
          <a:p>
            <a:r>
              <a:rPr lang="tr-TR" dirty="0"/>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D0D538-FCE3-DE40-B71A-5902BEAB1025}"/>
              </a:ext>
            </a:extLst>
          </p:cNvPr>
          <p:cNvSpPr>
            <a:spLocks noGrp="1"/>
          </p:cNvSpPr>
          <p:nvPr>
            <p:ph type="title"/>
          </p:nvPr>
        </p:nvSpPr>
        <p:spPr/>
        <p:txBody>
          <a:bodyPr/>
          <a:lstStyle/>
          <a:p>
            <a:r>
              <a:rPr lang="tr-TR" dirty="0"/>
              <a:t>Hızlandırmanın Türleri</a:t>
            </a:r>
          </a:p>
        </p:txBody>
      </p:sp>
      <p:sp>
        <p:nvSpPr>
          <p:cNvPr id="3" name="Metin Yer Tutucusu 2">
            <a:extLst>
              <a:ext uri="{FF2B5EF4-FFF2-40B4-BE49-F238E27FC236}">
                <a16:creationId xmlns:a16="http://schemas.microsoft.com/office/drawing/2014/main" id="{1F4EE9EB-CC9A-0744-86C6-1BD7C6DDF62F}"/>
              </a:ext>
            </a:extLst>
          </p:cNvPr>
          <p:cNvSpPr>
            <a:spLocks noGrp="1"/>
          </p:cNvSpPr>
          <p:nvPr>
            <p:ph type="body" idx="1"/>
          </p:nvPr>
        </p:nvSpPr>
        <p:spPr>
          <a:xfrm>
            <a:off x="4207268" y="1402277"/>
            <a:ext cx="4677507" cy="3516923"/>
          </a:xfrm>
        </p:spPr>
        <p:txBody>
          <a:bodyPr/>
          <a:lstStyle/>
          <a:p>
            <a:pPr>
              <a:lnSpc>
                <a:spcPct val="100000"/>
              </a:lnSpc>
            </a:pPr>
            <a:r>
              <a:rPr lang="tr-TR" sz="1800" dirty="0"/>
              <a:t>Okula erken başlama,</a:t>
            </a:r>
          </a:p>
          <a:p>
            <a:pPr>
              <a:lnSpc>
                <a:spcPct val="100000"/>
              </a:lnSpc>
            </a:pPr>
            <a:r>
              <a:rPr lang="tr-TR" sz="1800" dirty="0"/>
              <a:t>Sınıf yükseltme,</a:t>
            </a:r>
          </a:p>
          <a:p>
            <a:pPr>
              <a:lnSpc>
                <a:spcPct val="100000"/>
              </a:lnSpc>
            </a:pPr>
            <a:r>
              <a:rPr lang="tr-TR" sz="1800" dirty="0"/>
              <a:t>Üniversiteye erken başlama,</a:t>
            </a:r>
          </a:p>
          <a:p>
            <a:pPr>
              <a:lnSpc>
                <a:spcPct val="100000"/>
              </a:lnSpc>
            </a:pPr>
            <a:r>
              <a:rPr lang="tr-TR" sz="1800" dirty="0"/>
              <a:t>Uluslararası Bakalorya Programı (IB)</a:t>
            </a:r>
          </a:p>
          <a:p>
            <a:pPr>
              <a:lnSpc>
                <a:spcPct val="100000"/>
              </a:lnSpc>
            </a:pPr>
            <a:r>
              <a:rPr lang="tr-TR" sz="1800" dirty="0"/>
              <a:t>İkili Kayıt</a:t>
            </a:r>
          </a:p>
          <a:p>
            <a:pPr>
              <a:lnSpc>
                <a:spcPct val="100000"/>
              </a:lnSpc>
            </a:pPr>
            <a:r>
              <a:rPr lang="tr-TR" sz="1800" dirty="0"/>
              <a:t>Onur Sınıfları</a:t>
            </a:r>
          </a:p>
          <a:p>
            <a:pPr>
              <a:lnSpc>
                <a:spcPct val="100000"/>
              </a:lnSpc>
            </a:pPr>
            <a:r>
              <a:rPr lang="tr-TR" sz="1800" dirty="0"/>
              <a:t>İleri Yerleştirme Sınıfları</a:t>
            </a:r>
          </a:p>
          <a:p>
            <a:pPr>
              <a:lnSpc>
                <a:spcPct val="100000"/>
              </a:lnSpc>
            </a:pPr>
            <a:r>
              <a:rPr lang="tr-TR" sz="1800" dirty="0"/>
              <a:t>Üstten Ders Alma</a:t>
            </a:r>
          </a:p>
          <a:p>
            <a:pPr>
              <a:lnSpc>
                <a:spcPct val="100000"/>
              </a:lnSpc>
            </a:pPr>
            <a:r>
              <a:rPr lang="tr-TR" sz="1800" dirty="0"/>
              <a:t>Ders Hızlandırma</a:t>
            </a:r>
          </a:p>
          <a:p>
            <a:pPr>
              <a:lnSpc>
                <a:spcPct val="100000"/>
              </a:lnSpc>
            </a:pPr>
            <a:r>
              <a:rPr lang="tr-TR" sz="1800" dirty="0"/>
              <a:t>Sınavla ders atlama</a:t>
            </a:r>
          </a:p>
        </p:txBody>
      </p:sp>
      <p:sp>
        <p:nvSpPr>
          <p:cNvPr id="4" name="Slayt Numarası Yer Tutucusu 3">
            <a:extLst>
              <a:ext uri="{FF2B5EF4-FFF2-40B4-BE49-F238E27FC236}">
                <a16:creationId xmlns:a16="http://schemas.microsoft.com/office/drawing/2014/main" id="{FFD3D9B4-A6CF-AB40-9D3A-867C79CFB8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75898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6A9EFB-5090-B24D-A74C-182D83144D18}"/>
              </a:ext>
            </a:extLst>
          </p:cNvPr>
          <p:cNvSpPr>
            <a:spLocks noGrp="1"/>
          </p:cNvSpPr>
          <p:nvPr>
            <p:ph type="title"/>
          </p:nvPr>
        </p:nvSpPr>
        <p:spPr/>
        <p:txBody>
          <a:bodyPr/>
          <a:lstStyle/>
          <a:p>
            <a:r>
              <a:rPr lang="tr-TR" dirty="0"/>
              <a:t>Okula erken başlama</a:t>
            </a:r>
          </a:p>
        </p:txBody>
      </p:sp>
      <p:sp>
        <p:nvSpPr>
          <p:cNvPr id="3" name="Metin Yer Tutucusu 2">
            <a:extLst>
              <a:ext uri="{FF2B5EF4-FFF2-40B4-BE49-F238E27FC236}">
                <a16:creationId xmlns:a16="http://schemas.microsoft.com/office/drawing/2014/main" id="{8FBF12A1-59D1-DE49-B53D-12EC890EC412}"/>
              </a:ext>
            </a:extLst>
          </p:cNvPr>
          <p:cNvSpPr>
            <a:spLocks noGrp="1"/>
          </p:cNvSpPr>
          <p:nvPr>
            <p:ph type="body" idx="1"/>
          </p:nvPr>
        </p:nvSpPr>
        <p:spPr>
          <a:xfrm>
            <a:off x="1964267" y="1909299"/>
            <a:ext cx="6722533" cy="3136833"/>
          </a:xfrm>
        </p:spPr>
        <p:txBody>
          <a:bodyPr/>
          <a:lstStyle/>
          <a:p>
            <a:r>
              <a:rPr lang="tr-TR" dirty="0"/>
              <a:t>Anaokulu veya ilkokul düzeyindeyken tipik gelişen akranlarından ileride bir gelişim göstermektedirler. </a:t>
            </a:r>
          </a:p>
          <a:p>
            <a:r>
              <a:rPr lang="tr-TR" dirty="0"/>
              <a:t>Erken dönemde okuma yazmayı öğrenme, matematik işlemlerini yapmaya başlama gibi özellikler gösterebilirler (Sak, 2012). </a:t>
            </a:r>
          </a:p>
        </p:txBody>
      </p:sp>
      <p:sp>
        <p:nvSpPr>
          <p:cNvPr id="4" name="Slayt Numarası Yer Tutucusu 3">
            <a:extLst>
              <a:ext uri="{FF2B5EF4-FFF2-40B4-BE49-F238E27FC236}">
                <a16:creationId xmlns:a16="http://schemas.microsoft.com/office/drawing/2014/main" id="{B7C6E65E-F276-1742-B822-21477616BF3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91989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9197D0-F4BB-B747-8734-DD0B49F3E8C3}"/>
              </a:ext>
            </a:extLst>
          </p:cNvPr>
          <p:cNvSpPr>
            <a:spLocks noGrp="1"/>
          </p:cNvSpPr>
          <p:nvPr>
            <p:ph type="title"/>
          </p:nvPr>
        </p:nvSpPr>
        <p:spPr/>
        <p:txBody>
          <a:bodyPr/>
          <a:lstStyle/>
          <a:p>
            <a:r>
              <a:rPr lang="tr-TR" dirty="0"/>
              <a:t>Okula erken başlama</a:t>
            </a:r>
          </a:p>
        </p:txBody>
      </p:sp>
      <p:sp>
        <p:nvSpPr>
          <p:cNvPr id="3" name="Metin Yer Tutucusu 2">
            <a:extLst>
              <a:ext uri="{FF2B5EF4-FFF2-40B4-BE49-F238E27FC236}">
                <a16:creationId xmlns:a16="http://schemas.microsoft.com/office/drawing/2014/main" id="{4E5A39FB-36FA-AE4C-AF20-BE86EE6D0399}"/>
              </a:ext>
            </a:extLst>
          </p:cNvPr>
          <p:cNvSpPr>
            <a:spLocks noGrp="1"/>
          </p:cNvSpPr>
          <p:nvPr>
            <p:ph type="body" idx="1"/>
          </p:nvPr>
        </p:nvSpPr>
        <p:spPr>
          <a:xfrm>
            <a:off x="905607" y="1909300"/>
            <a:ext cx="7979167" cy="3009900"/>
          </a:xfrm>
        </p:spPr>
        <p:txBody>
          <a:bodyPr/>
          <a:lstStyle/>
          <a:p>
            <a:pPr algn="just"/>
            <a:r>
              <a:rPr lang="tr-TR" dirty="0"/>
              <a:t>Bu tarz bir uygulamanın gerçekleştirilebilmesi için çocuğun 130 zeka bölümüne sahip olması ve ilkokula başlamak için el göz koordinasyonun gelişmiş olması gerekmektedir. Okuma yazma becerileri kazanmış olması ve fiziksel gelişim açısından da başlayacağı sınıftaki arkadaşlarından çok küçük olmaması gerekmektedir (</a:t>
            </a:r>
            <a:r>
              <a:rPr lang="tr-TR" dirty="0" err="1"/>
              <a:t>Baykoç</a:t>
            </a:r>
            <a:r>
              <a:rPr lang="tr-TR" dirty="0"/>
              <a:t>, 2011).  </a:t>
            </a:r>
          </a:p>
        </p:txBody>
      </p:sp>
      <p:sp>
        <p:nvSpPr>
          <p:cNvPr id="4" name="Slayt Numarası Yer Tutucusu 3">
            <a:extLst>
              <a:ext uri="{FF2B5EF4-FFF2-40B4-BE49-F238E27FC236}">
                <a16:creationId xmlns:a16="http://schemas.microsoft.com/office/drawing/2014/main" id="{1943259F-E5DE-EF44-80E7-72DAD2A5354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30531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CDA32-697B-424C-A3F8-FE377F9DEA27}"/>
              </a:ext>
            </a:extLst>
          </p:cNvPr>
          <p:cNvSpPr>
            <a:spLocks noGrp="1"/>
          </p:cNvSpPr>
          <p:nvPr>
            <p:ph type="title"/>
          </p:nvPr>
        </p:nvSpPr>
        <p:spPr/>
        <p:txBody>
          <a:bodyPr/>
          <a:lstStyle/>
          <a:p>
            <a:r>
              <a:rPr lang="tr-TR" dirty="0"/>
              <a:t>Sınıf Yükseltme</a:t>
            </a:r>
          </a:p>
        </p:txBody>
      </p:sp>
      <p:sp>
        <p:nvSpPr>
          <p:cNvPr id="3" name="Metin Yer Tutucusu 2">
            <a:extLst>
              <a:ext uri="{FF2B5EF4-FFF2-40B4-BE49-F238E27FC236}">
                <a16:creationId xmlns:a16="http://schemas.microsoft.com/office/drawing/2014/main" id="{023BBD68-E8ED-6040-B4C6-1E91C4E21B2C}"/>
              </a:ext>
            </a:extLst>
          </p:cNvPr>
          <p:cNvSpPr>
            <a:spLocks noGrp="1"/>
          </p:cNvSpPr>
          <p:nvPr>
            <p:ph type="body" idx="1"/>
          </p:nvPr>
        </p:nvSpPr>
        <p:spPr>
          <a:xfrm>
            <a:off x="1995854" y="1909300"/>
            <a:ext cx="6690946" cy="3009900"/>
          </a:xfrm>
        </p:spPr>
        <p:txBody>
          <a:bodyPr/>
          <a:lstStyle/>
          <a:p>
            <a:pPr algn="just"/>
            <a:r>
              <a:rPr lang="tr-TR" dirty="0"/>
              <a:t>Tipik gelişen akranlarının olduğu sınıf düzeylerinden daha üst düzeyde sınıfa yerleştirilmesidir. </a:t>
            </a:r>
          </a:p>
          <a:p>
            <a:pPr algn="just"/>
            <a:r>
              <a:rPr lang="tr-TR" dirty="0"/>
              <a:t>Sınıf yükseltilecek çocuğun bir üst sınıftaki çocukların bilişsel gelişim düzeyine ve yeteneklerine sahip olması gerekmektedir (</a:t>
            </a:r>
            <a:r>
              <a:rPr lang="tr-TR" dirty="0" err="1"/>
              <a:t>Baykoç</a:t>
            </a:r>
            <a:r>
              <a:rPr lang="tr-TR" dirty="0"/>
              <a:t>, 2011; Sak, 2012; </a:t>
            </a:r>
            <a:r>
              <a:rPr lang="tr-TR" dirty="0" err="1"/>
              <a:t>Baykoç</a:t>
            </a:r>
            <a:r>
              <a:rPr lang="tr-TR" dirty="0"/>
              <a:t>, 2018).</a:t>
            </a:r>
          </a:p>
        </p:txBody>
      </p:sp>
      <p:sp>
        <p:nvSpPr>
          <p:cNvPr id="4" name="Slayt Numarası Yer Tutucusu 3">
            <a:extLst>
              <a:ext uri="{FF2B5EF4-FFF2-40B4-BE49-F238E27FC236}">
                <a16:creationId xmlns:a16="http://schemas.microsoft.com/office/drawing/2014/main" id="{40B46A3E-A08C-E944-A587-225B9752457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60082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C7F638-2D0C-A54F-8DAC-D8165FE342C3}"/>
              </a:ext>
            </a:extLst>
          </p:cNvPr>
          <p:cNvSpPr>
            <a:spLocks noGrp="1"/>
          </p:cNvSpPr>
          <p:nvPr>
            <p:ph type="title"/>
          </p:nvPr>
        </p:nvSpPr>
        <p:spPr/>
        <p:txBody>
          <a:bodyPr/>
          <a:lstStyle/>
          <a:p>
            <a:r>
              <a:rPr lang="tr-TR" dirty="0"/>
              <a:t>Sınıf Yükseltme</a:t>
            </a:r>
          </a:p>
        </p:txBody>
      </p:sp>
      <p:sp>
        <p:nvSpPr>
          <p:cNvPr id="3" name="Metin Yer Tutucusu 2">
            <a:extLst>
              <a:ext uri="{FF2B5EF4-FFF2-40B4-BE49-F238E27FC236}">
                <a16:creationId xmlns:a16="http://schemas.microsoft.com/office/drawing/2014/main" id="{4196AC4F-8439-3D4C-9BB8-6613D660F0E7}"/>
              </a:ext>
            </a:extLst>
          </p:cNvPr>
          <p:cNvSpPr>
            <a:spLocks noGrp="1"/>
          </p:cNvSpPr>
          <p:nvPr>
            <p:ph type="body" idx="1"/>
          </p:nvPr>
        </p:nvSpPr>
        <p:spPr>
          <a:xfrm>
            <a:off x="938700" y="1918092"/>
            <a:ext cx="7946075" cy="3111108"/>
          </a:xfrm>
        </p:spPr>
        <p:txBody>
          <a:bodyPr/>
          <a:lstStyle/>
          <a:p>
            <a:r>
              <a:rPr lang="tr-TR" dirty="0"/>
              <a:t>Ders programında yer alan bütün derslerde ileri düzeyde olması gerekmektedir. </a:t>
            </a:r>
          </a:p>
          <a:p>
            <a:r>
              <a:rPr lang="tr-TR" dirty="0"/>
              <a:t>Bilgi eksikliğini giderilmesi için de çocuğun ayrıdan desteklenmesi gerekmektedir. </a:t>
            </a:r>
          </a:p>
          <a:p>
            <a:r>
              <a:rPr lang="tr-TR" dirty="0"/>
              <a:t>Çocuğun sosyal gelişimini desteklemek için uyum süreci oldukça önemlidir (</a:t>
            </a:r>
            <a:r>
              <a:rPr lang="tr-TR" dirty="0" err="1"/>
              <a:t>Baykoç</a:t>
            </a:r>
            <a:r>
              <a:rPr lang="tr-TR" dirty="0"/>
              <a:t>, 2011; Sak, 2012). </a:t>
            </a:r>
          </a:p>
          <a:p>
            <a:endParaRPr lang="tr-TR" dirty="0"/>
          </a:p>
        </p:txBody>
      </p:sp>
      <p:sp>
        <p:nvSpPr>
          <p:cNvPr id="4" name="Slayt Numarası Yer Tutucusu 3">
            <a:extLst>
              <a:ext uri="{FF2B5EF4-FFF2-40B4-BE49-F238E27FC236}">
                <a16:creationId xmlns:a16="http://schemas.microsoft.com/office/drawing/2014/main" id="{803EACC3-3931-7647-A5A3-586FA3431E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28162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202FE-91CD-AE46-AF33-3A2B42DE9440}"/>
              </a:ext>
            </a:extLst>
          </p:cNvPr>
          <p:cNvSpPr>
            <a:spLocks noGrp="1"/>
          </p:cNvSpPr>
          <p:nvPr>
            <p:ph type="title"/>
          </p:nvPr>
        </p:nvSpPr>
        <p:spPr/>
        <p:txBody>
          <a:bodyPr/>
          <a:lstStyle/>
          <a:p>
            <a:r>
              <a:rPr lang="tr-TR" dirty="0"/>
              <a:t>Üniversiteye Erken Başlama</a:t>
            </a:r>
          </a:p>
        </p:txBody>
      </p:sp>
      <p:sp>
        <p:nvSpPr>
          <p:cNvPr id="3" name="Metin Yer Tutucusu 2">
            <a:extLst>
              <a:ext uri="{FF2B5EF4-FFF2-40B4-BE49-F238E27FC236}">
                <a16:creationId xmlns:a16="http://schemas.microsoft.com/office/drawing/2014/main" id="{0F412072-FA1F-4741-9952-35B7268018DC}"/>
              </a:ext>
            </a:extLst>
          </p:cNvPr>
          <p:cNvSpPr>
            <a:spLocks noGrp="1"/>
          </p:cNvSpPr>
          <p:nvPr>
            <p:ph type="body" idx="1"/>
          </p:nvPr>
        </p:nvSpPr>
        <p:spPr>
          <a:xfrm>
            <a:off x="633046" y="1909299"/>
            <a:ext cx="8510954" cy="3128693"/>
          </a:xfrm>
        </p:spPr>
        <p:txBody>
          <a:bodyPr/>
          <a:lstStyle/>
          <a:p>
            <a:pPr algn="just"/>
            <a:r>
              <a:rPr lang="tr-TR" dirty="0"/>
              <a:t>Liseyi bitirmeden üniversiteye başlamasıdır. </a:t>
            </a:r>
          </a:p>
          <a:p>
            <a:pPr algn="just"/>
            <a:r>
              <a:rPr lang="tr-TR" dirty="0"/>
              <a:t>Üniversite düzeyinde dersleri alabilecek durumda olması gerekmektedir.</a:t>
            </a:r>
          </a:p>
          <a:p>
            <a:pPr algn="just"/>
            <a:r>
              <a:rPr lang="tr-TR" dirty="0"/>
              <a:t>Bu koşulda üniversiteye tam zamanlı olarak başlamaktadır. </a:t>
            </a:r>
          </a:p>
          <a:p>
            <a:pPr algn="just"/>
            <a:r>
              <a:rPr lang="tr-TR" dirty="0"/>
              <a:t>Lisedeki derslerin sınavlarını vermesi gerekmektedir (Sak, 2012; </a:t>
            </a:r>
            <a:r>
              <a:rPr lang="tr-TR" dirty="0" err="1"/>
              <a:t>Baykoç</a:t>
            </a:r>
            <a:r>
              <a:rPr lang="tr-TR" dirty="0"/>
              <a:t>, 2018). </a:t>
            </a:r>
          </a:p>
        </p:txBody>
      </p:sp>
      <p:sp>
        <p:nvSpPr>
          <p:cNvPr id="4" name="Slayt Numarası Yer Tutucusu 3">
            <a:extLst>
              <a:ext uri="{FF2B5EF4-FFF2-40B4-BE49-F238E27FC236}">
                <a16:creationId xmlns:a16="http://schemas.microsoft.com/office/drawing/2014/main" id="{865C31D7-217D-F344-8C82-16D7A59D697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30144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657F64-10F5-9F4E-9CEA-A25B539E13DD}"/>
              </a:ext>
            </a:extLst>
          </p:cNvPr>
          <p:cNvSpPr>
            <a:spLocks noGrp="1"/>
          </p:cNvSpPr>
          <p:nvPr>
            <p:ph type="title"/>
          </p:nvPr>
        </p:nvSpPr>
        <p:spPr>
          <a:xfrm>
            <a:off x="457200" y="-100"/>
            <a:ext cx="6451600" cy="1814400"/>
          </a:xfrm>
        </p:spPr>
        <p:txBody>
          <a:bodyPr/>
          <a:lstStyle/>
          <a:p>
            <a:r>
              <a:rPr lang="tr-TR" dirty="0"/>
              <a:t>Uluslararası Bakalorya Programı (IB)</a:t>
            </a:r>
          </a:p>
        </p:txBody>
      </p:sp>
      <p:sp>
        <p:nvSpPr>
          <p:cNvPr id="3" name="Metin Yer Tutucusu 2">
            <a:extLst>
              <a:ext uri="{FF2B5EF4-FFF2-40B4-BE49-F238E27FC236}">
                <a16:creationId xmlns:a16="http://schemas.microsoft.com/office/drawing/2014/main" id="{7016A753-BD26-4448-822E-B246628ED315}"/>
              </a:ext>
            </a:extLst>
          </p:cNvPr>
          <p:cNvSpPr>
            <a:spLocks noGrp="1"/>
          </p:cNvSpPr>
          <p:nvPr>
            <p:ph type="body" idx="1"/>
          </p:nvPr>
        </p:nvSpPr>
        <p:spPr>
          <a:xfrm>
            <a:off x="1694093" y="1909300"/>
            <a:ext cx="7089422" cy="3234200"/>
          </a:xfrm>
        </p:spPr>
        <p:txBody>
          <a:bodyPr/>
          <a:lstStyle/>
          <a:p>
            <a:pPr algn="just"/>
            <a:r>
              <a:rPr lang="tr-TR" dirty="0"/>
              <a:t>Ortak müfredatlı uluslararası bir programı dünyanın farklı ülkelerinden çocuklar ile birlikte almaktadırlar. </a:t>
            </a:r>
          </a:p>
          <a:p>
            <a:pPr algn="just"/>
            <a:r>
              <a:rPr lang="tr-TR" dirty="0"/>
              <a:t>3-12 yaş arası, 11-16 yaş arası ve 16-19 yaş arası olmak üzere üç farklı programı vardır. </a:t>
            </a:r>
          </a:p>
          <a:p>
            <a:pPr algn="just"/>
            <a:r>
              <a:rPr lang="tr-TR" dirty="0"/>
              <a:t>Bu program farklı ülkelerde okullarda sunulmaktadır (Sak, 2012).</a:t>
            </a:r>
          </a:p>
        </p:txBody>
      </p:sp>
      <p:sp>
        <p:nvSpPr>
          <p:cNvPr id="4" name="Slayt Numarası Yer Tutucusu 3">
            <a:extLst>
              <a:ext uri="{FF2B5EF4-FFF2-40B4-BE49-F238E27FC236}">
                <a16:creationId xmlns:a16="http://schemas.microsoft.com/office/drawing/2014/main" id="{A6D70A46-5FBD-D744-BCE3-2E5462C6D6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3935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15D57E-E8EC-7344-A811-F00407AB2DDD}"/>
              </a:ext>
            </a:extLst>
          </p:cNvPr>
          <p:cNvSpPr>
            <a:spLocks noGrp="1"/>
          </p:cNvSpPr>
          <p:nvPr>
            <p:ph type="title"/>
          </p:nvPr>
        </p:nvSpPr>
        <p:spPr/>
        <p:txBody>
          <a:bodyPr/>
          <a:lstStyle/>
          <a:p>
            <a:r>
              <a:rPr lang="tr-TR" dirty="0"/>
              <a:t>İkili Kayıt</a:t>
            </a:r>
          </a:p>
        </p:txBody>
      </p:sp>
      <p:sp>
        <p:nvSpPr>
          <p:cNvPr id="3" name="Metin Yer Tutucusu 2">
            <a:extLst>
              <a:ext uri="{FF2B5EF4-FFF2-40B4-BE49-F238E27FC236}">
                <a16:creationId xmlns:a16="http://schemas.microsoft.com/office/drawing/2014/main" id="{007930F6-AFEB-0244-ABB7-8AD997C85E6B}"/>
              </a:ext>
            </a:extLst>
          </p:cNvPr>
          <p:cNvSpPr>
            <a:spLocks noGrp="1"/>
          </p:cNvSpPr>
          <p:nvPr>
            <p:ph type="body" idx="1"/>
          </p:nvPr>
        </p:nvSpPr>
        <p:spPr>
          <a:xfrm>
            <a:off x="1309511" y="1909300"/>
            <a:ext cx="7377289" cy="2764800"/>
          </a:xfrm>
        </p:spPr>
        <p:txBody>
          <a:bodyPr/>
          <a:lstStyle/>
          <a:p>
            <a:r>
              <a:rPr lang="tr-TR" dirty="0"/>
              <a:t>Liseye devam ederken aynı zamanda üniversite öğrencileri ile de ders almaktadırlar. </a:t>
            </a:r>
          </a:p>
          <a:p>
            <a:r>
              <a:rPr lang="tr-TR" dirty="0"/>
              <a:t>Aldığı dersler daha sonra üniversiteye başladığında sayılmaktadır. Öğrencinin önceden üniversite derslerine adapte olmasını sağlamaktadır (Sak, 2012). </a:t>
            </a:r>
          </a:p>
        </p:txBody>
      </p:sp>
      <p:sp>
        <p:nvSpPr>
          <p:cNvPr id="4" name="Slayt Numarası Yer Tutucusu 3">
            <a:extLst>
              <a:ext uri="{FF2B5EF4-FFF2-40B4-BE49-F238E27FC236}">
                <a16:creationId xmlns:a16="http://schemas.microsoft.com/office/drawing/2014/main" id="{1BE435C2-2758-6245-BBD3-65C692AA132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67777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EE027-A19D-7446-9ED1-19FCC3C5F17B}"/>
              </a:ext>
            </a:extLst>
          </p:cNvPr>
          <p:cNvSpPr>
            <a:spLocks noGrp="1"/>
          </p:cNvSpPr>
          <p:nvPr>
            <p:ph type="title"/>
          </p:nvPr>
        </p:nvSpPr>
        <p:spPr/>
        <p:txBody>
          <a:bodyPr/>
          <a:lstStyle/>
          <a:p>
            <a:r>
              <a:rPr lang="tr-TR" dirty="0"/>
              <a:t>İkili Kayıt</a:t>
            </a:r>
          </a:p>
        </p:txBody>
      </p:sp>
      <p:sp>
        <p:nvSpPr>
          <p:cNvPr id="3" name="Metin Yer Tutucusu 2">
            <a:extLst>
              <a:ext uri="{FF2B5EF4-FFF2-40B4-BE49-F238E27FC236}">
                <a16:creationId xmlns:a16="http://schemas.microsoft.com/office/drawing/2014/main" id="{69ED3D30-CF0F-9341-AF1E-5AB7FACAC995}"/>
              </a:ext>
            </a:extLst>
          </p:cNvPr>
          <p:cNvSpPr>
            <a:spLocks noGrp="1"/>
          </p:cNvSpPr>
          <p:nvPr>
            <p:ph type="body" idx="1"/>
          </p:nvPr>
        </p:nvSpPr>
        <p:spPr>
          <a:xfrm>
            <a:off x="597877" y="1814300"/>
            <a:ext cx="8286898" cy="3104900"/>
          </a:xfrm>
        </p:spPr>
        <p:txBody>
          <a:bodyPr/>
          <a:lstStyle/>
          <a:p>
            <a:pPr algn="just"/>
            <a:r>
              <a:rPr lang="tr-TR" sz="2200" dirty="0"/>
              <a:t>Çocuk bazı günler bazı saatlerde üniversiteden ders almaktadır  ve aynı zamanda ortaöğretime de devam etmektedir.  </a:t>
            </a:r>
          </a:p>
          <a:p>
            <a:pPr algn="just"/>
            <a:r>
              <a:rPr lang="tr-TR" sz="2200" dirty="0"/>
              <a:t>Öğretim üyesi benzer çocuklardan oluşturulan bir sınıfta ders verebileceği gibi kendisi özel olarak da verebilir. </a:t>
            </a:r>
          </a:p>
          <a:p>
            <a:pPr algn="just"/>
            <a:r>
              <a:rPr lang="tr-TR" sz="2200" dirty="0"/>
              <a:t>Çocuk üniversiteye başlamadan önce ileride çalışacağı alanla ilgili kendini geliştirme fırsatı yakalar (</a:t>
            </a:r>
            <a:r>
              <a:rPr lang="tr-TR" sz="2200" dirty="0" err="1"/>
              <a:t>Baykoç</a:t>
            </a:r>
            <a:r>
              <a:rPr lang="tr-TR" sz="2200" dirty="0"/>
              <a:t>, 2018). </a:t>
            </a:r>
          </a:p>
        </p:txBody>
      </p:sp>
      <p:sp>
        <p:nvSpPr>
          <p:cNvPr id="4" name="Slayt Numarası Yer Tutucusu 3">
            <a:extLst>
              <a:ext uri="{FF2B5EF4-FFF2-40B4-BE49-F238E27FC236}">
                <a16:creationId xmlns:a16="http://schemas.microsoft.com/office/drawing/2014/main" id="{FEB61D70-F0F6-A840-9751-1C53457C2F7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34084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660FC8-8FFB-C14A-9811-19376CFC718C}"/>
              </a:ext>
            </a:extLst>
          </p:cNvPr>
          <p:cNvSpPr>
            <a:spLocks noGrp="1"/>
          </p:cNvSpPr>
          <p:nvPr>
            <p:ph type="title"/>
          </p:nvPr>
        </p:nvSpPr>
        <p:spPr/>
        <p:txBody>
          <a:bodyPr/>
          <a:lstStyle/>
          <a:p>
            <a:r>
              <a:rPr lang="tr-TR" dirty="0"/>
              <a:t>Onur Sınıfları</a:t>
            </a:r>
          </a:p>
        </p:txBody>
      </p:sp>
      <p:sp>
        <p:nvSpPr>
          <p:cNvPr id="3" name="Metin Yer Tutucusu 2">
            <a:extLst>
              <a:ext uri="{FF2B5EF4-FFF2-40B4-BE49-F238E27FC236}">
                <a16:creationId xmlns:a16="http://schemas.microsoft.com/office/drawing/2014/main" id="{F6A74E74-78FE-7B46-BC0E-BBD0E280B6E6}"/>
              </a:ext>
            </a:extLst>
          </p:cNvPr>
          <p:cNvSpPr>
            <a:spLocks noGrp="1"/>
          </p:cNvSpPr>
          <p:nvPr>
            <p:ph type="body" idx="1"/>
          </p:nvPr>
        </p:nvSpPr>
        <p:spPr>
          <a:xfrm>
            <a:off x="1591733" y="1909300"/>
            <a:ext cx="7293042" cy="3009900"/>
          </a:xfrm>
        </p:spPr>
        <p:txBody>
          <a:bodyPr/>
          <a:lstStyle/>
          <a:p>
            <a:pPr algn="just"/>
            <a:r>
              <a:rPr lang="tr-TR" dirty="0"/>
              <a:t>İkili kayıt modeli ile benzemektedir. Onu sınıfına devam eden öğrenciler lise ve üniversiteye birlikte devam etmektedirler.</a:t>
            </a:r>
          </a:p>
          <a:p>
            <a:pPr algn="just"/>
            <a:r>
              <a:rPr lang="tr-TR" dirty="0"/>
              <a:t>Üniversitedeki dersleri ikili kayıt modelinden farklı olarak üniversiteli öğrenciler ile birlikte değil kendisi gibi onur sınıfına kayıtlı üstün zekalı öğrenciler ile almaktadırlar (Sak, 2012). </a:t>
            </a:r>
          </a:p>
        </p:txBody>
      </p:sp>
      <p:sp>
        <p:nvSpPr>
          <p:cNvPr id="4" name="Slayt Numarası Yer Tutucusu 3">
            <a:extLst>
              <a:ext uri="{FF2B5EF4-FFF2-40B4-BE49-F238E27FC236}">
                <a16:creationId xmlns:a16="http://schemas.microsoft.com/office/drawing/2014/main" id="{6829FD29-BE72-544F-A832-29BA0607E7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53291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04EB64-27CD-C642-8AE9-AB9DA495DAF5}"/>
              </a:ext>
            </a:extLst>
          </p:cNvPr>
          <p:cNvSpPr>
            <a:spLocks noGrp="1"/>
          </p:cNvSpPr>
          <p:nvPr>
            <p:ph type="ctrTitle"/>
          </p:nvPr>
        </p:nvSpPr>
        <p:spPr>
          <a:xfrm>
            <a:off x="791308" y="835269"/>
            <a:ext cx="7376746" cy="2708031"/>
          </a:xfrm>
        </p:spPr>
        <p:txBody>
          <a:bodyPr/>
          <a:lstStyle/>
          <a:p>
            <a:pPr marL="38100" indent="0"/>
            <a:r>
              <a:rPr lang="tr-TR" sz="2400" dirty="0"/>
              <a:t>Üstün Yetenekli Çocukların Eğitimlerinde Kullanılan Yöntemler:</a:t>
            </a:r>
            <a:br>
              <a:rPr lang="tr-TR" sz="2400" dirty="0"/>
            </a:br>
            <a:r>
              <a:rPr lang="tr-TR" sz="2400" dirty="0"/>
              <a:t/>
            </a:r>
            <a:br>
              <a:rPr lang="tr-TR" sz="2400" dirty="0"/>
            </a:br>
            <a:r>
              <a:rPr lang="tr-TR" sz="2400" b="0" dirty="0"/>
              <a:t>1.Gruplama</a:t>
            </a:r>
            <a:br>
              <a:rPr lang="tr-TR" sz="2400" b="0" dirty="0"/>
            </a:br>
            <a:r>
              <a:rPr lang="tr-TR" sz="2400" b="0" dirty="0"/>
              <a:t>2.Hızlandırma</a:t>
            </a:r>
            <a:br>
              <a:rPr lang="tr-TR" sz="2400" b="0" dirty="0"/>
            </a:br>
            <a:r>
              <a:rPr lang="tr-TR" sz="2400" b="0" dirty="0"/>
              <a:t>3.Zenginleştirme</a:t>
            </a:r>
            <a:r>
              <a:rPr lang="tr-TR" sz="2400" dirty="0"/>
              <a:t/>
            </a:r>
            <a:br>
              <a:rPr lang="tr-TR" sz="2400" dirty="0"/>
            </a:br>
            <a:endParaRPr lang="tr-TR" sz="2400" dirty="0"/>
          </a:p>
        </p:txBody>
      </p:sp>
    </p:spTree>
    <p:extLst>
      <p:ext uri="{BB962C8B-B14F-4D97-AF65-F5344CB8AC3E}">
        <p14:creationId xmlns:p14="http://schemas.microsoft.com/office/powerpoint/2010/main" val="35055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C0AF68-B6EF-EA44-A487-B0437EF3557E}"/>
              </a:ext>
            </a:extLst>
          </p:cNvPr>
          <p:cNvSpPr>
            <a:spLocks noGrp="1"/>
          </p:cNvSpPr>
          <p:nvPr>
            <p:ph type="title"/>
          </p:nvPr>
        </p:nvSpPr>
        <p:spPr/>
        <p:txBody>
          <a:bodyPr/>
          <a:lstStyle/>
          <a:p>
            <a:r>
              <a:rPr lang="tr-TR" dirty="0"/>
              <a:t>İleri Yerleştirme Sınıfları</a:t>
            </a:r>
          </a:p>
        </p:txBody>
      </p:sp>
      <p:sp>
        <p:nvSpPr>
          <p:cNvPr id="3" name="Metin Yer Tutucusu 2">
            <a:extLst>
              <a:ext uri="{FF2B5EF4-FFF2-40B4-BE49-F238E27FC236}">
                <a16:creationId xmlns:a16="http://schemas.microsoft.com/office/drawing/2014/main" id="{31A798F5-0DB1-F043-8925-81460546207A}"/>
              </a:ext>
            </a:extLst>
          </p:cNvPr>
          <p:cNvSpPr>
            <a:spLocks noGrp="1"/>
          </p:cNvSpPr>
          <p:nvPr>
            <p:ph type="body" idx="1"/>
          </p:nvPr>
        </p:nvSpPr>
        <p:spPr>
          <a:xfrm>
            <a:off x="2246489" y="1909300"/>
            <a:ext cx="6440311" cy="2764800"/>
          </a:xfrm>
        </p:spPr>
        <p:txBody>
          <a:bodyPr/>
          <a:lstStyle/>
          <a:p>
            <a:r>
              <a:rPr lang="tr-TR" dirty="0"/>
              <a:t>Öğrenciler kendi liselerinde üniversite düzeyinde dersler alırlar ve bu kredileri üniversiteye başladıklarında kullanabilirler. </a:t>
            </a:r>
          </a:p>
        </p:txBody>
      </p:sp>
      <p:sp>
        <p:nvSpPr>
          <p:cNvPr id="4" name="Slayt Numarası Yer Tutucusu 3">
            <a:extLst>
              <a:ext uri="{FF2B5EF4-FFF2-40B4-BE49-F238E27FC236}">
                <a16:creationId xmlns:a16="http://schemas.microsoft.com/office/drawing/2014/main" id="{B0B616D5-F0F8-2548-A007-2C892209BC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79052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A0A7AB-E5A0-FF40-9D42-AB59B77384AB}"/>
              </a:ext>
            </a:extLst>
          </p:cNvPr>
          <p:cNvSpPr>
            <a:spLocks noGrp="1"/>
          </p:cNvSpPr>
          <p:nvPr>
            <p:ph type="title"/>
          </p:nvPr>
        </p:nvSpPr>
        <p:spPr/>
        <p:txBody>
          <a:bodyPr/>
          <a:lstStyle/>
          <a:p>
            <a:r>
              <a:rPr lang="tr-TR" dirty="0"/>
              <a:t>Üstten Ders Alma</a:t>
            </a:r>
          </a:p>
        </p:txBody>
      </p:sp>
      <p:sp>
        <p:nvSpPr>
          <p:cNvPr id="3" name="Metin Yer Tutucusu 2">
            <a:extLst>
              <a:ext uri="{FF2B5EF4-FFF2-40B4-BE49-F238E27FC236}">
                <a16:creationId xmlns:a16="http://schemas.microsoft.com/office/drawing/2014/main" id="{E706BC2A-7DD5-DD43-8BB8-3760585BC27F}"/>
              </a:ext>
            </a:extLst>
          </p:cNvPr>
          <p:cNvSpPr>
            <a:spLocks noGrp="1"/>
          </p:cNvSpPr>
          <p:nvPr>
            <p:ph type="body" idx="1"/>
          </p:nvPr>
        </p:nvSpPr>
        <p:spPr>
          <a:xfrm>
            <a:off x="2652889" y="1909300"/>
            <a:ext cx="6033911" cy="3009900"/>
          </a:xfrm>
        </p:spPr>
        <p:txBody>
          <a:bodyPr/>
          <a:lstStyle/>
          <a:p>
            <a:r>
              <a:rPr lang="tr-TR" dirty="0"/>
              <a:t>Çocuk bir dersi birkaç dönem önceden alabilir.</a:t>
            </a:r>
          </a:p>
          <a:p>
            <a:r>
              <a:rPr lang="tr-TR" dirty="0"/>
              <a:t>Sınıf atlamada tüm derslerde ileri olması gerekiyor ancak sadece birkaç derste üstün yetenekli olan çocuk sadece ilgili dersleri üst sınıflar ile birlikte almaktadır (Sak, 2012)</a:t>
            </a:r>
          </a:p>
        </p:txBody>
      </p:sp>
      <p:sp>
        <p:nvSpPr>
          <p:cNvPr id="4" name="Slayt Numarası Yer Tutucusu 3">
            <a:extLst>
              <a:ext uri="{FF2B5EF4-FFF2-40B4-BE49-F238E27FC236}">
                <a16:creationId xmlns:a16="http://schemas.microsoft.com/office/drawing/2014/main" id="{9584E467-6C0E-D648-B1E7-72BBE573A4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68827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751B94-CC4F-B04C-A326-BB24BF3DEA48}"/>
              </a:ext>
            </a:extLst>
          </p:cNvPr>
          <p:cNvSpPr>
            <a:spLocks noGrp="1"/>
          </p:cNvSpPr>
          <p:nvPr>
            <p:ph type="title"/>
          </p:nvPr>
        </p:nvSpPr>
        <p:spPr/>
        <p:txBody>
          <a:bodyPr/>
          <a:lstStyle/>
          <a:p>
            <a:r>
              <a:rPr lang="tr-TR" dirty="0"/>
              <a:t>Ders Hızlandırma</a:t>
            </a:r>
          </a:p>
        </p:txBody>
      </p:sp>
      <p:sp>
        <p:nvSpPr>
          <p:cNvPr id="3" name="Metin Yer Tutucusu 2">
            <a:extLst>
              <a:ext uri="{FF2B5EF4-FFF2-40B4-BE49-F238E27FC236}">
                <a16:creationId xmlns:a16="http://schemas.microsoft.com/office/drawing/2014/main" id="{1543BAD7-335E-8B46-811A-0A6505880CDA}"/>
              </a:ext>
            </a:extLst>
          </p:cNvPr>
          <p:cNvSpPr>
            <a:spLocks noGrp="1"/>
          </p:cNvSpPr>
          <p:nvPr>
            <p:ph type="body" idx="1"/>
          </p:nvPr>
        </p:nvSpPr>
        <p:spPr/>
        <p:txBody>
          <a:bodyPr/>
          <a:lstStyle/>
          <a:p>
            <a:r>
              <a:rPr lang="tr-TR" dirty="0"/>
              <a:t>Normalde bitmesi gereken süreden önce öğrenci dersi tamamlayabilir.</a:t>
            </a:r>
          </a:p>
        </p:txBody>
      </p:sp>
      <p:sp>
        <p:nvSpPr>
          <p:cNvPr id="4" name="Slayt Numarası Yer Tutucusu 3">
            <a:extLst>
              <a:ext uri="{FF2B5EF4-FFF2-40B4-BE49-F238E27FC236}">
                <a16:creationId xmlns:a16="http://schemas.microsoft.com/office/drawing/2014/main" id="{0D587716-C199-7341-A5C0-B479C7A3066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32487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7443B0-7C4E-C94E-8568-EF29A09D1726}"/>
              </a:ext>
            </a:extLst>
          </p:cNvPr>
          <p:cNvSpPr>
            <a:spLocks noGrp="1"/>
          </p:cNvSpPr>
          <p:nvPr>
            <p:ph type="title"/>
          </p:nvPr>
        </p:nvSpPr>
        <p:spPr/>
        <p:txBody>
          <a:bodyPr/>
          <a:lstStyle/>
          <a:p>
            <a:r>
              <a:rPr lang="tr-TR" dirty="0"/>
              <a:t>Sınavla Ders Geçme</a:t>
            </a:r>
          </a:p>
        </p:txBody>
      </p:sp>
      <p:sp>
        <p:nvSpPr>
          <p:cNvPr id="3" name="Metin Yer Tutucusu 2">
            <a:extLst>
              <a:ext uri="{FF2B5EF4-FFF2-40B4-BE49-F238E27FC236}">
                <a16:creationId xmlns:a16="http://schemas.microsoft.com/office/drawing/2014/main" id="{A9EC66B8-8846-DC44-BF64-6F6C32DA46BA}"/>
              </a:ext>
            </a:extLst>
          </p:cNvPr>
          <p:cNvSpPr>
            <a:spLocks noGrp="1"/>
          </p:cNvSpPr>
          <p:nvPr>
            <p:ph type="body" idx="1"/>
          </p:nvPr>
        </p:nvSpPr>
        <p:spPr>
          <a:xfrm>
            <a:off x="2083777" y="1909300"/>
            <a:ext cx="6603023" cy="2764800"/>
          </a:xfrm>
        </p:spPr>
        <p:txBody>
          <a:bodyPr/>
          <a:lstStyle/>
          <a:p>
            <a:pPr algn="just"/>
            <a:r>
              <a:rPr lang="tr-TR" dirty="0"/>
              <a:t>Bazı derslere devam etmeden sadece sınavına girerek dersleri verebilir. </a:t>
            </a:r>
          </a:p>
          <a:p>
            <a:pPr algn="just"/>
            <a:r>
              <a:rPr lang="tr-TR" dirty="0"/>
              <a:t>Sınavdan başarılı olursa dersi vermiş olarak kredisini almaya hak kazanır (</a:t>
            </a:r>
            <a:r>
              <a:rPr lang="tr-TR" dirty="0" err="1"/>
              <a:t>Baykoç</a:t>
            </a:r>
            <a:r>
              <a:rPr lang="tr-TR" dirty="0"/>
              <a:t>, 2011; Sak, 2012). </a:t>
            </a:r>
          </a:p>
        </p:txBody>
      </p:sp>
      <p:sp>
        <p:nvSpPr>
          <p:cNvPr id="4" name="Slayt Numarası Yer Tutucusu 3">
            <a:extLst>
              <a:ext uri="{FF2B5EF4-FFF2-40B4-BE49-F238E27FC236}">
                <a16:creationId xmlns:a16="http://schemas.microsoft.com/office/drawing/2014/main" id="{B148C82F-9DCC-1D4C-BAB7-C94B4B6345D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375249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C853E6-291C-DC4C-9078-4BB0007A68C7}"/>
              </a:ext>
            </a:extLst>
          </p:cNvPr>
          <p:cNvSpPr>
            <a:spLocks noGrp="1"/>
          </p:cNvSpPr>
          <p:nvPr>
            <p:ph type="title"/>
          </p:nvPr>
        </p:nvSpPr>
        <p:spPr/>
        <p:txBody>
          <a:bodyPr/>
          <a:lstStyle/>
          <a:p>
            <a:r>
              <a:rPr lang="tr-TR" dirty="0"/>
              <a:t>Hızlandırma Ne Zaman Kullanılmalıdır?</a:t>
            </a:r>
          </a:p>
        </p:txBody>
      </p:sp>
      <p:sp>
        <p:nvSpPr>
          <p:cNvPr id="3" name="Metin Yer Tutucusu 2">
            <a:extLst>
              <a:ext uri="{FF2B5EF4-FFF2-40B4-BE49-F238E27FC236}">
                <a16:creationId xmlns:a16="http://schemas.microsoft.com/office/drawing/2014/main" id="{99B30E0E-FBB0-994C-9F4C-DEBB4EE644BC}"/>
              </a:ext>
            </a:extLst>
          </p:cNvPr>
          <p:cNvSpPr>
            <a:spLocks noGrp="1"/>
          </p:cNvSpPr>
          <p:nvPr>
            <p:ph type="body" idx="1"/>
          </p:nvPr>
        </p:nvSpPr>
        <p:spPr/>
        <p:txBody>
          <a:bodyPr/>
          <a:lstStyle/>
          <a:p>
            <a:pPr algn="just"/>
            <a:r>
              <a:rPr lang="tr-TR" dirty="0"/>
              <a:t>Hızlandırma uygulamasına çocuğun zihinsel performansı, sosyal-duygusal durumu ve akademik başarısı göz önünde bulundurularak bütüncül bir yaklaşım içerisinde karar verilmelidir. </a:t>
            </a:r>
          </a:p>
        </p:txBody>
      </p:sp>
      <p:sp>
        <p:nvSpPr>
          <p:cNvPr id="4" name="Slayt Numarası Yer Tutucusu 3">
            <a:extLst>
              <a:ext uri="{FF2B5EF4-FFF2-40B4-BE49-F238E27FC236}">
                <a16:creationId xmlns:a16="http://schemas.microsoft.com/office/drawing/2014/main" id="{CE4D1FC3-3996-0944-876D-371C950FD24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82321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7772B9-1E24-D04C-A1E3-090652462FBD}"/>
              </a:ext>
            </a:extLst>
          </p:cNvPr>
          <p:cNvSpPr>
            <a:spLocks noGrp="1"/>
          </p:cNvSpPr>
          <p:nvPr>
            <p:ph type="title"/>
          </p:nvPr>
        </p:nvSpPr>
        <p:spPr/>
        <p:txBody>
          <a:bodyPr/>
          <a:lstStyle/>
          <a:p>
            <a:r>
              <a:rPr lang="tr-TR" dirty="0"/>
              <a:t>Hızlandırma Ne Zaman Kullanılmalıdır?</a:t>
            </a:r>
          </a:p>
        </p:txBody>
      </p:sp>
      <p:sp>
        <p:nvSpPr>
          <p:cNvPr id="3" name="Metin Yer Tutucusu 2">
            <a:extLst>
              <a:ext uri="{FF2B5EF4-FFF2-40B4-BE49-F238E27FC236}">
                <a16:creationId xmlns:a16="http://schemas.microsoft.com/office/drawing/2014/main" id="{8F4FADB9-1A35-9744-9C78-425EEF51C080}"/>
              </a:ext>
            </a:extLst>
          </p:cNvPr>
          <p:cNvSpPr>
            <a:spLocks noGrp="1"/>
          </p:cNvSpPr>
          <p:nvPr>
            <p:ph type="body" idx="1"/>
          </p:nvPr>
        </p:nvSpPr>
        <p:spPr>
          <a:xfrm>
            <a:off x="1004711" y="1664200"/>
            <a:ext cx="8037689" cy="3167444"/>
          </a:xfrm>
        </p:spPr>
        <p:txBody>
          <a:bodyPr/>
          <a:lstStyle/>
          <a:p>
            <a:r>
              <a:rPr lang="tr-TR" dirty="0"/>
              <a:t>Çocuk en az bir alanda ileri düzeyse olarak iyi bir akademik gelişim göstermiş olmalıdır. </a:t>
            </a:r>
          </a:p>
          <a:p>
            <a:r>
              <a:rPr lang="tr-TR" dirty="0"/>
              <a:t>Çocuğun ilgi alanı ve yetenekli olduğu olan aynı olmalıdır. </a:t>
            </a:r>
          </a:p>
          <a:p>
            <a:r>
              <a:rPr lang="tr-TR" dirty="0"/>
              <a:t>Çocuk hızlandırma uygulaması için istekli olmalıdır. </a:t>
            </a:r>
          </a:p>
          <a:p>
            <a:r>
              <a:rPr lang="tr-TR" dirty="0"/>
              <a:t>Çocuk sosyal ve duygusal açıdan hazır </a:t>
            </a:r>
            <a:r>
              <a:rPr lang="tr-TR" dirty="0" err="1"/>
              <a:t>bulunuşluğa</a:t>
            </a:r>
            <a:r>
              <a:rPr lang="tr-TR" dirty="0"/>
              <a:t> sahip olmalıdır (Sak, 2012).</a:t>
            </a:r>
          </a:p>
        </p:txBody>
      </p:sp>
      <p:sp>
        <p:nvSpPr>
          <p:cNvPr id="4" name="Slayt Numarası Yer Tutucusu 3">
            <a:extLst>
              <a:ext uri="{FF2B5EF4-FFF2-40B4-BE49-F238E27FC236}">
                <a16:creationId xmlns:a16="http://schemas.microsoft.com/office/drawing/2014/main" id="{3BF057F6-FE6A-E448-9BA5-5741B1F190A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90757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F8386F-EDB8-3743-B6E2-3BD8E64D8953}"/>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248A2802-F948-D94F-BE6F-D4741A59CE62}"/>
              </a:ext>
            </a:extLst>
          </p:cNvPr>
          <p:cNvSpPr>
            <a:spLocks noGrp="1"/>
          </p:cNvSpPr>
          <p:nvPr>
            <p:ph type="body" idx="1"/>
          </p:nvPr>
        </p:nvSpPr>
        <p:spPr>
          <a:xfrm>
            <a:off x="386861" y="1900507"/>
            <a:ext cx="8497913" cy="3146278"/>
          </a:xfrm>
        </p:spPr>
        <p:txBody>
          <a:bodyPr/>
          <a:lstStyle/>
          <a:p>
            <a:pPr algn="just"/>
            <a:r>
              <a:rPr lang="tr-TR" sz="2200" dirty="0">
                <a:latin typeface="Calibri" panose="020F0502020204030204" pitchFamily="34" charset="0"/>
                <a:cs typeface="Calibri" panose="020F0502020204030204" pitchFamily="34" charset="0"/>
              </a:rPr>
              <a:t>Hızlandırma uygulaması üstün yetenekli çocuğun sıkılmasına fırsat vermemektedir. </a:t>
            </a:r>
          </a:p>
          <a:p>
            <a:pPr algn="just"/>
            <a:r>
              <a:rPr lang="tr-TR" sz="2200" dirty="0">
                <a:latin typeface="Calibri" panose="020F0502020204030204" pitchFamily="34" charset="0"/>
                <a:cs typeface="Calibri" panose="020F0502020204030204" pitchFamily="34" charset="0"/>
              </a:rPr>
              <a:t>Bu nedenle de hızlandırma uygulanan üstün yetenekli çocuk, eğitim programlarına daha istekli bir şekilde devam etmekte ve çocuklar için bu durum motivasyon kaynağı olabilmektedir.</a:t>
            </a:r>
          </a:p>
          <a:p>
            <a:pPr algn="just"/>
            <a:r>
              <a:rPr lang="tr-TR" sz="2200" dirty="0">
                <a:latin typeface="Calibri" panose="020F0502020204030204" pitchFamily="34" charset="0"/>
                <a:cs typeface="Calibri" panose="020F0502020204030204" pitchFamily="34" charset="0"/>
              </a:rPr>
              <a:t>Bazı hızlandırma uygulamalarında ebeveynler çocuklarının sosyal uyumandan dolayı kaygılanabilmektedir.  (</a:t>
            </a:r>
            <a:r>
              <a:rPr lang="tr-TR" sz="2200" dirty="0" err="1">
                <a:latin typeface="Calibri" panose="020F0502020204030204" pitchFamily="34" charset="0"/>
                <a:cs typeface="Calibri" panose="020F0502020204030204" pitchFamily="34" charset="0"/>
              </a:rPr>
              <a:t>Saranlı</a:t>
            </a:r>
            <a:r>
              <a:rPr lang="tr-TR" sz="2200" dirty="0">
                <a:latin typeface="Calibri" panose="020F0502020204030204" pitchFamily="34" charset="0"/>
                <a:cs typeface="Calibri" panose="020F0502020204030204" pitchFamily="34" charset="0"/>
              </a:rPr>
              <a:t> &amp; Kurtulmuş, 2018). </a:t>
            </a:r>
          </a:p>
        </p:txBody>
      </p:sp>
      <p:sp>
        <p:nvSpPr>
          <p:cNvPr id="4" name="Slayt Numarası Yer Tutucusu 3">
            <a:extLst>
              <a:ext uri="{FF2B5EF4-FFF2-40B4-BE49-F238E27FC236}">
                <a16:creationId xmlns:a16="http://schemas.microsoft.com/office/drawing/2014/main" id="{B58613B8-C69D-9944-8B11-C0681B7670F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88928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A8F7D4-38BC-7F46-B8B2-7C2446955ECA}"/>
              </a:ext>
            </a:extLst>
          </p:cNvPr>
          <p:cNvSpPr>
            <a:spLocks noGrp="1"/>
          </p:cNvSpPr>
          <p:nvPr>
            <p:ph type="title"/>
          </p:nvPr>
        </p:nvSpPr>
        <p:spPr/>
        <p:txBody>
          <a:bodyPr/>
          <a:lstStyle/>
          <a:p>
            <a:r>
              <a:rPr lang="tr-TR" dirty="0"/>
              <a:t>Hızlandırma Modelinin Seçilmesi</a:t>
            </a:r>
          </a:p>
        </p:txBody>
      </p:sp>
      <p:sp>
        <p:nvSpPr>
          <p:cNvPr id="3" name="Metin Yer Tutucusu 2">
            <a:extLst>
              <a:ext uri="{FF2B5EF4-FFF2-40B4-BE49-F238E27FC236}">
                <a16:creationId xmlns:a16="http://schemas.microsoft.com/office/drawing/2014/main" id="{0ADAD1E4-479B-4847-97F4-0F192A4DBC61}"/>
              </a:ext>
            </a:extLst>
          </p:cNvPr>
          <p:cNvSpPr>
            <a:spLocks noGrp="1"/>
          </p:cNvSpPr>
          <p:nvPr>
            <p:ph type="body" idx="1"/>
          </p:nvPr>
        </p:nvSpPr>
        <p:spPr>
          <a:xfrm>
            <a:off x="2511778" y="4661672"/>
            <a:ext cx="5486400" cy="481828"/>
          </a:xfrm>
        </p:spPr>
        <p:txBody>
          <a:bodyPr/>
          <a:lstStyle/>
          <a:p>
            <a:pPr marL="76200" indent="0">
              <a:buNone/>
            </a:pPr>
            <a:r>
              <a:rPr lang="tr-TR" dirty="0"/>
              <a:t>Kaynak: Sak, 2012).</a:t>
            </a:r>
          </a:p>
        </p:txBody>
      </p:sp>
      <p:sp>
        <p:nvSpPr>
          <p:cNvPr id="4" name="Slayt Numarası Yer Tutucusu 3">
            <a:extLst>
              <a:ext uri="{FF2B5EF4-FFF2-40B4-BE49-F238E27FC236}">
                <a16:creationId xmlns:a16="http://schemas.microsoft.com/office/drawing/2014/main" id="{C02A85A1-91A5-B94A-912A-89FA440B680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27</a:t>
            </a:fld>
            <a:endParaRPr lang="en"/>
          </a:p>
        </p:txBody>
      </p:sp>
      <p:graphicFrame>
        <p:nvGraphicFramePr>
          <p:cNvPr id="5" name="Tablo 5">
            <a:extLst>
              <a:ext uri="{FF2B5EF4-FFF2-40B4-BE49-F238E27FC236}">
                <a16:creationId xmlns:a16="http://schemas.microsoft.com/office/drawing/2014/main" id="{51C2C05D-C338-5A45-81D3-EC7FF1258136}"/>
              </a:ext>
            </a:extLst>
          </p:cNvPr>
          <p:cNvGraphicFramePr>
            <a:graphicFrameLocks noGrp="1"/>
          </p:cNvGraphicFramePr>
          <p:nvPr>
            <p:extLst>
              <p:ext uri="{D42A27DB-BD31-4B8C-83A1-F6EECF244321}">
                <p14:modId xmlns:p14="http://schemas.microsoft.com/office/powerpoint/2010/main" val="779176292"/>
              </p:ext>
            </p:extLst>
          </p:nvPr>
        </p:nvGraphicFramePr>
        <p:xfrm>
          <a:off x="2590800" y="1814300"/>
          <a:ext cx="6096000" cy="2687320"/>
        </p:xfrm>
        <a:graphic>
          <a:graphicData uri="http://schemas.openxmlformats.org/drawingml/2006/table">
            <a:tbl>
              <a:tblPr firstRow="1" bandRow="1">
                <a:tableStyleId>{D00BD57D-6B7E-4620-9FDB-99B5BD2D1FF3}</a:tableStyleId>
              </a:tblPr>
              <a:tblGrid>
                <a:gridCol w="3048000">
                  <a:extLst>
                    <a:ext uri="{9D8B030D-6E8A-4147-A177-3AD203B41FA5}">
                      <a16:colId xmlns:a16="http://schemas.microsoft.com/office/drawing/2014/main" val="1969287819"/>
                    </a:ext>
                  </a:extLst>
                </a:gridCol>
                <a:gridCol w="3048000">
                  <a:extLst>
                    <a:ext uri="{9D8B030D-6E8A-4147-A177-3AD203B41FA5}">
                      <a16:colId xmlns:a16="http://schemas.microsoft.com/office/drawing/2014/main" val="993506523"/>
                    </a:ext>
                  </a:extLst>
                </a:gridCol>
              </a:tblGrid>
              <a:tr h="370840">
                <a:tc>
                  <a:txBody>
                    <a:bodyPr/>
                    <a:lstStyle/>
                    <a:p>
                      <a:r>
                        <a:rPr lang="tr-TR" b="1" dirty="0"/>
                        <a:t>Öğrencinin Akademik Durumu</a:t>
                      </a:r>
                    </a:p>
                  </a:txBody>
                  <a:tcPr/>
                </a:tc>
                <a:tc>
                  <a:txBody>
                    <a:bodyPr/>
                    <a:lstStyle/>
                    <a:p>
                      <a:r>
                        <a:rPr lang="tr-TR" b="1" dirty="0"/>
                        <a:t>Hızlandırma Modeli</a:t>
                      </a:r>
                    </a:p>
                  </a:txBody>
                  <a:tcPr/>
                </a:tc>
                <a:extLst>
                  <a:ext uri="{0D108BD9-81ED-4DB2-BD59-A6C34878D82A}">
                    <a16:rowId xmlns:a16="http://schemas.microsoft.com/office/drawing/2014/main" val="1804655872"/>
                  </a:ext>
                </a:extLst>
              </a:tr>
              <a:tr h="370840">
                <a:tc>
                  <a:txBody>
                    <a:bodyPr/>
                    <a:lstStyle/>
                    <a:p>
                      <a:r>
                        <a:rPr lang="tr-TR" b="1" dirty="0"/>
                        <a:t>Bütün alanlarda tipik gelişen akranlarına göre çok ileri düzeydeyse:</a:t>
                      </a:r>
                    </a:p>
                  </a:txBody>
                  <a:tcPr/>
                </a:tc>
                <a:tc>
                  <a:txBody>
                    <a:bodyPr/>
                    <a:lstStyle/>
                    <a:p>
                      <a:r>
                        <a:rPr lang="tr-TR" dirty="0"/>
                        <a:t>Okula erken başlama</a:t>
                      </a:r>
                    </a:p>
                    <a:p>
                      <a:r>
                        <a:rPr lang="tr-TR" dirty="0"/>
                        <a:t>Üniversiteye erken başlama</a:t>
                      </a:r>
                    </a:p>
                    <a:p>
                      <a:r>
                        <a:rPr lang="tr-TR" dirty="0"/>
                        <a:t>Sınıf atlama</a:t>
                      </a:r>
                    </a:p>
                    <a:p>
                      <a:r>
                        <a:rPr lang="tr-TR" dirty="0"/>
                        <a:t>IB programı</a:t>
                      </a:r>
                    </a:p>
                  </a:txBody>
                  <a:tcPr/>
                </a:tc>
                <a:extLst>
                  <a:ext uri="{0D108BD9-81ED-4DB2-BD59-A6C34878D82A}">
                    <a16:rowId xmlns:a16="http://schemas.microsoft.com/office/drawing/2014/main" val="3052067446"/>
                  </a:ext>
                </a:extLst>
              </a:tr>
              <a:tr h="370840">
                <a:tc>
                  <a:txBody>
                    <a:bodyPr/>
                    <a:lstStyle/>
                    <a:p>
                      <a:r>
                        <a:rPr lang="tr-TR" b="1" dirty="0"/>
                        <a:t>Bir veya birkaç alanda tipik gelişen akranlarına göre çok ileri düzeydeyse:</a:t>
                      </a:r>
                    </a:p>
                  </a:txBody>
                  <a:tcPr/>
                </a:tc>
                <a:tc>
                  <a:txBody>
                    <a:bodyPr/>
                    <a:lstStyle/>
                    <a:p>
                      <a:r>
                        <a:rPr lang="tr-TR" dirty="0"/>
                        <a:t>Üstten ders alma</a:t>
                      </a:r>
                    </a:p>
                    <a:p>
                      <a:r>
                        <a:rPr lang="tr-TR" dirty="0"/>
                        <a:t>Ders hızlandırma</a:t>
                      </a:r>
                    </a:p>
                    <a:p>
                      <a:r>
                        <a:rPr lang="tr-TR" dirty="0"/>
                        <a:t>Sınavla ders geçme</a:t>
                      </a:r>
                    </a:p>
                    <a:p>
                      <a:r>
                        <a:rPr lang="tr-TR" dirty="0"/>
                        <a:t>İkili kayıt</a:t>
                      </a:r>
                    </a:p>
                    <a:p>
                      <a:r>
                        <a:rPr lang="tr-TR" dirty="0"/>
                        <a:t>Onur sınıfları</a:t>
                      </a:r>
                    </a:p>
                    <a:p>
                      <a:r>
                        <a:rPr lang="tr-TR" dirty="0"/>
                        <a:t>İleri yerleştirme sınıfları</a:t>
                      </a:r>
                    </a:p>
                  </a:txBody>
                  <a:tcPr/>
                </a:tc>
                <a:extLst>
                  <a:ext uri="{0D108BD9-81ED-4DB2-BD59-A6C34878D82A}">
                    <a16:rowId xmlns:a16="http://schemas.microsoft.com/office/drawing/2014/main" val="4237440674"/>
                  </a:ext>
                </a:extLst>
              </a:tr>
            </a:tbl>
          </a:graphicData>
        </a:graphic>
      </p:graphicFrame>
    </p:spTree>
    <p:extLst>
      <p:ext uri="{BB962C8B-B14F-4D97-AF65-F5344CB8AC3E}">
        <p14:creationId xmlns:p14="http://schemas.microsoft.com/office/powerpoint/2010/main" val="2863040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3EEFF9-9DDD-AC42-B357-A92F1F8FF4E1}"/>
              </a:ext>
            </a:extLst>
          </p:cNvPr>
          <p:cNvSpPr>
            <a:spLocks noGrp="1"/>
          </p:cNvSpPr>
          <p:nvPr>
            <p:ph type="ctrTitle"/>
          </p:nvPr>
        </p:nvSpPr>
        <p:spPr/>
        <p:txBody>
          <a:bodyPr/>
          <a:lstStyle/>
          <a:p>
            <a:r>
              <a:rPr lang="tr-TR" dirty="0"/>
              <a:t>3. Zenginleştirme</a:t>
            </a:r>
          </a:p>
        </p:txBody>
      </p:sp>
      <p:sp>
        <p:nvSpPr>
          <p:cNvPr id="3" name="Alt Başlık 2">
            <a:extLst>
              <a:ext uri="{FF2B5EF4-FFF2-40B4-BE49-F238E27FC236}">
                <a16:creationId xmlns:a16="http://schemas.microsoft.com/office/drawing/2014/main" id="{5DF768ED-82DB-884C-9463-A2ED682DD2E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46195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FA7BC1-6114-1C4A-A894-0F3634673DCB}"/>
              </a:ext>
            </a:extLst>
          </p:cNvPr>
          <p:cNvSpPr>
            <a:spLocks noGrp="1"/>
          </p:cNvSpPr>
          <p:nvPr>
            <p:ph type="title"/>
          </p:nvPr>
        </p:nvSpPr>
        <p:spPr>
          <a:xfrm>
            <a:off x="448408" y="-100"/>
            <a:ext cx="5486400" cy="1814400"/>
          </a:xfrm>
        </p:spPr>
        <p:txBody>
          <a:bodyPr/>
          <a:lstStyle/>
          <a:p>
            <a:r>
              <a:rPr lang="tr-TR" dirty="0"/>
              <a:t>3. Zenginleştirme</a:t>
            </a:r>
          </a:p>
        </p:txBody>
      </p:sp>
      <p:sp>
        <p:nvSpPr>
          <p:cNvPr id="3" name="Metin Yer Tutucusu 2">
            <a:extLst>
              <a:ext uri="{FF2B5EF4-FFF2-40B4-BE49-F238E27FC236}">
                <a16:creationId xmlns:a16="http://schemas.microsoft.com/office/drawing/2014/main" id="{A32670FC-CA59-344B-97CB-1C4755CB7D77}"/>
              </a:ext>
            </a:extLst>
          </p:cNvPr>
          <p:cNvSpPr>
            <a:spLocks noGrp="1"/>
          </p:cNvSpPr>
          <p:nvPr>
            <p:ph type="body" idx="1"/>
          </p:nvPr>
        </p:nvSpPr>
        <p:spPr>
          <a:xfrm>
            <a:off x="826476" y="1814300"/>
            <a:ext cx="8247185" cy="3234200"/>
          </a:xfrm>
        </p:spPr>
        <p:txBody>
          <a:bodyPr/>
          <a:lstStyle/>
          <a:p>
            <a:pPr algn="just"/>
            <a:r>
              <a:rPr lang="tr-TR" sz="2200" dirty="0"/>
              <a:t>Normal sınıfta üstün yetenekli çocukların ihtiyaçlarına göre uygun düzenlemeler yapılır. </a:t>
            </a:r>
          </a:p>
          <a:p>
            <a:pPr algn="just"/>
            <a:r>
              <a:rPr lang="tr-TR" sz="2200" dirty="0"/>
              <a:t>Eğitim olanaklarını ve eğitim içeriğini çeşitlendirerek normal müfredatın ilerisinde olan bir eğitim programı oluşturmaktır. </a:t>
            </a:r>
          </a:p>
          <a:p>
            <a:pPr algn="just"/>
            <a:r>
              <a:rPr lang="tr-TR" sz="2200" dirty="0"/>
              <a:t>Derslerin içerikleri, öğretimde kullanılan yöntemlerin ve müfredatla ilgili tüm boyutların zenginleştirilmesini içermektedir (</a:t>
            </a:r>
            <a:r>
              <a:rPr lang="tr-TR" sz="2200" dirty="0" err="1"/>
              <a:t>Schiever</a:t>
            </a:r>
            <a:r>
              <a:rPr lang="tr-TR" sz="2200" dirty="0"/>
              <a:t> &amp; Maker, 2003). </a:t>
            </a:r>
          </a:p>
        </p:txBody>
      </p:sp>
      <p:sp>
        <p:nvSpPr>
          <p:cNvPr id="4" name="Slayt Numarası Yer Tutucusu 3">
            <a:extLst>
              <a:ext uri="{FF2B5EF4-FFF2-40B4-BE49-F238E27FC236}">
                <a16:creationId xmlns:a16="http://schemas.microsoft.com/office/drawing/2014/main" id="{B8A219FA-902C-EF43-B22A-D52A8232004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30493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70603-ED5D-5347-B8C5-601F70093034}"/>
              </a:ext>
            </a:extLst>
          </p:cNvPr>
          <p:cNvSpPr>
            <a:spLocks noGrp="1"/>
          </p:cNvSpPr>
          <p:nvPr>
            <p:ph type="ctrTitle"/>
          </p:nvPr>
        </p:nvSpPr>
        <p:spPr/>
        <p:txBody>
          <a:bodyPr/>
          <a:lstStyle/>
          <a:p>
            <a:r>
              <a:rPr lang="tr-TR" dirty="0"/>
              <a:t>2. Hızlandırma</a:t>
            </a:r>
          </a:p>
        </p:txBody>
      </p:sp>
      <p:sp>
        <p:nvSpPr>
          <p:cNvPr id="3" name="Alt Başlık 2">
            <a:extLst>
              <a:ext uri="{FF2B5EF4-FFF2-40B4-BE49-F238E27FC236}">
                <a16:creationId xmlns:a16="http://schemas.microsoft.com/office/drawing/2014/main" id="{43D2066B-418D-7E43-B5EB-D9641AD9F703}"/>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42269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E6ECE-3BA6-9E47-B09D-0411EA546AA0}"/>
              </a:ext>
            </a:extLst>
          </p:cNvPr>
          <p:cNvSpPr>
            <a:spLocks noGrp="1"/>
          </p:cNvSpPr>
          <p:nvPr>
            <p:ph type="title"/>
          </p:nvPr>
        </p:nvSpPr>
        <p:spPr/>
        <p:txBody>
          <a:bodyPr/>
          <a:lstStyle/>
          <a:p>
            <a:r>
              <a:rPr lang="tr-TR" dirty="0"/>
              <a:t>3. Zenginleştirme</a:t>
            </a:r>
          </a:p>
        </p:txBody>
      </p:sp>
      <p:sp>
        <p:nvSpPr>
          <p:cNvPr id="3" name="Metin Yer Tutucusu 2">
            <a:extLst>
              <a:ext uri="{FF2B5EF4-FFF2-40B4-BE49-F238E27FC236}">
                <a16:creationId xmlns:a16="http://schemas.microsoft.com/office/drawing/2014/main" id="{D344473F-08C0-9F4B-B3EE-6D3A1193299B}"/>
              </a:ext>
            </a:extLst>
          </p:cNvPr>
          <p:cNvSpPr>
            <a:spLocks noGrp="1"/>
          </p:cNvSpPr>
          <p:nvPr>
            <p:ph type="body" idx="1"/>
          </p:nvPr>
        </p:nvSpPr>
        <p:spPr>
          <a:xfrm>
            <a:off x="808892" y="1909300"/>
            <a:ext cx="7877908" cy="3075938"/>
          </a:xfrm>
        </p:spPr>
        <p:txBody>
          <a:bodyPr/>
          <a:lstStyle/>
          <a:p>
            <a:pPr algn="just"/>
            <a:r>
              <a:rPr lang="tr-TR" dirty="0"/>
              <a:t>Üstün yetenekli çocukların tipik gelişen akranları ile bir arada olarak sosyal ilişkiler kurmasını sağlamaktadır. </a:t>
            </a:r>
          </a:p>
          <a:p>
            <a:pPr algn="just"/>
            <a:r>
              <a:rPr lang="tr-TR" dirty="0"/>
              <a:t>Zenginleştirmenin uygulanabilmesi için öğretmenin yeterli donanıma sahip olması gerekmektedir (Aral &amp; Gürsoy, 2012). </a:t>
            </a:r>
          </a:p>
        </p:txBody>
      </p:sp>
      <p:sp>
        <p:nvSpPr>
          <p:cNvPr id="4" name="Slayt Numarası Yer Tutucusu 3">
            <a:extLst>
              <a:ext uri="{FF2B5EF4-FFF2-40B4-BE49-F238E27FC236}">
                <a16:creationId xmlns:a16="http://schemas.microsoft.com/office/drawing/2014/main" id="{FF4CE87C-3241-8149-8823-B4C7B547DF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2903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90CE1E-5D04-0645-BB02-3F1EA30AD419}"/>
              </a:ext>
            </a:extLst>
          </p:cNvPr>
          <p:cNvSpPr>
            <a:spLocks noGrp="1"/>
          </p:cNvSpPr>
          <p:nvPr>
            <p:ph type="ctrTitle"/>
          </p:nvPr>
        </p:nvSpPr>
        <p:spPr>
          <a:xfrm>
            <a:off x="457200" y="1430950"/>
            <a:ext cx="7207956" cy="1159800"/>
          </a:xfrm>
        </p:spPr>
        <p:txBody>
          <a:bodyPr/>
          <a:lstStyle/>
          <a:p>
            <a:r>
              <a:rPr lang="tr-TR" dirty="0"/>
              <a:t>3. Zenginleştirme Türleri </a:t>
            </a:r>
          </a:p>
        </p:txBody>
      </p:sp>
      <p:sp>
        <p:nvSpPr>
          <p:cNvPr id="3" name="Alt Başlık 2">
            <a:extLst>
              <a:ext uri="{FF2B5EF4-FFF2-40B4-BE49-F238E27FC236}">
                <a16:creationId xmlns:a16="http://schemas.microsoft.com/office/drawing/2014/main" id="{ACD74319-AF0D-4740-BC06-46BB010956BF}"/>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42225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677534-B43E-8242-B932-45F8BC0F66A2}"/>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C1AFB44-FD20-584E-A332-D2DDA25C3106}"/>
              </a:ext>
            </a:extLst>
          </p:cNvPr>
          <p:cNvSpPr>
            <a:spLocks noGrp="1"/>
          </p:cNvSpPr>
          <p:nvPr>
            <p:ph type="body" idx="1"/>
          </p:nvPr>
        </p:nvSpPr>
        <p:spPr>
          <a:xfrm>
            <a:off x="650631" y="1909300"/>
            <a:ext cx="8423031" cy="2764800"/>
          </a:xfrm>
        </p:spPr>
        <p:txBody>
          <a:bodyPr/>
          <a:lstStyle/>
          <a:p>
            <a:r>
              <a:rPr lang="tr-TR" dirty="0"/>
              <a:t>Zenginleştirme, ihtiyaca göre üç türde yapılabilmektedir. </a:t>
            </a:r>
          </a:p>
          <a:p>
            <a:pPr lvl="1"/>
            <a:r>
              <a:rPr lang="tr-TR" dirty="0"/>
              <a:t>Sürece dayalı zenginleştirme,</a:t>
            </a:r>
          </a:p>
          <a:p>
            <a:pPr lvl="1"/>
            <a:r>
              <a:rPr lang="tr-TR" dirty="0"/>
              <a:t>İçeriğe dayalı zenginleştirme,</a:t>
            </a:r>
          </a:p>
          <a:p>
            <a:pPr lvl="1"/>
            <a:r>
              <a:rPr lang="tr-TR" dirty="0"/>
              <a:t>Ürüne dayalı zenginleştirme (</a:t>
            </a:r>
            <a:r>
              <a:rPr lang="tr-TR" dirty="0" err="1">
                <a:latin typeface="Calibri" panose="020F0502020204030204" pitchFamily="34" charset="0"/>
                <a:cs typeface="Calibri" panose="020F0502020204030204" pitchFamily="34" charset="0"/>
              </a:rPr>
              <a:t>Saranlı</a:t>
            </a:r>
            <a:r>
              <a:rPr lang="tr-TR" dirty="0">
                <a:latin typeface="Calibri" panose="020F0502020204030204" pitchFamily="34" charset="0"/>
                <a:cs typeface="Calibri" panose="020F0502020204030204" pitchFamily="34" charset="0"/>
              </a:rPr>
              <a:t> &amp; Kurtulmuş, 2018)</a:t>
            </a:r>
            <a:endParaRPr lang="tr-TR" dirty="0"/>
          </a:p>
        </p:txBody>
      </p:sp>
      <p:sp>
        <p:nvSpPr>
          <p:cNvPr id="4" name="Slayt Numarası Yer Tutucusu 3">
            <a:extLst>
              <a:ext uri="{FF2B5EF4-FFF2-40B4-BE49-F238E27FC236}">
                <a16:creationId xmlns:a16="http://schemas.microsoft.com/office/drawing/2014/main" id="{DB95CA7A-6B2B-224A-AB26-8C739610A2B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76326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712201-524D-5244-B6D8-32A34131AF2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37B563E0-854A-9E4C-83CA-F01FBDB32A49}"/>
              </a:ext>
            </a:extLst>
          </p:cNvPr>
          <p:cNvSpPr>
            <a:spLocks noGrp="1"/>
          </p:cNvSpPr>
          <p:nvPr>
            <p:ph type="body" idx="1"/>
          </p:nvPr>
        </p:nvSpPr>
        <p:spPr>
          <a:xfrm>
            <a:off x="536331" y="1814300"/>
            <a:ext cx="8348444" cy="3234200"/>
          </a:xfrm>
        </p:spPr>
        <p:txBody>
          <a:bodyPr/>
          <a:lstStyle/>
          <a:p>
            <a:pPr marL="76200" indent="0">
              <a:buNone/>
            </a:pPr>
            <a:r>
              <a:rPr lang="tr-TR" dirty="0"/>
              <a:t>Normal sınıf ortamında üstün yetenekli çocukların özellikleri ve ihtiyaçlarına göre düzenlemeler yapılmaktadır.</a:t>
            </a:r>
          </a:p>
          <a:p>
            <a:r>
              <a:rPr lang="tr-TR" dirty="0"/>
              <a:t>Yatay zenginleştirme: Ders çeşitliliği ve etkinlikler zenginleştirilmektedir.</a:t>
            </a:r>
          </a:p>
          <a:p>
            <a:r>
              <a:rPr lang="tr-TR" dirty="0"/>
              <a:t>Dikey zenginleştirme: Konuyla ilgili derinlemesine çalışmalar yapılmaktadır (Aral &amp; Gürsoy, 2012). </a:t>
            </a:r>
          </a:p>
          <a:p>
            <a:endParaRPr lang="tr-TR" dirty="0"/>
          </a:p>
        </p:txBody>
      </p:sp>
      <p:sp>
        <p:nvSpPr>
          <p:cNvPr id="4" name="Slayt Numarası Yer Tutucusu 3">
            <a:extLst>
              <a:ext uri="{FF2B5EF4-FFF2-40B4-BE49-F238E27FC236}">
                <a16:creationId xmlns:a16="http://schemas.microsoft.com/office/drawing/2014/main" id="{1EE1EA40-340B-274F-B6DD-4E7D61C6C54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4268443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C5F3A7-3E29-3E40-AA37-B54E2F1225C4}"/>
              </a:ext>
            </a:extLst>
          </p:cNvPr>
          <p:cNvSpPr>
            <a:spLocks noGrp="1"/>
          </p:cNvSpPr>
          <p:nvPr>
            <p:ph type="title"/>
          </p:nvPr>
        </p:nvSpPr>
        <p:spPr/>
        <p:txBody>
          <a:bodyPr/>
          <a:lstStyle/>
          <a:p>
            <a:r>
              <a:rPr lang="tr-TR" dirty="0"/>
              <a:t>İçerik Transferi</a:t>
            </a:r>
          </a:p>
        </p:txBody>
      </p:sp>
      <p:sp>
        <p:nvSpPr>
          <p:cNvPr id="3" name="Metin Yer Tutucusu 2">
            <a:extLst>
              <a:ext uri="{FF2B5EF4-FFF2-40B4-BE49-F238E27FC236}">
                <a16:creationId xmlns:a16="http://schemas.microsoft.com/office/drawing/2014/main" id="{4E7E623F-DAD9-EC48-B292-B731940778DC}"/>
              </a:ext>
            </a:extLst>
          </p:cNvPr>
          <p:cNvSpPr>
            <a:spLocks noGrp="1"/>
          </p:cNvSpPr>
          <p:nvPr>
            <p:ph type="body" idx="1"/>
          </p:nvPr>
        </p:nvSpPr>
        <p:spPr>
          <a:xfrm>
            <a:off x="633046" y="1909299"/>
            <a:ext cx="8510953" cy="3163863"/>
          </a:xfrm>
        </p:spPr>
        <p:txBody>
          <a:bodyPr/>
          <a:lstStyle/>
          <a:p>
            <a:r>
              <a:rPr lang="tr-TR" dirty="0"/>
              <a:t>Üstün zekalı çocukların düzeylerine göre kendisinden üst sınıfların müfredatları uygulanmaktadır. </a:t>
            </a:r>
          </a:p>
          <a:p>
            <a:r>
              <a:rPr lang="tr-TR" dirty="0"/>
              <a:t>Üstün zekalı çocukların sınıf atlamaları ya da üst sınıflardan ders almalarının mümkün olmadığı ya da tercih edilmediği zamanlarda kullanılmaktadır.</a:t>
            </a:r>
          </a:p>
          <a:p>
            <a:r>
              <a:rPr lang="tr-TR" dirty="0"/>
              <a:t>«İçerik hızlandırma» olarak da değerlendirilebilir (Sak, 2012).</a:t>
            </a:r>
          </a:p>
        </p:txBody>
      </p:sp>
      <p:sp>
        <p:nvSpPr>
          <p:cNvPr id="4" name="Slayt Numarası Yer Tutucusu 3">
            <a:extLst>
              <a:ext uri="{FF2B5EF4-FFF2-40B4-BE49-F238E27FC236}">
                <a16:creationId xmlns:a16="http://schemas.microsoft.com/office/drawing/2014/main" id="{6B5C938D-1D14-304C-A2BC-8479FF1600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842745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7F5BC-953B-F443-AA1F-B6A5040AD56C}"/>
              </a:ext>
            </a:extLst>
          </p:cNvPr>
          <p:cNvSpPr>
            <a:spLocks noGrp="1"/>
          </p:cNvSpPr>
          <p:nvPr>
            <p:ph type="title"/>
          </p:nvPr>
        </p:nvSpPr>
        <p:spPr/>
        <p:txBody>
          <a:bodyPr/>
          <a:lstStyle/>
          <a:p>
            <a:r>
              <a:rPr lang="tr-TR" dirty="0"/>
              <a:t>Müfredat Daraltma</a:t>
            </a:r>
          </a:p>
        </p:txBody>
      </p:sp>
      <p:sp>
        <p:nvSpPr>
          <p:cNvPr id="3" name="Metin Yer Tutucusu 2">
            <a:extLst>
              <a:ext uri="{FF2B5EF4-FFF2-40B4-BE49-F238E27FC236}">
                <a16:creationId xmlns:a16="http://schemas.microsoft.com/office/drawing/2014/main" id="{A993CC58-7A3B-7649-859A-7E59EE460BB3}"/>
              </a:ext>
            </a:extLst>
          </p:cNvPr>
          <p:cNvSpPr>
            <a:spLocks noGrp="1"/>
          </p:cNvSpPr>
          <p:nvPr>
            <p:ph type="body" idx="1"/>
          </p:nvPr>
        </p:nvSpPr>
        <p:spPr/>
        <p:txBody>
          <a:bodyPr/>
          <a:lstStyle/>
          <a:p>
            <a:r>
              <a:rPr lang="tr-TR" dirty="0"/>
              <a:t>Üstün zekalı çocuğun yeterli olduğu konular müfredattan çıkarılmaktadır. </a:t>
            </a:r>
          </a:p>
          <a:p>
            <a:r>
              <a:rPr lang="tr-TR" dirty="0"/>
              <a:t>Böylece kısa zamanda müfredat tamamlanmaktadır (Sak, 2012).</a:t>
            </a:r>
          </a:p>
        </p:txBody>
      </p:sp>
      <p:sp>
        <p:nvSpPr>
          <p:cNvPr id="4" name="Slayt Numarası Yer Tutucusu 3">
            <a:extLst>
              <a:ext uri="{FF2B5EF4-FFF2-40B4-BE49-F238E27FC236}">
                <a16:creationId xmlns:a16="http://schemas.microsoft.com/office/drawing/2014/main" id="{8E461EC3-D000-2C4C-A189-7793264F94C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171493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A786CA-6A1C-4C47-8B93-9C677CF3C621}"/>
              </a:ext>
            </a:extLst>
          </p:cNvPr>
          <p:cNvSpPr>
            <a:spLocks noGrp="1"/>
          </p:cNvSpPr>
          <p:nvPr>
            <p:ph type="title"/>
          </p:nvPr>
        </p:nvSpPr>
        <p:spPr/>
        <p:txBody>
          <a:bodyPr/>
          <a:lstStyle/>
          <a:p>
            <a:r>
              <a:rPr lang="tr-TR" dirty="0"/>
              <a:t>Bağımsız Çalışma</a:t>
            </a:r>
          </a:p>
        </p:txBody>
      </p:sp>
      <p:sp>
        <p:nvSpPr>
          <p:cNvPr id="3" name="Metin Yer Tutucusu 2">
            <a:extLst>
              <a:ext uri="{FF2B5EF4-FFF2-40B4-BE49-F238E27FC236}">
                <a16:creationId xmlns:a16="http://schemas.microsoft.com/office/drawing/2014/main" id="{EBFB17CB-3418-8F40-B2F1-F0B711645BA0}"/>
              </a:ext>
            </a:extLst>
          </p:cNvPr>
          <p:cNvSpPr>
            <a:spLocks noGrp="1"/>
          </p:cNvSpPr>
          <p:nvPr>
            <p:ph type="body" idx="1"/>
          </p:nvPr>
        </p:nvSpPr>
        <p:spPr>
          <a:xfrm>
            <a:off x="852854" y="1909300"/>
            <a:ext cx="8229599" cy="3111108"/>
          </a:xfrm>
        </p:spPr>
        <p:txBody>
          <a:bodyPr/>
          <a:lstStyle/>
          <a:p>
            <a:r>
              <a:rPr lang="tr-TR" dirty="0"/>
              <a:t>Çocuğun ilgi duyduğu alanlara göre uzun süren araştırmalar yaparak çocuk projeler yürütmektedir. </a:t>
            </a:r>
          </a:p>
          <a:p>
            <a:r>
              <a:rPr lang="tr-TR" dirty="0"/>
              <a:t>İhtiyaç duyduğu alan uzmanı, akademisyen, bilim insanları ile birlikte çalışmalar yürütebilir. </a:t>
            </a:r>
          </a:p>
          <a:p>
            <a:r>
              <a:rPr lang="tr-TR" dirty="0"/>
              <a:t>Öğretmenleri tarafından çocuğun çalışmaları sistematik olarak takip edilmektedir. İhtiyaç duyduğu alanlarda destek sağlamaktadır (Sak, 2012). </a:t>
            </a:r>
          </a:p>
          <a:p>
            <a:endParaRPr lang="tr-TR" dirty="0"/>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D2BC57C7-AD18-544F-A0BC-FE0AD31D5CB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673755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F9D6E-03EF-024F-9C2D-B1F3916092FC}"/>
              </a:ext>
            </a:extLst>
          </p:cNvPr>
          <p:cNvSpPr>
            <a:spLocks noGrp="1"/>
          </p:cNvSpPr>
          <p:nvPr>
            <p:ph type="title"/>
          </p:nvPr>
        </p:nvSpPr>
        <p:spPr/>
        <p:txBody>
          <a:bodyPr/>
          <a:lstStyle/>
          <a:p>
            <a:r>
              <a:rPr lang="tr-TR" dirty="0"/>
              <a:t>Saha Gezileri</a:t>
            </a:r>
          </a:p>
        </p:txBody>
      </p:sp>
      <p:sp>
        <p:nvSpPr>
          <p:cNvPr id="3" name="Metin Yer Tutucusu 2">
            <a:extLst>
              <a:ext uri="{FF2B5EF4-FFF2-40B4-BE49-F238E27FC236}">
                <a16:creationId xmlns:a16="http://schemas.microsoft.com/office/drawing/2014/main" id="{1965651F-FC8F-074C-94C3-BC9F1FCFFB10}"/>
              </a:ext>
            </a:extLst>
          </p:cNvPr>
          <p:cNvSpPr>
            <a:spLocks noGrp="1"/>
          </p:cNvSpPr>
          <p:nvPr>
            <p:ph type="body" idx="1"/>
          </p:nvPr>
        </p:nvSpPr>
        <p:spPr>
          <a:xfrm>
            <a:off x="1239715" y="1909300"/>
            <a:ext cx="7447085" cy="2764800"/>
          </a:xfrm>
        </p:spPr>
        <p:txBody>
          <a:bodyPr/>
          <a:lstStyle/>
          <a:p>
            <a:r>
              <a:rPr lang="tr-TR" dirty="0"/>
              <a:t>Bağımsız çalışmalar kapsamında da saha gezileri kullanılmaktadır. </a:t>
            </a:r>
          </a:p>
          <a:p>
            <a:r>
              <a:rPr lang="tr-TR" dirty="0"/>
              <a:t>Ayrıca da kullanılabilecek bir yöntemdir.</a:t>
            </a:r>
          </a:p>
          <a:p>
            <a:r>
              <a:rPr lang="tr-TR" dirty="0"/>
              <a:t>Çocuklara sosyal, kültürel ve bilimsel anlamda kazanım sağlamaktadır (Sak, 2012). </a:t>
            </a:r>
          </a:p>
          <a:p>
            <a:endParaRPr lang="tr-TR" dirty="0"/>
          </a:p>
        </p:txBody>
      </p:sp>
      <p:sp>
        <p:nvSpPr>
          <p:cNvPr id="4" name="Slayt Numarası Yer Tutucusu 3">
            <a:extLst>
              <a:ext uri="{FF2B5EF4-FFF2-40B4-BE49-F238E27FC236}">
                <a16:creationId xmlns:a16="http://schemas.microsoft.com/office/drawing/2014/main" id="{639F94FB-711A-434D-A763-025902E5CA2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044214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09CC2-FEE4-9046-BF67-F1E5F7BBA962}"/>
              </a:ext>
            </a:extLst>
          </p:cNvPr>
          <p:cNvSpPr>
            <a:spLocks noGrp="1"/>
          </p:cNvSpPr>
          <p:nvPr>
            <p:ph type="title"/>
          </p:nvPr>
        </p:nvSpPr>
        <p:spPr/>
        <p:txBody>
          <a:bodyPr/>
          <a:lstStyle/>
          <a:p>
            <a:r>
              <a:rPr lang="tr-TR" dirty="0"/>
              <a:t>Okul Sonrası Programlar</a:t>
            </a:r>
          </a:p>
        </p:txBody>
      </p:sp>
      <p:sp>
        <p:nvSpPr>
          <p:cNvPr id="3" name="Metin Yer Tutucusu 2">
            <a:extLst>
              <a:ext uri="{FF2B5EF4-FFF2-40B4-BE49-F238E27FC236}">
                <a16:creationId xmlns:a16="http://schemas.microsoft.com/office/drawing/2014/main" id="{70985FAD-7085-3C42-A9CA-D63222471F20}"/>
              </a:ext>
            </a:extLst>
          </p:cNvPr>
          <p:cNvSpPr>
            <a:spLocks noGrp="1"/>
          </p:cNvSpPr>
          <p:nvPr>
            <p:ph type="body" idx="1"/>
          </p:nvPr>
        </p:nvSpPr>
        <p:spPr>
          <a:xfrm>
            <a:off x="1336431" y="1909300"/>
            <a:ext cx="7350369" cy="3119900"/>
          </a:xfrm>
        </p:spPr>
        <p:txBody>
          <a:bodyPr/>
          <a:lstStyle/>
          <a:p>
            <a:r>
              <a:rPr lang="tr-TR" dirty="0"/>
              <a:t>Hafta sonları ya da yaz dönemlerinde üniversiteler ve belediyeler tarafından yürütülmektedir. </a:t>
            </a:r>
          </a:p>
          <a:p>
            <a:r>
              <a:rPr lang="tr-TR" dirty="0"/>
              <a:t>Programlar kapsamında belirli konularda dersler, kurslar ve seminerler verilebilir. </a:t>
            </a:r>
          </a:p>
          <a:p>
            <a:r>
              <a:rPr lang="tr-TR" dirty="0"/>
              <a:t>Üstün zekalı çocukların bir araya gelmesine olanak sağlamaktadır (Sak, 2012). </a:t>
            </a:r>
          </a:p>
        </p:txBody>
      </p:sp>
      <p:sp>
        <p:nvSpPr>
          <p:cNvPr id="4" name="Slayt Numarası Yer Tutucusu 3">
            <a:extLst>
              <a:ext uri="{FF2B5EF4-FFF2-40B4-BE49-F238E27FC236}">
                <a16:creationId xmlns:a16="http://schemas.microsoft.com/office/drawing/2014/main" id="{80BFC044-5C09-404E-A197-468E0EFEDE6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64174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B4D04F-8869-B74A-B8BA-717354C933E6}"/>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0E841E04-F59F-884E-B46B-B5D747F7A99D}"/>
              </a:ext>
            </a:extLst>
          </p:cNvPr>
          <p:cNvSpPr>
            <a:spLocks noGrp="1"/>
          </p:cNvSpPr>
          <p:nvPr>
            <p:ph type="body" idx="1"/>
          </p:nvPr>
        </p:nvSpPr>
        <p:spPr>
          <a:xfrm>
            <a:off x="1134208" y="1909300"/>
            <a:ext cx="7552592" cy="2764800"/>
          </a:xfrm>
        </p:spPr>
        <p:txBody>
          <a:bodyPr/>
          <a:lstStyle/>
          <a:p>
            <a:r>
              <a:rPr lang="tr-TR" dirty="0"/>
              <a:t>Müzik, sanat, dil, bilgisayar vb. kurslar,</a:t>
            </a:r>
          </a:p>
          <a:p>
            <a:r>
              <a:rPr lang="tr-TR" dirty="0"/>
              <a:t>Yaratıcı sorun çözmeyi geliştiren programlar,</a:t>
            </a:r>
          </a:p>
          <a:p>
            <a:r>
              <a:rPr lang="tr-TR" dirty="0"/>
              <a:t>Klasik edebiyat tartışmaları programları,</a:t>
            </a:r>
          </a:p>
          <a:p>
            <a:r>
              <a:rPr lang="tr-TR" dirty="0"/>
              <a:t>Yarışma ve münazaralar ve benzeri gibi de zenginleştirme uygulamaları sağlanabilir (</a:t>
            </a:r>
            <a:r>
              <a:rPr lang="tr-TR" dirty="0" err="1"/>
              <a:t>Baykoç</a:t>
            </a:r>
            <a:r>
              <a:rPr lang="tr-TR" dirty="0"/>
              <a:t>, 2018). </a:t>
            </a:r>
          </a:p>
          <a:p>
            <a:endParaRPr lang="tr-TR" dirty="0"/>
          </a:p>
          <a:p>
            <a:endParaRPr lang="tr-TR" dirty="0"/>
          </a:p>
        </p:txBody>
      </p:sp>
      <p:sp>
        <p:nvSpPr>
          <p:cNvPr id="4" name="Slayt Numarası Yer Tutucusu 3">
            <a:extLst>
              <a:ext uri="{FF2B5EF4-FFF2-40B4-BE49-F238E27FC236}">
                <a16:creationId xmlns:a16="http://schemas.microsoft.com/office/drawing/2014/main" id="{C9A224F9-784C-444C-A00B-F0BF9699A54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18681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8296FD-6EE2-8344-A193-41DF5075FE7E}"/>
              </a:ext>
            </a:extLst>
          </p:cNvPr>
          <p:cNvSpPr>
            <a:spLocks noGrp="1"/>
          </p:cNvSpPr>
          <p:nvPr>
            <p:ph type="title"/>
          </p:nvPr>
        </p:nvSpPr>
        <p:spPr/>
        <p:txBody>
          <a:bodyPr/>
          <a:lstStyle/>
          <a:p>
            <a:r>
              <a:rPr lang="tr-TR" dirty="0"/>
              <a:t>2. Hızlandırma</a:t>
            </a:r>
          </a:p>
        </p:txBody>
      </p:sp>
      <p:sp>
        <p:nvSpPr>
          <p:cNvPr id="3" name="Metin Yer Tutucusu 2">
            <a:extLst>
              <a:ext uri="{FF2B5EF4-FFF2-40B4-BE49-F238E27FC236}">
                <a16:creationId xmlns:a16="http://schemas.microsoft.com/office/drawing/2014/main" id="{934FA346-9633-954C-9080-F868B9543799}"/>
              </a:ext>
            </a:extLst>
          </p:cNvPr>
          <p:cNvSpPr>
            <a:spLocks noGrp="1"/>
          </p:cNvSpPr>
          <p:nvPr>
            <p:ph type="body" idx="1"/>
          </p:nvPr>
        </p:nvSpPr>
        <p:spPr>
          <a:xfrm>
            <a:off x="1758462" y="1909300"/>
            <a:ext cx="6928338" cy="3234200"/>
          </a:xfrm>
        </p:spPr>
        <p:txBody>
          <a:bodyPr/>
          <a:lstStyle/>
          <a:p>
            <a:pPr algn="just"/>
            <a:r>
              <a:rPr lang="tr-TR" dirty="0"/>
              <a:t>Eğitim programı normal sürecinden daha önce tamamlanmaktadır. </a:t>
            </a:r>
          </a:p>
          <a:p>
            <a:pPr algn="just"/>
            <a:r>
              <a:rPr lang="tr-TR" dirty="0"/>
              <a:t>Hızlandırma yöntemi, üstün zekalı çocukların sıkılmadan kalıcı öğrenmelerine olanak sağlamaktadır. </a:t>
            </a:r>
          </a:p>
          <a:p>
            <a:pPr algn="just"/>
            <a:r>
              <a:rPr lang="tr-TR" dirty="0"/>
              <a:t>Etkili bir yöntem olmasına rağmen çok fazla tercih edilmemektedir. </a:t>
            </a:r>
          </a:p>
          <a:p>
            <a:pPr algn="just"/>
            <a:endParaRPr lang="tr-TR" dirty="0"/>
          </a:p>
        </p:txBody>
      </p:sp>
      <p:sp>
        <p:nvSpPr>
          <p:cNvPr id="4" name="Slayt Numarası Yer Tutucusu 3">
            <a:extLst>
              <a:ext uri="{FF2B5EF4-FFF2-40B4-BE49-F238E27FC236}">
                <a16:creationId xmlns:a16="http://schemas.microsoft.com/office/drawing/2014/main" id="{1A505C28-F4A2-1D4B-91A7-2643296B6EA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956751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209D559-7211-DF41-8369-8AA925E605B6}"/>
              </a:ext>
            </a:extLst>
          </p:cNvPr>
          <p:cNvSpPr>
            <a:spLocks noGrp="1"/>
          </p:cNvSpPr>
          <p:nvPr>
            <p:ph type="body" idx="1"/>
          </p:nvPr>
        </p:nvSpPr>
        <p:spPr>
          <a:xfrm>
            <a:off x="517560" y="1722208"/>
            <a:ext cx="8459386" cy="3421292"/>
          </a:xfrm>
        </p:spPr>
        <p:txBody>
          <a:bodyPr/>
          <a:lstStyle/>
          <a:p>
            <a:pPr marL="76200" indent="0">
              <a:lnSpc>
                <a:spcPct val="100000"/>
              </a:lnSpc>
              <a:buNone/>
            </a:pPr>
            <a:r>
              <a:rPr lang="tr-TR" sz="2000" dirty="0"/>
              <a:t>Üstün yetenekli ve zekalı çocuklara zenginleştirme uygulaması yapılırken dikkat edilmesi gerekenler:</a:t>
            </a:r>
          </a:p>
          <a:p>
            <a:pPr>
              <a:lnSpc>
                <a:spcPct val="100000"/>
              </a:lnSpc>
            </a:pPr>
            <a:r>
              <a:rPr lang="tr-TR" sz="2000" dirty="0"/>
              <a:t>Okul programı çocuğun ihtiyaçlarına göre değişebilecek esneklikte olmalıdır.</a:t>
            </a:r>
          </a:p>
          <a:p>
            <a:pPr>
              <a:lnSpc>
                <a:spcPct val="100000"/>
              </a:lnSpc>
            </a:pPr>
            <a:r>
              <a:rPr lang="tr-TR" sz="2000" dirty="0"/>
              <a:t>Sınıf mevcutları bireysel eğitim programının uygulanmasına uygun olmalıdır.</a:t>
            </a:r>
          </a:p>
          <a:p>
            <a:pPr>
              <a:lnSpc>
                <a:spcPct val="100000"/>
              </a:lnSpc>
            </a:pPr>
            <a:r>
              <a:rPr lang="tr-TR" sz="2000" dirty="0"/>
              <a:t>Sınıf öğretmenlerinin destekleyici olması, uygun araç ve gereçlere erişimin olması gereklidir.</a:t>
            </a:r>
          </a:p>
          <a:p>
            <a:pPr>
              <a:lnSpc>
                <a:spcPct val="100000"/>
              </a:lnSpc>
            </a:pPr>
            <a:r>
              <a:rPr lang="tr-TR" sz="2000" dirty="0"/>
              <a:t>Okul, aile ve çevrenin ortaklaşa katılımı sağlanmalıdır (Aral &amp; Gürsoy, 2012).</a:t>
            </a:r>
          </a:p>
          <a:p>
            <a:pPr>
              <a:lnSpc>
                <a:spcPct val="100000"/>
              </a:lnSpc>
            </a:pPr>
            <a:endParaRPr lang="tr-TR" sz="2000" dirty="0"/>
          </a:p>
        </p:txBody>
      </p:sp>
      <p:sp>
        <p:nvSpPr>
          <p:cNvPr id="4" name="Slayt Numarası Yer Tutucusu 3">
            <a:extLst>
              <a:ext uri="{FF2B5EF4-FFF2-40B4-BE49-F238E27FC236}">
                <a16:creationId xmlns:a16="http://schemas.microsoft.com/office/drawing/2014/main" id="{AB9803C5-0AB0-A748-81DB-E875F53D3C0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40</a:t>
            </a:fld>
            <a:endParaRPr lang="en"/>
          </a:p>
        </p:txBody>
      </p:sp>
      <p:sp>
        <p:nvSpPr>
          <p:cNvPr id="5" name="Başlık 1">
            <a:extLst>
              <a:ext uri="{FF2B5EF4-FFF2-40B4-BE49-F238E27FC236}">
                <a16:creationId xmlns:a16="http://schemas.microsoft.com/office/drawing/2014/main" id="{40A38E91-2604-674A-99DA-8A6BF9725CAE}"/>
              </a:ext>
            </a:extLst>
          </p:cNvPr>
          <p:cNvSpPr>
            <a:spLocks noGrp="1"/>
          </p:cNvSpPr>
          <p:nvPr>
            <p:ph type="title"/>
          </p:nvPr>
        </p:nvSpPr>
        <p:spPr>
          <a:xfrm>
            <a:off x="448408" y="-100"/>
            <a:ext cx="5486400" cy="1814400"/>
          </a:xfrm>
        </p:spPr>
        <p:txBody>
          <a:bodyPr/>
          <a:lstStyle/>
          <a:p>
            <a:r>
              <a:rPr lang="tr-TR" dirty="0"/>
              <a:t>3. Zenginleştirme</a:t>
            </a:r>
          </a:p>
        </p:txBody>
      </p:sp>
    </p:spTree>
    <p:extLst>
      <p:ext uri="{BB962C8B-B14F-4D97-AF65-F5344CB8AC3E}">
        <p14:creationId xmlns:p14="http://schemas.microsoft.com/office/powerpoint/2010/main" val="264659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6539DF-FA33-5D46-BD56-626F2CDEB404}"/>
              </a:ext>
            </a:extLst>
          </p:cNvPr>
          <p:cNvSpPr>
            <a:spLocks noGrp="1"/>
          </p:cNvSpPr>
          <p:nvPr>
            <p:ph type="ctrTitle"/>
          </p:nvPr>
        </p:nvSpPr>
        <p:spPr/>
        <p:txBody>
          <a:bodyPr/>
          <a:lstStyle/>
          <a:p>
            <a:r>
              <a:rPr lang="tr-TR" dirty="0"/>
              <a:t>4. </a:t>
            </a:r>
            <a:r>
              <a:rPr lang="tr-TR" dirty="0" err="1"/>
              <a:t>Mentörlük</a:t>
            </a:r>
            <a:endParaRPr lang="tr-TR" dirty="0"/>
          </a:p>
        </p:txBody>
      </p:sp>
      <p:sp>
        <p:nvSpPr>
          <p:cNvPr id="3" name="Alt Başlık 2">
            <a:extLst>
              <a:ext uri="{FF2B5EF4-FFF2-40B4-BE49-F238E27FC236}">
                <a16:creationId xmlns:a16="http://schemas.microsoft.com/office/drawing/2014/main" id="{01B21283-8F2B-3049-861D-9BABE0959073}"/>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209708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5D49BF-E47F-6248-8174-DF49EC465516}"/>
              </a:ext>
            </a:extLst>
          </p:cNvPr>
          <p:cNvSpPr>
            <a:spLocks noGrp="1"/>
          </p:cNvSpPr>
          <p:nvPr>
            <p:ph type="title"/>
          </p:nvPr>
        </p:nvSpPr>
        <p:spPr/>
        <p:txBody>
          <a:bodyPr/>
          <a:lstStyle/>
          <a:p>
            <a:r>
              <a:rPr lang="tr-TR" dirty="0" err="1"/>
              <a:t>Mentörlük</a:t>
            </a:r>
            <a:endParaRPr lang="tr-TR" dirty="0"/>
          </a:p>
        </p:txBody>
      </p:sp>
      <p:sp>
        <p:nvSpPr>
          <p:cNvPr id="3" name="Metin Yer Tutucusu 2">
            <a:extLst>
              <a:ext uri="{FF2B5EF4-FFF2-40B4-BE49-F238E27FC236}">
                <a16:creationId xmlns:a16="http://schemas.microsoft.com/office/drawing/2014/main" id="{7C9FAD89-6E76-9F40-A55F-D77D7A184247}"/>
              </a:ext>
            </a:extLst>
          </p:cNvPr>
          <p:cNvSpPr>
            <a:spLocks noGrp="1"/>
          </p:cNvSpPr>
          <p:nvPr>
            <p:ph type="body" idx="1"/>
          </p:nvPr>
        </p:nvSpPr>
        <p:spPr>
          <a:xfrm>
            <a:off x="2013438" y="1909300"/>
            <a:ext cx="6673362" cy="2764800"/>
          </a:xfrm>
        </p:spPr>
        <p:txBody>
          <a:bodyPr/>
          <a:lstStyle/>
          <a:p>
            <a:r>
              <a:rPr lang="tr-TR" dirty="0"/>
              <a:t>Deneyimli ve bilgili bir kişinin birebirde çocuğa </a:t>
            </a:r>
            <a:r>
              <a:rPr lang="tr-TR" dirty="0" err="1"/>
              <a:t>mentörlük</a:t>
            </a:r>
            <a:r>
              <a:rPr lang="tr-TR" dirty="0"/>
              <a:t> yapmasıdır. </a:t>
            </a:r>
          </a:p>
          <a:p>
            <a:r>
              <a:rPr lang="tr-TR" dirty="0"/>
              <a:t>Bir bilim insanı kendisine hayranlık duyan bir üstün zekalı çocuğa rehberlik ve koçluk yapmasıdır. </a:t>
            </a:r>
          </a:p>
          <a:p>
            <a:r>
              <a:rPr lang="tr-TR" dirty="0" err="1"/>
              <a:t>Mentörlük</a:t>
            </a:r>
            <a:r>
              <a:rPr lang="tr-TR" dirty="0"/>
              <a:t> rol modelliği de kapsamaktadır.</a:t>
            </a:r>
          </a:p>
          <a:p>
            <a:endParaRPr lang="tr-TR" dirty="0"/>
          </a:p>
        </p:txBody>
      </p:sp>
      <p:sp>
        <p:nvSpPr>
          <p:cNvPr id="4" name="Slayt Numarası Yer Tutucusu 3">
            <a:extLst>
              <a:ext uri="{FF2B5EF4-FFF2-40B4-BE49-F238E27FC236}">
                <a16:creationId xmlns:a16="http://schemas.microsoft.com/office/drawing/2014/main" id="{3355A9EA-BD7A-BC4E-93F4-72C1F8DCFD2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113721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1715C-D568-8F49-B49A-8C999B4F8544}"/>
              </a:ext>
            </a:extLst>
          </p:cNvPr>
          <p:cNvSpPr>
            <a:spLocks noGrp="1"/>
          </p:cNvSpPr>
          <p:nvPr>
            <p:ph type="title"/>
          </p:nvPr>
        </p:nvSpPr>
        <p:spPr/>
        <p:txBody>
          <a:bodyPr/>
          <a:lstStyle/>
          <a:p>
            <a:r>
              <a:rPr lang="tr-TR" dirty="0" err="1"/>
              <a:t>Mentörlük</a:t>
            </a:r>
            <a:endParaRPr lang="tr-TR" dirty="0"/>
          </a:p>
        </p:txBody>
      </p:sp>
      <p:sp>
        <p:nvSpPr>
          <p:cNvPr id="3" name="Metin Yer Tutucusu 2">
            <a:extLst>
              <a:ext uri="{FF2B5EF4-FFF2-40B4-BE49-F238E27FC236}">
                <a16:creationId xmlns:a16="http://schemas.microsoft.com/office/drawing/2014/main" id="{40A0C1DF-A007-7E4A-8F8C-F712826CAB66}"/>
              </a:ext>
            </a:extLst>
          </p:cNvPr>
          <p:cNvSpPr>
            <a:spLocks noGrp="1"/>
          </p:cNvSpPr>
          <p:nvPr>
            <p:ph type="body" idx="1"/>
          </p:nvPr>
        </p:nvSpPr>
        <p:spPr>
          <a:xfrm>
            <a:off x="1802423" y="1909300"/>
            <a:ext cx="6884377" cy="2900092"/>
          </a:xfrm>
        </p:spPr>
        <p:txBody>
          <a:bodyPr/>
          <a:lstStyle/>
          <a:p>
            <a:r>
              <a:rPr lang="tr-TR" dirty="0"/>
              <a:t>Bir konunun öğretiminin yanı sıra motivasyon sağlayıcı, kariyer planlayıcı, akıl hocalığı ve arkadaşlığı da sağlamaktadır. </a:t>
            </a:r>
          </a:p>
          <a:p>
            <a:r>
              <a:rPr lang="tr-TR" dirty="0"/>
              <a:t>Üstün zekalı çocuğa entelektüel, sosyal, duygusal ve akademik destek sağlamaktadır.</a:t>
            </a:r>
          </a:p>
        </p:txBody>
      </p:sp>
      <p:sp>
        <p:nvSpPr>
          <p:cNvPr id="4" name="Slayt Numarası Yer Tutucusu 3">
            <a:extLst>
              <a:ext uri="{FF2B5EF4-FFF2-40B4-BE49-F238E27FC236}">
                <a16:creationId xmlns:a16="http://schemas.microsoft.com/office/drawing/2014/main" id="{68208AFC-9CBA-774B-8D23-70DA1FB70FA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2109515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2346A2-BB1F-F042-B19F-3628A9BB6AF4}"/>
              </a:ext>
            </a:extLst>
          </p:cNvPr>
          <p:cNvSpPr>
            <a:spLocks noGrp="1"/>
          </p:cNvSpPr>
          <p:nvPr>
            <p:ph type="title"/>
          </p:nvPr>
        </p:nvSpPr>
        <p:spPr/>
        <p:txBody>
          <a:bodyPr/>
          <a:lstStyle/>
          <a:p>
            <a:r>
              <a:rPr lang="tr-TR" dirty="0" err="1"/>
              <a:t>Mentörlük</a:t>
            </a:r>
            <a:endParaRPr lang="tr-TR" dirty="0"/>
          </a:p>
        </p:txBody>
      </p:sp>
      <p:sp>
        <p:nvSpPr>
          <p:cNvPr id="3" name="Metin Yer Tutucusu 2">
            <a:extLst>
              <a:ext uri="{FF2B5EF4-FFF2-40B4-BE49-F238E27FC236}">
                <a16:creationId xmlns:a16="http://schemas.microsoft.com/office/drawing/2014/main" id="{27355E3D-8B3E-8B42-9F5B-9EC04652BC40}"/>
              </a:ext>
            </a:extLst>
          </p:cNvPr>
          <p:cNvSpPr>
            <a:spLocks noGrp="1"/>
          </p:cNvSpPr>
          <p:nvPr>
            <p:ph type="body" idx="1"/>
          </p:nvPr>
        </p:nvSpPr>
        <p:spPr>
          <a:xfrm>
            <a:off x="740725" y="1909300"/>
            <a:ext cx="7946075" cy="3009900"/>
          </a:xfrm>
        </p:spPr>
        <p:txBody>
          <a:bodyPr/>
          <a:lstStyle/>
          <a:p>
            <a:r>
              <a:rPr lang="tr-TR" dirty="0"/>
              <a:t>Çocuklara uzmanlarla çalışma olanağı,</a:t>
            </a:r>
          </a:p>
          <a:p>
            <a:r>
              <a:rPr lang="tr-TR" dirty="0"/>
              <a:t>Özel yeteneklerinin gelişme olanağı, </a:t>
            </a:r>
          </a:p>
          <a:p>
            <a:r>
              <a:rPr lang="tr-TR" dirty="0"/>
              <a:t>Mesleki ilgilerini belirleme olanakları,</a:t>
            </a:r>
          </a:p>
          <a:p>
            <a:r>
              <a:rPr lang="tr-TR" dirty="0"/>
              <a:t> Detaylı araştırma yapma olanağı, </a:t>
            </a:r>
          </a:p>
          <a:p>
            <a:r>
              <a:rPr lang="tr-TR" dirty="0"/>
              <a:t>Sosyal-duygusal anlamda gelişim sağlaması açısından </a:t>
            </a:r>
            <a:r>
              <a:rPr lang="tr-TR" dirty="0" err="1"/>
              <a:t>mentörlük</a:t>
            </a:r>
            <a:r>
              <a:rPr lang="tr-TR" dirty="0"/>
              <a:t> uygulamasının katkıları vardır. </a:t>
            </a:r>
          </a:p>
        </p:txBody>
      </p:sp>
      <p:sp>
        <p:nvSpPr>
          <p:cNvPr id="4" name="Slayt Numarası Yer Tutucusu 3">
            <a:extLst>
              <a:ext uri="{FF2B5EF4-FFF2-40B4-BE49-F238E27FC236}">
                <a16:creationId xmlns:a16="http://schemas.microsoft.com/office/drawing/2014/main" id="{0D2D1955-2C81-8345-A69F-925607AB5DA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4200778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1C578B-9E4B-9341-8893-B341BBF1CB26}"/>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395AC927-700A-174B-B5D2-8381BBE95FF1}"/>
              </a:ext>
            </a:extLst>
          </p:cNvPr>
          <p:cNvSpPr>
            <a:spLocks noGrp="1"/>
          </p:cNvSpPr>
          <p:nvPr>
            <p:ph type="body" idx="1"/>
          </p:nvPr>
        </p:nvSpPr>
        <p:spPr>
          <a:xfrm>
            <a:off x="1784838" y="1909300"/>
            <a:ext cx="6901962" cy="2900092"/>
          </a:xfrm>
        </p:spPr>
        <p:txBody>
          <a:bodyPr/>
          <a:lstStyle/>
          <a:p>
            <a:r>
              <a:rPr lang="tr-TR" dirty="0" err="1"/>
              <a:t>Mentörlük</a:t>
            </a:r>
            <a:r>
              <a:rPr lang="tr-TR" dirty="0"/>
              <a:t> programına katılan çocuklar bir yıldan uzun sürelerde programa devam etmektedirler. </a:t>
            </a:r>
          </a:p>
          <a:p>
            <a:r>
              <a:rPr lang="tr-TR" dirty="0"/>
              <a:t>Programın neleri kapsayacağı ve düzeni önceden belirlenmelidir. </a:t>
            </a:r>
          </a:p>
          <a:p>
            <a:r>
              <a:rPr lang="tr-TR" dirty="0"/>
              <a:t>Hem </a:t>
            </a:r>
            <a:r>
              <a:rPr lang="tr-TR" dirty="0" err="1"/>
              <a:t>mentörün</a:t>
            </a:r>
            <a:r>
              <a:rPr lang="tr-TR" dirty="0"/>
              <a:t> hem de üstün zekalı çocuğun istekli olması gerekmektedir (Sak, 2012). </a:t>
            </a:r>
          </a:p>
          <a:p>
            <a:endParaRPr lang="tr-TR" dirty="0"/>
          </a:p>
        </p:txBody>
      </p:sp>
      <p:sp>
        <p:nvSpPr>
          <p:cNvPr id="4" name="Slayt Numarası Yer Tutucusu 3">
            <a:extLst>
              <a:ext uri="{FF2B5EF4-FFF2-40B4-BE49-F238E27FC236}">
                <a16:creationId xmlns:a16="http://schemas.microsoft.com/office/drawing/2014/main" id="{5892E86E-9537-8240-80C1-48748C9F389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4022787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28BFA-4B10-214A-8DE4-B9F2D17A7F1F}"/>
              </a:ext>
            </a:extLst>
          </p:cNvPr>
          <p:cNvSpPr>
            <a:spLocks noGrp="1"/>
          </p:cNvSpPr>
          <p:nvPr>
            <p:ph type="title"/>
          </p:nvPr>
        </p:nvSpPr>
        <p:spPr/>
        <p:txBody>
          <a:bodyPr/>
          <a:lstStyle/>
          <a:p>
            <a:r>
              <a:rPr lang="tr-TR" dirty="0"/>
              <a:t>Kaynakça</a:t>
            </a:r>
          </a:p>
        </p:txBody>
      </p:sp>
      <p:sp>
        <p:nvSpPr>
          <p:cNvPr id="3" name="Metin Yer Tutucusu 2">
            <a:extLst>
              <a:ext uri="{FF2B5EF4-FFF2-40B4-BE49-F238E27FC236}">
                <a16:creationId xmlns:a16="http://schemas.microsoft.com/office/drawing/2014/main" id="{496EEC03-2D30-104B-8701-891B0FDB516B}"/>
              </a:ext>
            </a:extLst>
          </p:cNvPr>
          <p:cNvSpPr>
            <a:spLocks noGrp="1"/>
          </p:cNvSpPr>
          <p:nvPr>
            <p:ph type="body" idx="1"/>
          </p:nvPr>
        </p:nvSpPr>
        <p:spPr>
          <a:xfrm>
            <a:off x="579106" y="1576908"/>
            <a:ext cx="8476972" cy="3566592"/>
          </a:xfrm>
        </p:spPr>
        <p:txBody>
          <a:bodyPr/>
          <a:lstStyle/>
          <a:p>
            <a:r>
              <a:rPr lang="tr-TR" sz="16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1600" dirty="0" err="1">
                <a:latin typeface="Calibri" panose="020F0502020204030204" pitchFamily="34" charset="0"/>
                <a:cs typeface="Calibri" panose="020F0502020204030204" pitchFamily="34" charset="0"/>
              </a:rPr>
              <a:t>Morpa</a:t>
            </a:r>
            <a:r>
              <a:rPr lang="tr-TR" sz="1600" dirty="0">
                <a:latin typeface="Calibri" panose="020F0502020204030204" pitchFamily="34" charset="0"/>
                <a:cs typeface="Calibri" panose="020F0502020204030204" pitchFamily="34" charset="0"/>
              </a:rPr>
              <a:t> Yayınevi.</a:t>
            </a:r>
          </a:p>
          <a:p>
            <a:r>
              <a:rPr lang="tr-TR" sz="1600" dirty="0" err="1">
                <a:latin typeface="Calibri" panose="020F0502020204030204" pitchFamily="34" charset="0"/>
                <a:cs typeface="Calibri" panose="020F0502020204030204" pitchFamily="34" charset="0"/>
              </a:rPr>
              <a:t>Baykoç</a:t>
            </a:r>
            <a:r>
              <a:rPr lang="tr-TR" sz="1600" dirty="0">
                <a:latin typeface="Calibri" panose="020F0502020204030204" pitchFamily="34" charset="0"/>
                <a:cs typeface="Calibri" panose="020F0502020204030204" pitchFamily="34" charset="0"/>
              </a:rPr>
              <a:t> Dönmez, N. (2011). Üstün ve Özel Yetenekli Çocuklar ve Eğitimleri (</a:t>
            </a:r>
            <a:r>
              <a:rPr lang="tr-TR" sz="1600" dirty="0" err="1">
                <a:latin typeface="Calibri" panose="020F0502020204030204" pitchFamily="34" charset="0"/>
                <a:cs typeface="Calibri" panose="020F0502020204030204" pitchFamily="34" charset="0"/>
              </a:rPr>
              <a:t>Necate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Baykoç</a:t>
            </a:r>
            <a:r>
              <a:rPr lang="tr-TR" sz="1600" dirty="0">
                <a:latin typeface="Calibri" panose="020F0502020204030204" pitchFamily="34" charset="0"/>
                <a:cs typeface="Calibri" panose="020F0502020204030204" pitchFamily="34" charset="0"/>
              </a:rPr>
              <a:t> Dönmez, ed.). Ankara: Eğiten Kitap.</a:t>
            </a:r>
          </a:p>
          <a:p>
            <a:r>
              <a:rPr lang="tr-TR" sz="1600" dirty="0" err="1">
                <a:latin typeface="Calibri" panose="020F0502020204030204" pitchFamily="34" charset="0"/>
                <a:cs typeface="Calibri" panose="020F0502020204030204" pitchFamily="34" charset="0"/>
              </a:rPr>
              <a:t>Baykoç</a:t>
            </a:r>
            <a:r>
              <a:rPr lang="tr-TR" sz="1600" dirty="0">
                <a:latin typeface="Calibri" panose="020F0502020204030204" pitchFamily="34" charset="0"/>
                <a:cs typeface="Calibri" panose="020F0502020204030204" pitchFamily="34" charset="0"/>
              </a:rPr>
              <a:t> Dönmez, N. (2018). Üstün Yetenekli Çocuklar. Özel Gereksinimli Çocuklar (Nilgün Metin, ed.). Ankara: Anı Yayıncılık.</a:t>
            </a:r>
          </a:p>
          <a:p>
            <a:r>
              <a:rPr lang="tr-TR" sz="1600" dirty="0">
                <a:latin typeface="Calibri" panose="020F0502020204030204" pitchFamily="34" charset="0"/>
                <a:cs typeface="Calibri" panose="020F0502020204030204" pitchFamily="34" charset="0"/>
              </a:rPr>
              <a:t>Sak, U. (2012). Üstün Zekalılar. Ankara: Vize Yayıncılık.</a:t>
            </a:r>
          </a:p>
          <a:p>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Saranlı</a:t>
            </a:r>
            <a:r>
              <a:rPr lang="tr-TR" sz="1600" dirty="0">
                <a:latin typeface="Calibri" panose="020F0502020204030204" pitchFamily="34" charset="0"/>
                <a:cs typeface="Calibri" panose="020F0502020204030204" pitchFamily="34" charset="0"/>
              </a:rPr>
              <a:t>, A. G. &amp; Kurtulmuş, Z. (2018). Üstün Yetenekli ve Üstün Zekalı Çocuklar. Özel gereksinimli çocuklar ve eğitimleri içinde. (Neriman Aral &amp; Figen Gürsoy, ed.). Ankara: Hedef Yayıncılık.</a:t>
            </a:r>
          </a:p>
          <a:p>
            <a:r>
              <a:rPr lang="tr-TR" sz="1600" dirty="0" err="1">
                <a:latin typeface="Calibri" panose="020F0502020204030204" pitchFamily="34" charset="0"/>
                <a:cs typeface="Calibri" panose="020F0502020204030204" pitchFamily="34" charset="0"/>
              </a:rPr>
              <a:t>Schiever</a:t>
            </a:r>
            <a:r>
              <a:rPr lang="tr-TR" sz="1600" dirty="0">
                <a:latin typeface="Calibri" panose="020F0502020204030204" pitchFamily="34" charset="0"/>
                <a:cs typeface="Calibri" panose="020F0502020204030204" pitchFamily="34" charset="0"/>
              </a:rPr>
              <a:t>, S. W., &amp; Maker, C. J. (2003). New </a:t>
            </a:r>
            <a:r>
              <a:rPr lang="tr-TR" sz="1600" dirty="0" err="1">
                <a:latin typeface="Calibri" panose="020F0502020204030204" pitchFamily="34" charset="0"/>
                <a:cs typeface="Calibri" panose="020F0502020204030204" pitchFamily="34" charset="0"/>
              </a:rPr>
              <a:t>directions</a:t>
            </a:r>
            <a:r>
              <a:rPr lang="tr-TR" sz="1600" dirty="0">
                <a:latin typeface="Calibri" panose="020F0502020204030204" pitchFamily="34" charset="0"/>
                <a:cs typeface="Calibri" panose="020F0502020204030204" pitchFamily="34" charset="0"/>
              </a:rPr>
              <a:t> in </a:t>
            </a:r>
            <a:r>
              <a:rPr lang="tr-TR" sz="1600" dirty="0" err="1">
                <a:latin typeface="Calibri" panose="020F0502020204030204" pitchFamily="34" charset="0"/>
                <a:cs typeface="Calibri" panose="020F0502020204030204" pitchFamily="34" charset="0"/>
              </a:rPr>
              <a:t>enrichment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acceleration</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Handbook</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gifted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education</a:t>
            </a:r>
            <a:r>
              <a:rPr lang="tr-TR" sz="1600" dirty="0">
                <a:latin typeface="Calibri" panose="020F0502020204030204" pitchFamily="34" charset="0"/>
                <a:cs typeface="Calibri" panose="020F0502020204030204" pitchFamily="34" charset="0"/>
              </a:rPr>
              <a:t>, 3, 163-173.</a:t>
            </a:r>
          </a:p>
          <a:p>
            <a:endParaRPr lang="tr-TR" sz="1600" dirty="0"/>
          </a:p>
        </p:txBody>
      </p:sp>
      <p:sp>
        <p:nvSpPr>
          <p:cNvPr id="4" name="Slayt Numarası Yer Tutucusu 3">
            <a:extLst>
              <a:ext uri="{FF2B5EF4-FFF2-40B4-BE49-F238E27FC236}">
                <a16:creationId xmlns:a16="http://schemas.microsoft.com/office/drawing/2014/main" id="{686FB3AD-6226-FA45-8A48-1AB3FC1F659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3815903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body" idx="4294967295"/>
          </p:nvPr>
        </p:nvSpPr>
        <p:spPr>
          <a:xfrm>
            <a:off x="2699238" y="627489"/>
            <a:ext cx="3745523" cy="35754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b="1" dirty="0">
                <a:solidFill>
                  <a:srgbClr val="FFFFFF"/>
                </a:solidFill>
                <a:latin typeface="Roboto Slab"/>
                <a:ea typeface="Roboto Slab"/>
                <a:cs typeface="Roboto Slab"/>
                <a:sym typeface="Roboto Slab"/>
              </a:rPr>
              <a:t>TEŞEKKÜR EDERİM </a:t>
            </a:r>
            <a:r>
              <a:rPr lang="en" b="1" dirty="0">
                <a:solidFill>
                  <a:srgbClr val="FFFFFF"/>
                </a:solidFill>
                <a:latin typeface="Roboto Slab"/>
                <a:ea typeface="Roboto Slab"/>
                <a:cs typeface="Roboto Slab"/>
                <a:sym typeface="Wingdings" pitchFamily="2" charset="2"/>
              </a:rPr>
              <a:t></a:t>
            </a:r>
            <a:endParaRPr b="1" dirty="0">
              <a:solidFill>
                <a:srgbClr val="FFFFFF"/>
              </a:solidFill>
              <a:latin typeface="Roboto Slab"/>
              <a:ea typeface="Roboto Slab"/>
              <a:cs typeface="Roboto Slab"/>
              <a:sym typeface="Roboto Slab"/>
            </a:endParaRPr>
          </a:p>
        </p:txBody>
      </p:sp>
      <p:sp>
        <p:nvSpPr>
          <p:cNvPr id="339" name="Google Shape;339;p3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47</a:t>
            </a:fld>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C8C20-3849-A74A-8153-BDECEC7DE4AE}"/>
              </a:ext>
            </a:extLst>
          </p:cNvPr>
          <p:cNvSpPr>
            <a:spLocks noGrp="1"/>
          </p:cNvSpPr>
          <p:nvPr>
            <p:ph type="title"/>
          </p:nvPr>
        </p:nvSpPr>
        <p:spPr/>
        <p:txBody>
          <a:bodyPr/>
          <a:lstStyle/>
          <a:p>
            <a:r>
              <a:rPr lang="tr-TR" dirty="0"/>
              <a:t>2. Hızlandırma</a:t>
            </a:r>
          </a:p>
        </p:txBody>
      </p:sp>
      <p:sp>
        <p:nvSpPr>
          <p:cNvPr id="3" name="Metin Yer Tutucusu 2">
            <a:extLst>
              <a:ext uri="{FF2B5EF4-FFF2-40B4-BE49-F238E27FC236}">
                <a16:creationId xmlns:a16="http://schemas.microsoft.com/office/drawing/2014/main" id="{7C6AB0C8-27DC-1344-93F7-851416582FE5}"/>
              </a:ext>
            </a:extLst>
          </p:cNvPr>
          <p:cNvSpPr>
            <a:spLocks noGrp="1"/>
          </p:cNvSpPr>
          <p:nvPr>
            <p:ph type="body" idx="1"/>
          </p:nvPr>
        </p:nvSpPr>
        <p:spPr>
          <a:xfrm>
            <a:off x="1279429" y="2154400"/>
            <a:ext cx="7605346" cy="2764800"/>
          </a:xfrm>
        </p:spPr>
        <p:txBody>
          <a:bodyPr/>
          <a:lstStyle/>
          <a:p>
            <a:pPr algn="just"/>
            <a:r>
              <a:rPr lang="tr-TR" dirty="0"/>
              <a:t>Birinci sınıfa erken başlama ve hızlı ilerleme, sınıf atlama ve ders atlama gibi çocuğun ihtiyaçlarına göre planlanan uygulamaları içermektedir.</a:t>
            </a:r>
          </a:p>
          <a:p>
            <a:pPr algn="just"/>
            <a:r>
              <a:rPr lang="tr-TR" dirty="0"/>
              <a:t>Özellikle matematik gibi aşamalı içeriği olan derslerde kullanılmaktadır (</a:t>
            </a:r>
            <a:r>
              <a:rPr lang="tr-TR" dirty="0" err="1"/>
              <a:t>Baykoç</a:t>
            </a:r>
            <a:r>
              <a:rPr lang="tr-TR" dirty="0"/>
              <a:t>, 2011; </a:t>
            </a:r>
            <a:r>
              <a:rPr lang="tr-TR" dirty="0" err="1"/>
              <a:t>Baykoç</a:t>
            </a:r>
            <a:r>
              <a:rPr lang="tr-TR" dirty="0"/>
              <a:t>, 2018). </a:t>
            </a:r>
          </a:p>
        </p:txBody>
      </p:sp>
      <p:sp>
        <p:nvSpPr>
          <p:cNvPr id="4" name="Slayt Numarası Yer Tutucusu 3">
            <a:extLst>
              <a:ext uri="{FF2B5EF4-FFF2-40B4-BE49-F238E27FC236}">
                <a16:creationId xmlns:a16="http://schemas.microsoft.com/office/drawing/2014/main" id="{C5BE6B31-5E05-BE4C-AF6A-26E8BA7939E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0425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EBB80BD-E6AF-0741-B80C-892C20EA769F}"/>
              </a:ext>
            </a:extLst>
          </p:cNvPr>
          <p:cNvSpPr>
            <a:spLocks noGrp="1"/>
          </p:cNvSpPr>
          <p:nvPr>
            <p:ph type="body" idx="1"/>
          </p:nvPr>
        </p:nvSpPr>
        <p:spPr>
          <a:xfrm>
            <a:off x="1467555" y="1664200"/>
            <a:ext cx="7676445" cy="3479300"/>
          </a:xfrm>
        </p:spPr>
        <p:txBody>
          <a:bodyPr/>
          <a:lstStyle/>
          <a:p>
            <a:pPr marL="76200" indent="0">
              <a:buNone/>
            </a:pPr>
            <a:r>
              <a:rPr lang="tr-TR" dirty="0"/>
              <a:t>Hızlandırma Uygulamasının Yaygın Olarak Tercih Edilmemesinin Sebepleri;</a:t>
            </a:r>
          </a:p>
          <a:p>
            <a:r>
              <a:rPr lang="tr-TR" dirty="0"/>
              <a:t>Sosyal-Duygusal Uyumsuzluk Kaygısı,</a:t>
            </a:r>
          </a:p>
          <a:p>
            <a:r>
              <a:rPr lang="tr-TR" dirty="0"/>
              <a:t>Zenginleştirmenin Hızlandırmaya Kıyaslanması,</a:t>
            </a:r>
          </a:p>
          <a:p>
            <a:r>
              <a:rPr lang="tr-TR" dirty="0"/>
              <a:t>Sınır Kaygısı,</a:t>
            </a:r>
          </a:p>
          <a:p>
            <a:r>
              <a:rPr lang="tr-TR" dirty="0"/>
              <a:t>Normal olma kaygısı,</a:t>
            </a:r>
          </a:p>
          <a:p>
            <a:r>
              <a:rPr lang="tr-TR" dirty="0" err="1"/>
              <a:t>Elitizim</a:t>
            </a:r>
            <a:r>
              <a:rPr lang="tr-TR" dirty="0"/>
              <a:t> karşıtlığı olarak sıralanabilmektedir. </a:t>
            </a:r>
          </a:p>
        </p:txBody>
      </p:sp>
      <p:sp>
        <p:nvSpPr>
          <p:cNvPr id="4" name="Slayt Numarası Yer Tutucusu 3">
            <a:extLst>
              <a:ext uri="{FF2B5EF4-FFF2-40B4-BE49-F238E27FC236}">
                <a16:creationId xmlns:a16="http://schemas.microsoft.com/office/drawing/2014/main" id="{4E965AE7-F782-0644-8208-FB961B9C61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16689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90CE1E-5D04-0645-BB02-3F1EA30AD419}"/>
              </a:ext>
            </a:extLst>
          </p:cNvPr>
          <p:cNvSpPr>
            <a:spLocks noGrp="1"/>
          </p:cNvSpPr>
          <p:nvPr>
            <p:ph type="ctrTitle"/>
          </p:nvPr>
        </p:nvSpPr>
        <p:spPr>
          <a:xfrm>
            <a:off x="457200" y="1430950"/>
            <a:ext cx="7207956" cy="1159800"/>
          </a:xfrm>
        </p:spPr>
        <p:txBody>
          <a:bodyPr/>
          <a:lstStyle/>
          <a:p>
            <a:r>
              <a:rPr lang="tr-TR" dirty="0"/>
              <a:t>2. Hızlandırmanın Türleri </a:t>
            </a:r>
          </a:p>
        </p:txBody>
      </p:sp>
      <p:sp>
        <p:nvSpPr>
          <p:cNvPr id="3" name="Alt Başlık 2">
            <a:extLst>
              <a:ext uri="{FF2B5EF4-FFF2-40B4-BE49-F238E27FC236}">
                <a16:creationId xmlns:a16="http://schemas.microsoft.com/office/drawing/2014/main" id="{ACD74319-AF0D-4740-BC06-46BB010956BF}"/>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07400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F247F9-1864-C54C-B1C6-D823CF2C14A6}"/>
              </a:ext>
            </a:extLst>
          </p:cNvPr>
          <p:cNvSpPr>
            <a:spLocks noGrp="1"/>
          </p:cNvSpPr>
          <p:nvPr>
            <p:ph type="title"/>
          </p:nvPr>
        </p:nvSpPr>
        <p:spPr/>
        <p:txBody>
          <a:bodyPr/>
          <a:lstStyle/>
          <a:p>
            <a:r>
              <a:rPr lang="tr-TR" dirty="0"/>
              <a:t>Hızlandırmanın Türleri</a:t>
            </a:r>
          </a:p>
        </p:txBody>
      </p:sp>
      <p:sp>
        <p:nvSpPr>
          <p:cNvPr id="3" name="Metin Yer Tutucusu 2">
            <a:extLst>
              <a:ext uri="{FF2B5EF4-FFF2-40B4-BE49-F238E27FC236}">
                <a16:creationId xmlns:a16="http://schemas.microsoft.com/office/drawing/2014/main" id="{55F3A3A8-19AC-5B4E-9810-A56A23F1C78F}"/>
              </a:ext>
            </a:extLst>
          </p:cNvPr>
          <p:cNvSpPr>
            <a:spLocks noGrp="1"/>
          </p:cNvSpPr>
          <p:nvPr>
            <p:ph type="body" idx="1"/>
          </p:nvPr>
        </p:nvSpPr>
        <p:spPr>
          <a:xfrm>
            <a:off x="1828800" y="1909300"/>
            <a:ext cx="6858000" cy="3009900"/>
          </a:xfrm>
        </p:spPr>
        <p:txBody>
          <a:bodyPr/>
          <a:lstStyle/>
          <a:p>
            <a:pPr algn="just"/>
            <a:r>
              <a:rPr lang="tr-TR" dirty="0"/>
              <a:t>Tipik gelişen akranlarına göre daha üst düzey zihinsel fonksiyonlara sahip olan, daha hızlı öğrenen ve daha hızlı gelişim gösteren çocuklar kendi potansiyellerine uygun eğitim programlarına yerleştirilmektedir (</a:t>
            </a:r>
            <a:r>
              <a:rPr lang="tr-TR" dirty="0" err="1">
                <a:latin typeface="Calibri" panose="020F0502020204030204" pitchFamily="34" charset="0"/>
                <a:cs typeface="Calibri" panose="020F0502020204030204" pitchFamily="34" charset="0"/>
              </a:rPr>
              <a:t>Saranlı</a:t>
            </a:r>
            <a:r>
              <a:rPr lang="tr-TR" dirty="0">
                <a:latin typeface="Calibri" panose="020F0502020204030204" pitchFamily="34" charset="0"/>
                <a:cs typeface="Calibri" panose="020F0502020204030204" pitchFamily="34" charset="0"/>
              </a:rPr>
              <a:t> &amp; Kurtulmuş, 2018). </a:t>
            </a:r>
            <a:endParaRPr lang="tr-TR" dirty="0"/>
          </a:p>
        </p:txBody>
      </p:sp>
      <p:sp>
        <p:nvSpPr>
          <p:cNvPr id="4" name="Slayt Numarası Yer Tutucusu 3">
            <a:extLst>
              <a:ext uri="{FF2B5EF4-FFF2-40B4-BE49-F238E27FC236}">
                <a16:creationId xmlns:a16="http://schemas.microsoft.com/office/drawing/2014/main" id="{20A5A3E0-C8FA-4D4F-8F08-9A13381BD6B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76286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012FED-C24B-8544-B075-2978C97FF557}"/>
              </a:ext>
            </a:extLst>
          </p:cNvPr>
          <p:cNvSpPr>
            <a:spLocks noGrp="1"/>
          </p:cNvSpPr>
          <p:nvPr>
            <p:ph type="title"/>
          </p:nvPr>
        </p:nvSpPr>
        <p:spPr/>
        <p:txBody>
          <a:bodyPr/>
          <a:lstStyle/>
          <a:p>
            <a:r>
              <a:rPr lang="tr-TR" dirty="0"/>
              <a:t>Hızlandırmanın Türleri</a:t>
            </a:r>
          </a:p>
        </p:txBody>
      </p:sp>
      <p:sp>
        <p:nvSpPr>
          <p:cNvPr id="3" name="Metin Yer Tutucusu 2">
            <a:extLst>
              <a:ext uri="{FF2B5EF4-FFF2-40B4-BE49-F238E27FC236}">
                <a16:creationId xmlns:a16="http://schemas.microsoft.com/office/drawing/2014/main" id="{842BEE74-065A-EB4D-9FA8-E16495606F0D}"/>
              </a:ext>
            </a:extLst>
          </p:cNvPr>
          <p:cNvSpPr>
            <a:spLocks noGrp="1"/>
          </p:cNvSpPr>
          <p:nvPr>
            <p:ph type="body" idx="1"/>
          </p:nvPr>
        </p:nvSpPr>
        <p:spPr>
          <a:xfrm>
            <a:off x="1512711" y="1909300"/>
            <a:ext cx="7174089" cy="2764800"/>
          </a:xfrm>
        </p:spPr>
        <p:txBody>
          <a:bodyPr/>
          <a:lstStyle/>
          <a:p>
            <a:r>
              <a:rPr lang="tr-TR" dirty="0"/>
              <a:t>Hızlandırma yönteminin hangi tekniği kullanılacağına;</a:t>
            </a:r>
          </a:p>
          <a:p>
            <a:pPr lvl="1"/>
            <a:r>
              <a:rPr lang="tr-TR" dirty="0"/>
              <a:t>Çocuğun potansiyeli,</a:t>
            </a:r>
          </a:p>
          <a:p>
            <a:pPr lvl="1"/>
            <a:r>
              <a:rPr lang="tr-TR" dirty="0"/>
              <a:t>Okulun olanakları dikkate alınarak karar verilir. </a:t>
            </a:r>
          </a:p>
        </p:txBody>
      </p:sp>
      <p:sp>
        <p:nvSpPr>
          <p:cNvPr id="4" name="Slayt Numarası Yer Tutucusu 3">
            <a:extLst>
              <a:ext uri="{FF2B5EF4-FFF2-40B4-BE49-F238E27FC236}">
                <a16:creationId xmlns:a16="http://schemas.microsoft.com/office/drawing/2014/main" id="{980B8DDE-3E44-124C-96AF-BFECED099E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775287495"/>
      </p:ext>
    </p:extLst>
  </p:cSld>
  <p:clrMapOvr>
    <a:masterClrMapping/>
  </p:clrMapOvr>
</p:sld>
</file>

<file path=ppt/theme/theme1.xml><?xml version="1.0" encoding="utf-8"?>
<a:theme xmlns:a="http://schemas.openxmlformats.org/drawingml/2006/main" name="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1659</Words>
  <Application>Microsoft Office PowerPoint</Application>
  <PresentationFormat>Ekran Gösterisi (16:9)</PresentationFormat>
  <Paragraphs>214</Paragraphs>
  <Slides>47</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Arial</vt:lpstr>
      <vt:lpstr>Roboto Slab</vt:lpstr>
      <vt:lpstr>Wingdings</vt:lpstr>
      <vt:lpstr>Calibri</vt:lpstr>
      <vt:lpstr>Chivo</vt:lpstr>
      <vt:lpstr>Macmorris template</vt:lpstr>
      <vt:lpstr>Üstün Yetenekli Çocuklar için Eğitim Modelleri</vt:lpstr>
      <vt:lpstr>Üstün Yetenekli Çocukların Eğitimlerinde Kullanılan Yöntemler:  1.Gruplama 2.Hızlandırma 3.Zenginleştirme </vt:lpstr>
      <vt:lpstr>2. Hızlandırma</vt:lpstr>
      <vt:lpstr>2. Hızlandırma</vt:lpstr>
      <vt:lpstr>2. Hızlandırma</vt:lpstr>
      <vt:lpstr>PowerPoint Sunusu</vt:lpstr>
      <vt:lpstr>2. Hızlandırmanın Türleri </vt:lpstr>
      <vt:lpstr>Hızlandırmanın Türleri</vt:lpstr>
      <vt:lpstr>Hızlandırmanın Türleri</vt:lpstr>
      <vt:lpstr>Hızlandırmanın Türleri</vt:lpstr>
      <vt:lpstr>Okula erken başlama</vt:lpstr>
      <vt:lpstr>Okula erken başlama</vt:lpstr>
      <vt:lpstr>Sınıf Yükseltme</vt:lpstr>
      <vt:lpstr>Sınıf Yükseltme</vt:lpstr>
      <vt:lpstr>Üniversiteye Erken Başlama</vt:lpstr>
      <vt:lpstr>Uluslararası Bakalorya Programı (IB)</vt:lpstr>
      <vt:lpstr>İkili Kayıt</vt:lpstr>
      <vt:lpstr>İkili Kayıt</vt:lpstr>
      <vt:lpstr>Onur Sınıfları</vt:lpstr>
      <vt:lpstr>İleri Yerleştirme Sınıfları</vt:lpstr>
      <vt:lpstr>Üstten Ders Alma</vt:lpstr>
      <vt:lpstr>Ders Hızlandırma</vt:lpstr>
      <vt:lpstr>Sınavla Ders Geçme</vt:lpstr>
      <vt:lpstr>Hızlandırma Ne Zaman Kullanılmalıdır?</vt:lpstr>
      <vt:lpstr>Hızlandırma Ne Zaman Kullanılmalıdır?</vt:lpstr>
      <vt:lpstr>PowerPoint Sunusu</vt:lpstr>
      <vt:lpstr>Hızlandırma Modelinin Seçilmesi</vt:lpstr>
      <vt:lpstr>3. Zenginleştirme</vt:lpstr>
      <vt:lpstr>3. Zenginleştirme</vt:lpstr>
      <vt:lpstr>3. Zenginleştirme</vt:lpstr>
      <vt:lpstr>3. Zenginleştirme Türleri </vt:lpstr>
      <vt:lpstr>PowerPoint Sunusu</vt:lpstr>
      <vt:lpstr>PowerPoint Sunusu</vt:lpstr>
      <vt:lpstr>İçerik Transferi</vt:lpstr>
      <vt:lpstr>Müfredat Daraltma</vt:lpstr>
      <vt:lpstr>Bağımsız Çalışma</vt:lpstr>
      <vt:lpstr>Saha Gezileri</vt:lpstr>
      <vt:lpstr>Okul Sonrası Programlar</vt:lpstr>
      <vt:lpstr>PowerPoint Sunusu</vt:lpstr>
      <vt:lpstr>3. Zenginleştirme</vt:lpstr>
      <vt:lpstr>4. Mentörlük</vt:lpstr>
      <vt:lpstr>Mentörlük</vt:lpstr>
      <vt:lpstr>Mentörlük</vt:lpstr>
      <vt:lpstr>Mentörlük</vt:lpstr>
      <vt:lpstr>PowerPoint Sunusu</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Zekayı ve Üstün Yeteneği Etkileyen Faktörler</dc:title>
  <dc:creator>figen</dc:creator>
  <cp:lastModifiedBy>figen</cp:lastModifiedBy>
  <cp:revision>68</cp:revision>
  <dcterms:modified xsi:type="dcterms:W3CDTF">2020-10-08T19:56:53Z</dcterms:modified>
</cp:coreProperties>
</file>