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minal"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6-11-22T10:58:59.593" idx="1">
    <p:pos x="5760" y="572"/>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75648-6117-4558-B8D7-6824E8C7486F}" type="datetimeFigureOut">
              <a:rPr lang="tr-TR" smtClean="0"/>
              <a:t>22.1.2018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79B1E-08E5-453C-A555-445704F4CAC6}" type="slidenum">
              <a:rPr lang="tr-TR" smtClean="0"/>
              <a:t>‹#›</a:t>
            </a:fld>
            <a:endParaRPr lang="tr-TR"/>
          </a:p>
        </p:txBody>
      </p:sp>
    </p:spTree>
    <p:extLst>
      <p:ext uri="{BB962C8B-B14F-4D97-AF65-F5344CB8AC3E}">
        <p14:creationId xmlns:p14="http://schemas.microsoft.com/office/powerpoint/2010/main" val="57663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EC806-D067-4883-89C0-A11CB70E7EC0}" type="slidenum">
              <a:rPr lang="tr-TR">
                <a:solidFill>
                  <a:srgbClr val="000000"/>
                </a:solidFill>
              </a:rPr>
              <a:pPr/>
              <a:t>1</a:t>
            </a:fld>
            <a:endParaRPr lang="tr-TR">
              <a:solidFill>
                <a:srgbClr val="000000"/>
              </a:solidFill>
            </a:endParaRPr>
          </a:p>
        </p:txBody>
      </p:sp>
      <p:sp>
        <p:nvSpPr>
          <p:cNvPr id="518146" name="Rectangle 2"/>
          <p:cNvSpPr>
            <a:spLocks noRo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35907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29349-B865-4C07-889A-DCA40D74F782}" type="slidenum">
              <a:rPr lang="tr-TR">
                <a:solidFill>
                  <a:srgbClr val="000000"/>
                </a:solidFill>
              </a:rPr>
              <a:pPr/>
              <a:t>10</a:t>
            </a:fld>
            <a:endParaRPr lang="tr-TR">
              <a:solidFill>
                <a:srgbClr val="000000"/>
              </a:solidFill>
            </a:endParaRPr>
          </a:p>
        </p:txBody>
      </p:sp>
      <p:sp>
        <p:nvSpPr>
          <p:cNvPr id="539650" name="Rectangle 2"/>
          <p:cNvSpPr>
            <a:spLocks noRo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8607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C0114-66C4-4B80-9E15-6715A0ADECEB}" type="slidenum">
              <a:rPr lang="tr-TR">
                <a:solidFill>
                  <a:srgbClr val="000000"/>
                </a:solidFill>
              </a:rPr>
              <a:pPr/>
              <a:t>11</a:t>
            </a:fld>
            <a:endParaRPr lang="tr-TR">
              <a:solidFill>
                <a:srgbClr val="000000"/>
              </a:solidFill>
            </a:endParaRPr>
          </a:p>
        </p:txBody>
      </p:sp>
      <p:sp>
        <p:nvSpPr>
          <p:cNvPr id="540674" name="Rectangle 2"/>
          <p:cNvSpPr>
            <a:spLocks noRo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54252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41A23-20DD-42E9-AB6C-5E48AF760033}" type="slidenum">
              <a:rPr lang="tr-TR">
                <a:solidFill>
                  <a:srgbClr val="000000"/>
                </a:solidFill>
              </a:rPr>
              <a:pPr/>
              <a:t>12</a:t>
            </a:fld>
            <a:endParaRPr lang="tr-TR">
              <a:solidFill>
                <a:srgbClr val="000000"/>
              </a:solidFill>
            </a:endParaRPr>
          </a:p>
        </p:txBody>
      </p:sp>
      <p:sp>
        <p:nvSpPr>
          <p:cNvPr id="541698" name="Rectangle 2"/>
          <p:cNvSpPr>
            <a:spLocks noRo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75530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D08B0-62E2-4D46-A552-F6B33567AD43}" type="slidenum">
              <a:rPr lang="tr-TR">
                <a:solidFill>
                  <a:srgbClr val="000000"/>
                </a:solidFill>
              </a:rPr>
              <a:pPr/>
              <a:t>13</a:t>
            </a:fld>
            <a:endParaRPr lang="tr-TR">
              <a:solidFill>
                <a:srgbClr val="000000"/>
              </a:solidFill>
            </a:endParaRPr>
          </a:p>
        </p:txBody>
      </p:sp>
      <p:sp>
        <p:nvSpPr>
          <p:cNvPr id="542722" name="Rectangle 2"/>
          <p:cNvSpPr>
            <a:spLocks noRo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20231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EE747-ADD8-4195-9030-FC2C27A9E4A7}" type="slidenum">
              <a:rPr lang="tr-TR">
                <a:solidFill>
                  <a:srgbClr val="000000"/>
                </a:solidFill>
              </a:rPr>
              <a:pPr/>
              <a:t>14</a:t>
            </a:fld>
            <a:endParaRPr lang="tr-TR">
              <a:solidFill>
                <a:srgbClr val="000000"/>
              </a:solidFill>
            </a:endParaRPr>
          </a:p>
        </p:txBody>
      </p:sp>
      <p:sp>
        <p:nvSpPr>
          <p:cNvPr id="543746" name="Rectangle 2"/>
          <p:cNvSpPr>
            <a:spLocks noRo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7724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C35B4-0D07-4C41-876B-0E0D05E8060F}" type="slidenum">
              <a:rPr lang="tr-TR">
                <a:solidFill>
                  <a:srgbClr val="000000"/>
                </a:solidFill>
              </a:rPr>
              <a:pPr/>
              <a:t>2</a:t>
            </a:fld>
            <a:endParaRPr lang="tr-TR">
              <a:solidFill>
                <a:srgbClr val="000000"/>
              </a:solidFill>
            </a:endParaRPr>
          </a:p>
        </p:txBody>
      </p:sp>
      <p:sp>
        <p:nvSpPr>
          <p:cNvPr id="519170" name="Rectangle 2"/>
          <p:cNvSpPr>
            <a:spLocks noRo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91642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EEFF5-A444-49F2-B132-3E06D4D634DE}" type="slidenum">
              <a:rPr lang="tr-TR">
                <a:solidFill>
                  <a:srgbClr val="000000"/>
                </a:solidFill>
              </a:rPr>
              <a:pPr/>
              <a:t>3</a:t>
            </a:fld>
            <a:endParaRPr lang="tr-TR">
              <a:solidFill>
                <a:srgbClr val="000000"/>
              </a:solidFill>
            </a:endParaRPr>
          </a:p>
        </p:txBody>
      </p:sp>
      <p:sp>
        <p:nvSpPr>
          <p:cNvPr id="520194" name="Rectangle 2"/>
          <p:cNvSpPr>
            <a:spLocks noRo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634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7F455-2F0E-409D-B26D-1DE988E29200}" type="slidenum">
              <a:rPr lang="tr-TR">
                <a:solidFill>
                  <a:srgbClr val="000000"/>
                </a:solidFill>
              </a:rPr>
              <a:pPr/>
              <a:t>4</a:t>
            </a:fld>
            <a:endParaRPr lang="tr-TR">
              <a:solidFill>
                <a:srgbClr val="000000"/>
              </a:solidFill>
            </a:endParaRPr>
          </a:p>
        </p:txBody>
      </p:sp>
      <p:sp>
        <p:nvSpPr>
          <p:cNvPr id="571394" name="Rectangle 2"/>
          <p:cNvSpPr>
            <a:spLocks noRo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2995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67FC9-03DC-42E2-B986-B3D60773DD1B}" type="slidenum">
              <a:rPr lang="tr-TR">
                <a:solidFill>
                  <a:srgbClr val="000000"/>
                </a:solidFill>
              </a:rPr>
              <a:pPr/>
              <a:t>5</a:t>
            </a:fld>
            <a:endParaRPr lang="tr-TR">
              <a:solidFill>
                <a:srgbClr val="000000"/>
              </a:solidFill>
            </a:endParaRPr>
          </a:p>
        </p:txBody>
      </p:sp>
      <p:sp>
        <p:nvSpPr>
          <p:cNvPr id="572418" name="Rectangle 2"/>
          <p:cNvSpPr>
            <a:spLocks noRo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61664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D4E57-73C6-477C-9D37-3A4FCA45C79C}" type="slidenum">
              <a:rPr lang="tr-TR">
                <a:solidFill>
                  <a:srgbClr val="000000"/>
                </a:solidFill>
              </a:rPr>
              <a:pPr/>
              <a:t>6</a:t>
            </a:fld>
            <a:endParaRPr lang="tr-TR">
              <a:solidFill>
                <a:srgbClr val="000000"/>
              </a:solidFill>
            </a:endParaRPr>
          </a:p>
        </p:txBody>
      </p:sp>
      <p:sp>
        <p:nvSpPr>
          <p:cNvPr id="573442" name="Rectangle 2"/>
          <p:cNvSpPr>
            <a:spLocks noRo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94796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A5F54-B3A4-4DE3-8ACA-F511285E8DC1}" type="slidenum">
              <a:rPr lang="tr-TR">
                <a:solidFill>
                  <a:srgbClr val="000000"/>
                </a:solidFill>
              </a:rPr>
              <a:pPr/>
              <a:t>7</a:t>
            </a:fld>
            <a:endParaRPr lang="tr-TR">
              <a:solidFill>
                <a:srgbClr val="000000"/>
              </a:solidFill>
            </a:endParaRPr>
          </a:p>
        </p:txBody>
      </p:sp>
      <p:sp>
        <p:nvSpPr>
          <p:cNvPr id="536578" name="Rectangle 2"/>
          <p:cNvSpPr>
            <a:spLocks noRo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0737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4FC08-9BB5-4B81-AC13-54B897A93790}" type="slidenum">
              <a:rPr lang="tr-TR">
                <a:solidFill>
                  <a:srgbClr val="000000"/>
                </a:solidFill>
              </a:rPr>
              <a:pPr/>
              <a:t>8</a:t>
            </a:fld>
            <a:endParaRPr lang="tr-TR">
              <a:solidFill>
                <a:srgbClr val="000000"/>
              </a:solidFill>
            </a:endParaRPr>
          </a:p>
        </p:txBody>
      </p:sp>
      <p:sp>
        <p:nvSpPr>
          <p:cNvPr id="537602" name="Rectangle 2"/>
          <p:cNvSpPr>
            <a:spLocks noRo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92342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B5407-3C8B-4C2A-9416-9E774D785705}" type="slidenum">
              <a:rPr lang="tr-TR">
                <a:solidFill>
                  <a:srgbClr val="000000"/>
                </a:solidFill>
              </a:rPr>
              <a:pPr/>
              <a:t>9</a:t>
            </a:fld>
            <a:endParaRPr lang="tr-TR">
              <a:solidFill>
                <a:srgbClr val="000000"/>
              </a:solidFill>
            </a:endParaRPr>
          </a:p>
        </p:txBody>
      </p:sp>
      <p:sp>
        <p:nvSpPr>
          <p:cNvPr id="538626" name="Rectangle 2"/>
          <p:cNvSpPr>
            <a:spLocks noRo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74054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26FDCEE-0C19-4C93-8416-45BFC577B180}"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287922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26FDCEE-0C19-4C93-8416-45BFC577B180}"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283293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26FDCEE-0C19-4C93-8416-45BFC577B180}"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4012423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07" name="Rectangle 3"/>
          <p:cNvSpPr>
            <a:spLocks noGrp="1" noChangeArrowheads="1"/>
          </p:cNvSpPr>
          <p:nvPr>
            <p:ph type="ctrTitle"/>
          </p:nvPr>
        </p:nvSpPr>
        <p:spPr>
          <a:xfrm>
            <a:off x="1219200" y="1524000"/>
            <a:ext cx="10363200" cy="1143000"/>
          </a:xfrm>
        </p:spPr>
        <p:txBody>
          <a:bodyPr/>
          <a:lstStyle>
            <a:lvl1pPr>
              <a:defRPr sz="4800"/>
            </a:lvl1pPr>
          </a:lstStyle>
          <a:p>
            <a:pPr lvl="0"/>
            <a:r>
              <a:rPr lang="tr-TR" noProof="0" smtClean="0"/>
              <a:t>Asıl başlık biçemi için tıklatın</a:t>
            </a:r>
          </a:p>
        </p:txBody>
      </p:sp>
      <p:sp>
        <p:nvSpPr>
          <p:cNvPr id="379908" name="Rectangle 4"/>
          <p:cNvSpPr>
            <a:spLocks noGrp="1" noChangeArrowheads="1"/>
          </p:cNvSpPr>
          <p:nvPr>
            <p:ph type="subTitle" idx="1"/>
          </p:nvPr>
        </p:nvSpPr>
        <p:spPr>
          <a:xfrm>
            <a:off x="1219200" y="3276600"/>
            <a:ext cx="8534400" cy="1752600"/>
          </a:xfrm>
          <a:effectLst>
            <a:outerShdw dist="81320" dir="2319588" algn="ctr" rotWithShape="0">
              <a:srgbClr val="808080"/>
            </a:outerShdw>
          </a:effectLst>
        </p:spPr>
        <p:txBody>
          <a:bodyPr/>
          <a:lstStyle>
            <a:lvl1pPr marL="0" indent="0">
              <a:buFontTx/>
              <a:buNone/>
              <a:defRPr/>
            </a:lvl1pPr>
          </a:lstStyle>
          <a:p>
            <a:pPr lvl="0"/>
            <a:r>
              <a:rPr lang="tr-TR" noProof="0" smtClean="0"/>
              <a:t>Asıl alt başlık biçemi için tıklatın</a:t>
            </a:r>
          </a:p>
        </p:txBody>
      </p:sp>
      <p:sp>
        <p:nvSpPr>
          <p:cNvPr id="379909" name="Rectangle 5"/>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0" name="Rectangle 6"/>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4" name="Rectangle 10"/>
          <p:cNvSpPr>
            <a:spLocks noGrp="1" noChangeArrowheads="1"/>
          </p:cNvSpPr>
          <p:nvPr>
            <p:ph type="dt" sz="half" idx="2"/>
          </p:nvPr>
        </p:nvSpPr>
        <p:spPr/>
        <p:txBody>
          <a:bodyPr/>
          <a:lstStyle>
            <a:lvl1pPr>
              <a:defRPr/>
            </a:lvl1pPr>
          </a:lstStyle>
          <a:p>
            <a:endParaRPr lang="tr-TR">
              <a:solidFill>
                <a:srgbClr val="FFFFFF"/>
              </a:solidFill>
            </a:endParaRPr>
          </a:p>
        </p:txBody>
      </p:sp>
      <p:sp>
        <p:nvSpPr>
          <p:cNvPr id="379915" name="Rectangle 11"/>
          <p:cNvSpPr>
            <a:spLocks noGrp="1" noChangeArrowheads="1"/>
          </p:cNvSpPr>
          <p:nvPr>
            <p:ph type="ftr" sz="quarter" idx="3"/>
          </p:nvPr>
        </p:nvSpPr>
        <p:spPr/>
        <p:txBody>
          <a:bodyPr/>
          <a:lstStyle>
            <a:lvl1pPr>
              <a:defRPr/>
            </a:lvl1pPr>
          </a:lstStyle>
          <a:p>
            <a:endParaRPr lang="tr-TR">
              <a:solidFill>
                <a:srgbClr val="FFFFFF"/>
              </a:solidFill>
            </a:endParaRPr>
          </a:p>
        </p:txBody>
      </p:sp>
      <p:sp>
        <p:nvSpPr>
          <p:cNvPr id="379916" name="Rectangle 12"/>
          <p:cNvSpPr>
            <a:spLocks noGrp="1" noChangeArrowheads="1"/>
          </p:cNvSpPr>
          <p:nvPr>
            <p:ph type="sldNum" sz="quarter" idx="4"/>
          </p:nvPr>
        </p:nvSpPr>
        <p:spPr/>
        <p:txBody>
          <a:bodyPr/>
          <a:lstStyle>
            <a:lvl1pPr>
              <a:defRPr/>
            </a:lvl1pPr>
          </a:lstStyle>
          <a:p>
            <a:fld id="{B43D8DFF-6B55-4996-972E-70ADCE2CB60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211234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D72F4413-E748-4AD4-831A-BFC4C387D70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958601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5C0D47F-503A-4CBA-A25E-1C4920F388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50180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74DEF21-9C0E-4D4B-AC67-A762B2155D6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31649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232CCAC-F810-4B34-A75B-7730BED1E0E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92937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2FB8AC3C-952E-45EA-AF8E-2F02A8CC3F0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166000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2207568-4824-4CBD-9C41-AA5E098028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312504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2584BB12-4283-4911-9E0E-54231BD0F01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30741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26FDCEE-0C19-4C93-8416-45BFC577B180}"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2861764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AC69B3D-BD3C-4C57-8F66-6D269E306C1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593551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B38E787F-0A63-4D3B-BE97-2B4408B42A4D}"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440148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63000" y="609600"/>
            <a:ext cx="251460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19200" y="609600"/>
            <a:ext cx="73406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BCAC4DB-3293-40DA-AE38-E57CD6A9B1E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215373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1219200" y="609600"/>
            <a:ext cx="9753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2192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3500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12192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3500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a:xfrm>
            <a:off x="4978400" y="6248400"/>
            <a:ext cx="2540000" cy="457200"/>
          </a:xfrm>
        </p:spPr>
        <p:txBody>
          <a:bodyPr/>
          <a:lstStyle>
            <a:lvl1pPr>
              <a:defRPr/>
            </a:lvl1pPr>
          </a:lstStyle>
          <a:p>
            <a:fld id="{AD74CEF9-9FD6-4B44-847A-5B8DFC6F6C5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457821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219200" y="609600"/>
            <a:ext cx="9753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a:xfrm>
            <a:off x="4978400" y="6248400"/>
            <a:ext cx="2540000" cy="457200"/>
          </a:xfrm>
        </p:spPr>
        <p:txBody>
          <a:bodyPr/>
          <a:lstStyle>
            <a:lvl1pPr>
              <a:defRPr/>
            </a:lvl1pPr>
          </a:lstStyle>
          <a:p>
            <a:fld id="{9A96167B-FA4D-412E-AE3D-5CCAFDB3598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140651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379906"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07" name="Rectangle 3"/>
          <p:cNvSpPr>
            <a:spLocks noGrp="1" noChangeArrowheads="1"/>
          </p:cNvSpPr>
          <p:nvPr>
            <p:ph type="ctrTitle"/>
          </p:nvPr>
        </p:nvSpPr>
        <p:spPr>
          <a:xfrm>
            <a:off x="1219200" y="1524000"/>
            <a:ext cx="10363200" cy="1143000"/>
          </a:xfrm>
        </p:spPr>
        <p:txBody>
          <a:bodyPr/>
          <a:lstStyle>
            <a:lvl1pPr>
              <a:defRPr sz="4800"/>
            </a:lvl1pPr>
          </a:lstStyle>
          <a:p>
            <a:pPr lvl="0"/>
            <a:r>
              <a:rPr lang="tr-TR" noProof="0" smtClean="0"/>
              <a:t>Asıl başlık biçemi için tıklatın</a:t>
            </a:r>
          </a:p>
        </p:txBody>
      </p:sp>
      <p:sp>
        <p:nvSpPr>
          <p:cNvPr id="379908" name="Rectangle 4"/>
          <p:cNvSpPr>
            <a:spLocks noGrp="1" noChangeArrowheads="1"/>
          </p:cNvSpPr>
          <p:nvPr>
            <p:ph type="subTitle" idx="1"/>
          </p:nvPr>
        </p:nvSpPr>
        <p:spPr>
          <a:xfrm>
            <a:off x="1219200" y="3276600"/>
            <a:ext cx="8534400" cy="1752600"/>
          </a:xfrm>
          <a:effectLst>
            <a:outerShdw dist="81320" dir="2319588" algn="ctr" rotWithShape="0">
              <a:srgbClr val="808080"/>
            </a:outerShdw>
          </a:effectLst>
        </p:spPr>
        <p:txBody>
          <a:bodyPr/>
          <a:lstStyle>
            <a:lvl1pPr marL="0" indent="0">
              <a:buFontTx/>
              <a:buNone/>
              <a:defRPr/>
            </a:lvl1pPr>
          </a:lstStyle>
          <a:p>
            <a:pPr lvl="0"/>
            <a:r>
              <a:rPr lang="tr-TR" noProof="0" smtClean="0"/>
              <a:t>Asıl alt başlık biçemi için tıklatın</a:t>
            </a:r>
          </a:p>
        </p:txBody>
      </p:sp>
      <p:sp>
        <p:nvSpPr>
          <p:cNvPr id="379909" name="Rectangle 5"/>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0" name="Rectangle 6"/>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9914" name="Rectangle 10"/>
          <p:cNvSpPr>
            <a:spLocks noGrp="1" noChangeArrowheads="1"/>
          </p:cNvSpPr>
          <p:nvPr>
            <p:ph type="dt" sz="half" idx="2"/>
          </p:nvPr>
        </p:nvSpPr>
        <p:spPr/>
        <p:txBody>
          <a:bodyPr/>
          <a:lstStyle>
            <a:lvl1pPr>
              <a:defRPr/>
            </a:lvl1pPr>
          </a:lstStyle>
          <a:p>
            <a:endParaRPr lang="tr-TR">
              <a:solidFill>
                <a:srgbClr val="FFFFFF"/>
              </a:solidFill>
            </a:endParaRPr>
          </a:p>
        </p:txBody>
      </p:sp>
      <p:sp>
        <p:nvSpPr>
          <p:cNvPr id="379915" name="Rectangle 11"/>
          <p:cNvSpPr>
            <a:spLocks noGrp="1" noChangeArrowheads="1"/>
          </p:cNvSpPr>
          <p:nvPr>
            <p:ph type="ftr" sz="quarter" idx="3"/>
          </p:nvPr>
        </p:nvSpPr>
        <p:spPr/>
        <p:txBody>
          <a:bodyPr/>
          <a:lstStyle>
            <a:lvl1pPr>
              <a:defRPr/>
            </a:lvl1pPr>
          </a:lstStyle>
          <a:p>
            <a:endParaRPr lang="tr-TR">
              <a:solidFill>
                <a:srgbClr val="FFFFFF"/>
              </a:solidFill>
            </a:endParaRPr>
          </a:p>
        </p:txBody>
      </p:sp>
      <p:sp>
        <p:nvSpPr>
          <p:cNvPr id="379916" name="Rectangle 12"/>
          <p:cNvSpPr>
            <a:spLocks noGrp="1" noChangeArrowheads="1"/>
          </p:cNvSpPr>
          <p:nvPr>
            <p:ph type="sldNum" sz="quarter" idx="4"/>
          </p:nvPr>
        </p:nvSpPr>
        <p:spPr/>
        <p:txBody>
          <a:bodyPr/>
          <a:lstStyle>
            <a:lvl1pPr>
              <a:defRPr/>
            </a:lvl1pPr>
          </a:lstStyle>
          <a:p>
            <a:fld id="{B43D8DFF-6B55-4996-972E-70ADCE2CB606}"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642840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D72F4413-E748-4AD4-831A-BFC4C387D70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579116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F5C0D47F-503A-4CBA-A25E-1C4920F388D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92499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F74DEF21-9C0E-4D4B-AC67-A762B2155D6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684272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232CCAC-F810-4B34-A75B-7730BED1E0EE}"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57112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26FDCEE-0C19-4C93-8416-45BFC577B180}" type="datetimeFigureOut">
              <a:rPr lang="tr-TR" smtClean="0"/>
              <a:t>22.1.2018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3530929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2FB8AC3C-952E-45EA-AF8E-2F02A8CC3F03}"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768367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2207568-4824-4CBD-9C41-AA5E09802850}"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353615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2584BB12-4283-4911-9E0E-54231BD0F011}"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128068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9AC69B3D-BD3C-4C57-8F66-6D269E306C1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780512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B38E787F-0A63-4D3B-BE97-2B4408B42A4D}"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389572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63000" y="609600"/>
            <a:ext cx="2514600" cy="53340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219200" y="609600"/>
            <a:ext cx="7340600" cy="53340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BCAC4DB-3293-40DA-AE38-E57CD6A9B1E5}"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25786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Unvan 1"/>
          <p:cNvSpPr>
            <a:spLocks noGrp="1"/>
          </p:cNvSpPr>
          <p:nvPr>
            <p:ph type="title" sz="quarter"/>
          </p:nvPr>
        </p:nvSpPr>
        <p:spPr>
          <a:xfrm>
            <a:off x="1219200" y="609600"/>
            <a:ext cx="9753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12192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350000" y="2286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12192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6350000" y="4191000"/>
            <a:ext cx="4927600" cy="1752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8" name="Altbilgi Yer Tutucusu 7"/>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9" name="Slayt Numarası Yer Tutucusu 8"/>
          <p:cNvSpPr>
            <a:spLocks noGrp="1"/>
          </p:cNvSpPr>
          <p:nvPr>
            <p:ph type="sldNum" sz="quarter" idx="12"/>
          </p:nvPr>
        </p:nvSpPr>
        <p:spPr>
          <a:xfrm>
            <a:off x="4978400" y="6248400"/>
            <a:ext cx="2540000" cy="457200"/>
          </a:xfrm>
        </p:spPr>
        <p:txBody>
          <a:bodyPr/>
          <a:lstStyle>
            <a:lvl1pPr>
              <a:defRPr/>
            </a:lvl1pPr>
          </a:lstStyle>
          <a:p>
            <a:fld id="{AD74CEF9-9FD6-4B44-847A-5B8DFC6F6C5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41924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219200" y="609600"/>
            <a:ext cx="9753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2192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350000" y="2286000"/>
            <a:ext cx="49276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1117600" y="5943600"/>
            <a:ext cx="2540000" cy="304800"/>
          </a:xfrm>
        </p:spPr>
        <p:txBody>
          <a:bodyPr/>
          <a:lstStyle>
            <a:lvl1pPr>
              <a:defRPr/>
            </a:lvl1pPr>
          </a:lstStyle>
          <a:p>
            <a:endParaRPr lang="tr-TR">
              <a:solidFill>
                <a:srgbClr val="FFFFFF"/>
              </a:solidFill>
            </a:endParaRPr>
          </a:p>
        </p:txBody>
      </p:sp>
      <p:sp>
        <p:nvSpPr>
          <p:cNvPr id="6" name="Altbilgi Yer Tutucusu 5"/>
          <p:cNvSpPr>
            <a:spLocks noGrp="1"/>
          </p:cNvSpPr>
          <p:nvPr>
            <p:ph type="ftr" sz="quarter" idx="11"/>
          </p:nvPr>
        </p:nvSpPr>
        <p:spPr>
          <a:xfrm>
            <a:off x="1117600" y="6248400"/>
            <a:ext cx="3860800" cy="457200"/>
          </a:xfrm>
        </p:spPr>
        <p:txBody>
          <a:bodyPr/>
          <a:lstStyle>
            <a:lvl1pPr>
              <a:defRPr/>
            </a:lvl1pPr>
          </a:lstStyle>
          <a:p>
            <a:endParaRPr lang="tr-TR">
              <a:solidFill>
                <a:srgbClr val="FFFFFF"/>
              </a:solidFill>
            </a:endParaRPr>
          </a:p>
        </p:txBody>
      </p:sp>
      <p:sp>
        <p:nvSpPr>
          <p:cNvPr id="7" name="Slayt Numarası Yer Tutucusu 6"/>
          <p:cNvSpPr>
            <a:spLocks noGrp="1"/>
          </p:cNvSpPr>
          <p:nvPr>
            <p:ph type="sldNum" sz="quarter" idx="12"/>
          </p:nvPr>
        </p:nvSpPr>
        <p:spPr>
          <a:xfrm>
            <a:off x="4978400" y="6248400"/>
            <a:ext cx="2540000" cy="457200"/>
          </a:xfrm>
        </p:spPr>
        <p:txBody>
          <a:bodyPr/>
          <a:lstStyle>
            <a:lvl1pPr>
              <a:defRPr/>
            </a:lvl1pPr>
          </a:lstStyle>
          <a:p>
            <a:fld id="{9A96167B-FA4D-412E-AE3D-5CCAFDB35988}"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95526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26FDCEE-0C19-4C93-8416-45BFC577B180}"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203192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26FDCEE-0C19-4C93-8416-45BFC577B180}" type="datetimeFigureOut">
              <a:rPr lang="tr-TR" smtClean="0"/>
              <a:t>22.1.2018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326104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26FDCEE-0C19-4C93-8416-45BFC577B180}" type="datetimeFigureOut">
              <a:rPr lang="tr-TR" smtClean="0"/>
              <a:t>22.1.2018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231621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26FDCEE-0C19-4C93-8416-45BFC577B180}" type="datetimeFigureOut">
              <a:rPr lang="tr-TR" smtClean="0"/>
              <a:t>22.1.2018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298979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26FDCEE-0C19-4C93-8416-45BFC577B180}"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13480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26FDCEE-0C19-4C93-8416-45BFC577B180}" type="datetimeFigureOut">
              <a:rPr lang="tr-TR" smtClean="0"/>
              <a:t>22.1.2018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42F31-CF36-44D2-A23B-B05F8EEC1549}" type="slidenum">
              <a:rPr lang="tr-TR" smtClean="0"/>
              <a:t>‹#›</a:t>
            </a:fld>
            <a:endParaRPr lang="tr-TR"/>
          </a:p>
        </p:txBody>
      </p:sp>
    </p:spTree>
    <p:extLst>
      <p:ext uri="{BB962C8B-B14F-4D97-AF65-F5344CB8AC3E}">
        <p14:creationId xmlns:p14="http://schemas.microsoft.com/office/powerpoint/2010/main" val="153924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FDCEE-0C19-4C93-8416-45BFC577B180}" type="datetimeFigureOut">
              <a:rPr lang="tr-TR" smtClean="0"/>
              <a:t>22.1.2018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42F31-CF36-44D2-A23B-B05F8EEC1549}" type="slidenum">
              <a:rPr lang="tr-TR" smtClean="0"/>
              <a:t>‹#›</a:t>
            </a:fld>
            <a:endParaRPr lang="tr-TR"/>
          </a:p>
        </p:txBody>
      </p:sp>
    </p:spTree>
    <p:extLst>
      <p:ext uri="{BB962C8B-B14F-4D97-AF65-F5344CB8AC3E}">
        <p14:creationId xmlns:p14="http://schemas.microsoft.com/office/powerpoint/2010/main" val="3028802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8882"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3" name="Rectangle 3"/>
          <p:cNvSpPr>
            <a:spLocks noGrp="1" noChangeArrowheads="1"/>
          </p:cNvSpPr>
          <p:nvPr>
            <p:ph type="title"/>
          </p:nvPr>
        </p:nvSpPr>
        <p:spPr bwMode="auto">
          <a:xfrm>
            <a:off x="1219200" y="609600"/>
            <a:ext cx="975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78885" name="Rectangle 5"/>
          <p:cNvSpPr>
            <a:spLocks noGrp="1" noChangeArrowheads="1"/>
          </p:cNvSpPr>
          <p:nvPr>
            <p:ph type="body" idx="1"/>
          </p:nvPr>
        </p:nvSpPr>
        <p:spPr bwMode="auto">
          <a:xfrm>
            <a:off x="1219200" y="22860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a:p>
            <a:pPr lvl="3"/>
            <a:endParaRPr lang="tr-TR" smtClean="0"/>
          </a:p>
        </p:txBody>
      </p:sp>
      <p:sp>
        <p:nvSpPr>
          <p:cNvPr id="378888" name="Rectangle 8"/>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9" name="Rectangle 9"/>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90" name="Rectangle 10"/>
          <p:cNvSpPr>
            <a:spLocks noGrp="1" noChangeArrowheads="1"/>
          </p:cNvSpPr>
          <p:nvPr>
            <p:ph type="dt" sz="half" idx="2"/>
          </p:nvPr>
        </p:nvSpPr>
        <p:spPr bwMode="auto">
          <a:xfrm>
            <a:off x="1117600" y="5943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1" name="Rectangle 11"/>
          <p:cNvSpPr>
            <a:spLocks noGrp="1" noChangeArrowheads="1"/>
          </p:cNvSpPr>
          <p:nvPr>
            <p:ph type="ftr" sz="quarter" idx="3"/>
          </p:nvPr>
        </p:nvSpPr>
        <p:spPr bwMode="auto">
          <a:xfrm>
            <a:off x="1117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2" name="Rectangle 12"/>
          <p:cNvSpPr>
            <a:spLocks noGrp="1" noChangeArrowheads="1"/>
          </p:cNvSpPr>
          <p:nvPr>
            <p:ph type="sldNum" sz="quarter" idx="4"/>
          </p:nvPr>
        </p:nvSpPr>
        <p:spPr bwMode="auto">
          <a:xfrm>
            <a:off x="4978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buFontTx/>
              <a:buNone/>
              <a:defRPr kumimoji="0" sz="1400" b="0">
                <a:solidFill>
                  <a:schemeClr val="tx1"/>
                </a:solidFill>
              </a:defRPr>
            </a:lvl1pPr>
          </a:lstStyle>
          <a:p>
            <a:pPr eaLnBrk="0" fontAlgn="base" hangingPunct="0">
              <a:spcBef>
                <a:spcPct val="20000"/>
              </a:spcBef>
              <a:spcAft>
                <a:spcPct val="0"/>
              </a:spcAft>
            </a:pPr>
            <a:fld id="{93B2E5BA-4ED8-4A7B-BE7B-985D3B125C9B}" type="slidenum">
              <a:rPr lang="tr-TR">
                <a:solidFill>
                  <a:srgbClr val="FFFFFF"/>
                </a:solidFill>
              </a:rPr>
              <a:pPr eaLnBrk="0" fontAlgn="base" hangingPunct="0">
                <a:spcBef>
                  <a:spcPct val="20000"/>
                </a:spcBef>
                <a:spcAft>
                  <a:spcPct val="0"/>
                </a:spcAft>
              </a:pPr>
              <a:t>‹#›</a:t>
            </a:fld>
            <a:endParaRPr lang="tr-TR">
              <a:solidFill>
                <a:srgbClr val="FFFFFF"/>
              </a:solidFill>
            </a:endParaRPr>
          </a:p>
        </p:txBody>
      </p:sp>
    </p:spTree>
    <p:extLst>
      <p:ext uri="{BB962C8B-B14F-4D97-AF65-F5344CB8AC3E}">
        <p14:creationId xmlns:p14="http://schemas.microsoft.com/office/powerpoint/2010/main" val="13586938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lnSpc>
          <a:spcPct val="85000"/>
        </a:lnSpc>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60000"/>
        </a:spcBef>
        <a:spcAft>
          <a:spcPct val="0"/>
        </a:spcAft>
        <a:buClr>
          <a:schemeClr val="tx1"/>
        </a:buClr>
        <a:buChar char="•"/>
        <a:defRPr kumimoji="1" sz="30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lnSpc>
          <a:spcPct val="95000"/>
        </a:lnSpc>
        <a:spcBef>
          <a:spcPct val="35000"/>
        </a:spcBef>
        <a:spcAft>
          <a:spcPct val="0"/>
        </a:spcAft>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lnSpc>
          <a:spcPct val="75000"/>
        </a:lnSpc>
        <a:spcBef>
          <a:spcPct val="3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lnSpc>
          <a:spcPct val="75000"/>
        </a:lnSpc>
        <a:spcBef>
          <a:spcPct val="30000"/>
        </a:spcBef>
        <a:spcAft>
          <a:spcPct val="0"/>
        </a:spcAft>
        <a:buChar char="»"/>
        <a:defRPr kumimoji="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78882" name="AutoShape 2"/>
          <p:cNvSpPr>
            <a:spLocks noChangeArrowheads="1"/>
          </p:cNvSpPr>
          <p:nvPr/>
        </p:nvSpPr>
        <p:spPr bwMode="auto">
          <a:xfrm>
            <a:off x="2133600" y="-2209800"/>
            <a:ext cx="12192000" cy="9067800"/>
          </a:xfrm>
          <a:prstGeom prst="diamond">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3" name="Rectangle 3"/>
          <p:cNvSpPr>
            <a:spLocks noGrp="1" noChangeArrowheads="1"/>
          </p:cNvSpPr>
          <p:nvPr>
            <p:ph type="title"/>
          </p:nvPr>
        </p:nvSpPr>
        <p:spPr bwMode="auto">
          <a:xfrm>
            <a:off x="1219200" y="609600"/>
            <a:ext cx="975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78885" name="Rectangle 5"/>
          <p:cNvSpPr>
            <a:spLocks noGrp="1" noChangeArrowheads="1"/>
          </p:cNvSpPr>
          <p:nvPr>
            <p:ph type="body" idx="1"/>
          </p:nvPr>
        </p:nvSpPr>
        <p:spPr bwMode="auto">
          <a:xfrm>
            <a:off x="1219200" y="22860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a:p>
            <a:pPr lvl="3"/>
            <a:endParaRPr lang="tr-TR" smtClean="0"/>
          </a:p>
        </p:txBody>
      </p:sp>
      <p:sp>
        <p:nvSpPr>
          <p:cNvPr id="378888" name="Rectangle 8"/>
          <p:cNvSpPr>
            <a:spLocks noChangeArrowheads="1"/>
          </p:cNvSpPr>
          <p:nvPr/>
        </p:nvSpPr>
        <p:spPr bwMode="auto">
          <a:xfrm>
            <a:off x="0" y="0"/>
            <a:ext cx="508000" cy="6858000"/>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89" name="Rectangle 9"/>
          <p:cNvSpPr>
            <a:spLocks noChangeArrowheads="1"/>
          </p:cNvSpPr>
          <p:nvPr/>
        </p:nvSpPr>
        <p:spPr bwMode="auto">
          <a:xfrm>
            <a:off x="0" y="0"/>
            <a:ext cx="508000" cy="2286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20000"/>
              </a:spcBef>
              <a:spcAft>
                <a:spcPct val="0"/>
              </a:spcAft>
              <a:buFontTx/>
              <a:buChar char="•"/>
            </a:pPr>
            <a:endParaRPr kumimoji="1" lang="tr-TR" sz="1800" b="1">
              <a:solidFill>
                <a:srgbClr val="FFFF00"/>
              </a:solidFill>
            </a:endParaRPr>
          </a:p>
        </p:txBody>
      </p:sp>
      <p:sp>
        <p:nvSpPr>
          <p:cNvPr id="378890" name="Rectangle 10"/>
          <p:cNvSpPr>
            <a:spLocks noGrp="1" noChangeArrowheads="1"/>
          </p:cNvSpPr>
          <p:nvPr>
            <p:ph type="dt" sz="half" idx="2"/>
          </p:nvPr>
        </p:nvSpPr>
        <p:spPr bwMode="auto">
          <a:xfrm>
            <a:off x="1117600" y="5943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1" name="Rectangle 11"/>
          <p:cNvSpPr>
            <a:spLocks noGrp="1" noChangeArrowheads="1"/>
          </p:cNvSpPr>
          <p:nvPr>
            <p:ph type="ftr" sz="quarter" idx="3"/>
          </p:nvPr>
        </p:nvSpPr>
        <p:spPr bwMode="auto">
          <a:xfrm>
            <a:off x="1117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buFontTx/>
              <a:buNone/>
              <a:defRPr kumimoji="0" sz="1400" b="0">
                <a:solidFill>
                  <a:schemeClr val="tx1"/>
                </a:solidFill>
              </a:defRPr>
            </a:lvl1pPr>
          </a:lstStyle>
          <a:p>
            <a:pPr eaLnBrk="0" fontAlgn="base" hangingPunct="0">
              <a:spcBef>
                <a:spcPct val="20000"/>
              </a:spcBef>
              <a:spcAft>
                <a:spcPct val="0"/>
              </a:spcAft>
            </a:pPr>
            <a:endParaRPr lang="tr-TR">
              <a:solidFill>
                <a:srgbClr val="FFFFFF"/>
              </a:solidFill>
            </a:endParaRPr>
          </a:p>
        </p:txBody>
      </p:sp>
      <p:sp>
        <p:nvSpPr>
          <p:cNvPr id="378892" name="Rectangle 12"/>
          <p:cNvSpPr>
            <a:spLocks noGrp="1" noChangeArrowheads="1"/>
          </p:cNvSpPr>
          <p:nvPr>
            <p:ph type="sldNum" sz="quarter" idx="4"/>
          </p:nvPr>
        </p:nvSpPr>
        <p:spPr bwMode="auto">
          <a:xfrm>
            <a:off x="4978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a:buFontTx/>
              <a:buNone/>
              <a:defRPr kumimoji="0" sz="1400" b="0">
                <a:solidFill>
                  <a:schemeClr val="tx1"/>
                </a:solidFill>
              </a:defRPr>
            </a:lvl1pPr>
          </a:lstStyle>
          <a:p>
            <a:pPr eaLnBrk="0" fontAlgn="base" hangingPunct="0">
              <a:spcBef>
                <a:spcPct val="20000"/>
              </a:spcBef>
              <a:spcAft>
                <a:spcPct val="0"/>
              </a:spcAft>
            </a:pPr>
            <a:fld id="{93B2E5BA-4ED8-4A7B-BE7B-985D3B125C9B}" type="slidenum">
              <a:rPr lang="tr-TR">
                <a:solidFill>
                  <a:srgbClr val="FFFFFF"/>
                </a:solidFill>
              </a:rPr>
              <a:pPr eaLnBrk="0" fontAlgn="base" hangingPunct="0">
                <a:spcBef>
                  <a:spcPct val="20000"/>
                </a:spcBef>
                <a:spcAft>
                  <a:spcPct val="0"/>
                </a:spcAft>
              </a:pPr>
              <a:t>‹#›</a:t>
            </a:fld>
            <a:endParaRPr lang="tr-TR">
              <a:solidFill>
                <a:srgbClr val="FFFFFF"/>
              </a:solidFill>
            </a:endParaRPr>
          </a:p>
        </p:txBody>
      </p:sp>
    </p:spTree>
    <p:extLst>
      <p:ext uri="{BB962C8B-B14F-4D97-AF65-F5344CB8AC3E}">
        <p14:creationId xmlns:p14="http://schemas.microsoft.com/office/powerpoint/2010/main" val="365466971"/>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lnSpc>
          <a:spcPct val="85000"/>
        </a:lnSpc>
        <a:spcBef>
          <a:spcPct val="0"/>
        </a:spcBef>
        <a:spcAft>
          <a:spcPct val="0"/>
        </a:spcAft>
        <a:defRPr kumimoji="1" sz="42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5pPr>
      <a:lvl6pPr marL="4572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6pPr>
      <a:lvl7pPr marL="9144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7pPr>
      <a:lvl8pPr marL="13716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8pPr>
      <a:lvl9pPr marL="1828800" algn="l" rtl="0" eaLnBrk="0" fontAlgn="base" hangingPunct="0">
        <a:lnSpc>
          <a:spcPct val="85000"/>
        </a:lnSpc>
        <a:spcBef>
          <a:spcPct val="0"/>
        </a:spcBef>
        <a:spcAft>
          <a:spcPct val="0"/>
        </a:spcAft>
        <a:defRPr kumimoji="1"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60000"/>
        </a:spcBef>
        <a:spcAft>
          <a:spcPct val="0"/>
        </a:spcAft>
        <a:buClr>
          <a:schemeClr val="tx1"/>
        </a:buClr>
        <a:buChar char="•"/>
        <a:defRPr kumimoji="1" sz="30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kumimoji="1" sz="26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lnSpc>
          <a:spcPct val="95000"/>
        </a:lnSpc>
        <a:spcBef>
          <a:spcPct val="35000"/>
        </a:spcBef>
        <a:spcAft>
          <a:spcPct val="0"/>
        </a:spcAft>
        <a:buChar char="•"/>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lnSpc>
          <a:spcPct val="75000"/>
        </a:lnSpc>
        <a:spcBef>
          <a:spcPct val="30000"/>
        </a:spcBef>
        <a:spcAft>
          <a:spcPct val="0"/>
        </a:spcAft>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lnSpc>
          <a:spcPct val="75000"/>
        </a:lnSpc>
        <a:spcBef>
          <a:spcPct val="30000"/>
        </a:spcBef>
        <a:spcAft>
          <a:spcPct val="0"/>
        </a:spcAft>
        <a:buChar char="»"/>
        <a:defRPr kumimoji="1"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tr-TR"/>
              <a:t>Mabet</a:t>
            </a:r>
          </a:p>
        </p:txBody>
      </p:sp>
      <p:sp>
        <p:nvSpPr>
          <p:cNvPr id="414723" name="Rectangle 3"/>
          <p:cNvSpPr>
            <a:spLocks noGrp="1" noChangeArrowheads="1"/>
          </p:cNvSpPr>
          <p:nvPr>
            <p:ph type="body" idx="1"/>
          </p:nvPr>
        </p:nvSpPr>
        <p:spPr>
          <a:xfrm>
            <a:off x="2438400" y="1828800"/>
            <a:ext cx="7848600" cy="4114800"/>
          </a:xfrm>
        </p:spPr>
        <p:txBody>
          <a:bodyPr/>
          <a:lstStyle/>
          <a:p>
            <a:pPr lvl="1" algn="just"/>
            <a:r>
              <a:rPr lang="tr-TR" sz="2000" b="1">
                <a:solidFill>
                  <a:srgbClr val="FFFF00"/>
                </a:solidFill>
                <a:effectLst/>
                <a:latin typeface="Times New Roman" panose="02020603050405020304" pitchFamily="18" charset="0"/>
              </a:rPr>
              <a:t>Yahudilik, kutsal sayılan Filistin topraklarıyla kimlikleştirilmiş bir din olduğu gibi aynı zamanda mabet merkezli bir dindir. Yahudilikteki bir çok kuralın mabette gerçekleştirilmesi gerekir. Bu mabet de her hangi bir mahalli sinagog (havra) değildir. Yerini Tanrının seçmiş olduğu ve onun istemesiyle Kral Süleyman tarafından yaptırılan Kudüs’deki meşhur mabettir. Süleyman Mabedi olarak da bilinen bu mabedin Yahudiler nezdindeki adı Bet-Hamikdaş’tır (Kutsal Ev). Bir ç</a:t>
            </a:r>
            <a:r>
              <a:rPr lang="tr-TR" sz="2000" b="1">
                <a:solidFill>
                  <a:srgbClr val="FFFF00"/>
                </a:solidFill>
                <a:effectLst/>
              </a:rPr>
              <a:t>o</a:t>
            </a:r>
            <a:r>
              <a:rPr lang="tr-TR" sz="2000" b="1">
                <a:solidFill>
                  <a:srgbClr val="FFFF00"/>
                </a:solidFill>
                <a:effectLst/>
                <a:latin typeface="Times New Roman" panose="02020603050405020304" pitchFamily="18" charset="0"/>
              </a:rPr>
              <a:t>k defa tahribata uğrayan ve en son M.S. 70 yılında tamamen yıkılan Süleyman Mabedi’nden geriye bugün sadece batı duvarı kalmıştır. Mabedin yerine daha sonra Müslümanlar tarafından Mescid-i Aksa inşa edilmiştir. Süleyman Mabedi’nden kalan batı duvarı Yahud</a:t>
            </a:r>
            <a:r>
              <a:rPr lang="tr-TR" sz="2000" b="1">
                <a:solidFill>
                  <a:srgbClr val="FFFF00"/>
                </a:solidFill>
                <a:effectLst/>
              </a:rPr>
              <a:t>i</a:t>
            </a:r>
            <a:r>
              <a:rPr lang="tr-TR" sz="2000" b="1">
                <a:solidFill>
                  <a:srgbClr val="FFFF00"/>
                </a:solidFill>
                <a:effectLst/>
                <a:latin typeface="Times New Roman" panose="02020603050405020304" pitchFamily="18" charset="0"/>
              </a:rPr>
              <a:t>ler için önemlidir. Adı, İbranice’de “Kotel”dir. Yahudiler, bu duvarın önünde Mabedin durumu için ağıt yakarlar ve en kısa zamanda yeniden inşa edilmesi için Tanrıya yakarırlar. </a:t>
            </a:r>
            <a:endParaRPr lang="tr-TR" sz="2000" b="1">
              <a:solidFill>
                <a:srgbClr val="FFFF00"/>
              </a:solidFill>
              <a:effectLst/>
            </a:endParaRPr>
          </a:p>
          <a:p>
            <a:endParaRPr lang="tr-TR"/>
          </a:p>
        </p:txBody>
      </p:sp>
    </p:spTree>
    <p:extLst>
      <p:ext uri="{BB962C8B-B14F-4D97-AF65-F5344CB8AC3E}">
        <p14:creationId xmlns:p14="http://schemas.microsoft.com/office/powerpoint/2010/main" val="188941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tr-TR"/>
              <a:t>Başka bir sinagog</a:t>
            </a:r>
          </a:p>
        </p:txBody>
      </p:sp>
      <p:pic>
        <p:nvPicPr>
          <p:cNvPr id="454659"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38400" y="2057400"/>
            <a:ext cx="7543800" cy="4495800"/>
          </a:xfrm>
        </p:spPr>
      </p:pic>
    </p:spTree>
    <p:extLst>
      <p:ext uri="{BB962C8B-B14F-4D97-AF65-F5344CB8AC3E}">
        <p14:creationId xmlns:p14="http://schemas.microsoft.com/office/powerpoint/2010/main" val="2833338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2667000" y="0"/>
            <a:ext cx="7315200" cy="914400"/>
          </a:xfrm>
        </p:spPr>
        <p:txBody>
          <a:bodyPr/>
          <a:lstStyle/>
          <a:p>
            <a:r>
              <a:rPr lang="tr-TR"/>
              <a:t>Aron Ha-Kodeş</a:t>
            </a:r>
          </a:p>
        </p:txBody>
      </p:sp>
      <p:pic>
        <p:nvPicPr>
          <p:cNvPr id="45158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038600" y="1066800"/>
            <a:ext cx="5943600" cy="5791200"/>
          </a:xfrm>
        </p:spPr>
      </p:pic>
    </p:spTree>
    <p:extLst>
      <p:ext uri="{BB962C8B-B14F-4D97-AF65-F5344CB8AC3E}">
        <p14:creationId xmlns:p14="http://schemas.microsoft.com/office/powerpoint/2010/main" val="3049463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sz="quarter"/>
          </p:nvPr>
        </p:nvSpPr>
        <p:spPr>
          <a:xfrm>
            <a:off x="2362200" y="0"/>
            <a:ext cx="7315200" cy="1143000"/>
          </a:xfrm>
        </p:spPr>
        <p:txBody>
          <a:bodyPr/>
          <a:lstStyle/>
          <a:p>
            <a:r>
              <a:rPr lang="tr-TR"/>
              <a:t>Ner Ha-Tamid</a:t>
            </a:r>
          </a:p>
        </p:txBody>
      </p:sp>
      <p:pic>
        <p:nvPicPr>
          <p:cNvPr id="4526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19200"/>
            <a:ext cx="4191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26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47800"/>
            <a:ext cx="3124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434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sz="quarter"/>
          </p:nvPr>
        </p:nvSpPr>
        <p:spPr/>
        <p:txBody>
          <a:bodyPr/>
          <a:lstStyle/>
          <a:p>
            <a:r>
              <a:rPr lang="tr-TR"/>
              <a:t>Bimah</a:t>
            </a:r>
          </a:p>
        </p:txBody>
      </p:sp>
      <p:pic>
        <p:nvPicPr>
          <p:cNvPr id="4556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487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5688" name="Text Box 8"/>
          <p:cNvSpPr txBox="1">
            <a:spLocks noChangeArrowheads="1"/>
          </p:cNvSpPr>
          <p:nvPr/>
        </p:nvSpPr>
        <p:spPr bwMode="auto">
          <a:xfrm>
            <a:off x="2819400" y="6248401"/>
            <a:ext cx="701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lang="tr-TR" sz="2000" b="1">
                <a:solidFill>
                  <a:srgbClr val="FFFF00"/>
                </a:solidFill>
              </a:rPr>
              <a:t>Amerikan reform yahudisi bayan bir haham bimahta </a:t>
            </a:r>
          </a:p>
        </p:txBody>
      </p:sp>
    </p:spTree>
    <p:extLst>
      <p:ext uri="{BB962C8B-B14F-4D97-AF65-F5344CB8AC3E}">
        <p14:creationId xmlns:p14="http://schemas.microsoft.com/office/powerpoint/2010/main" val="1467992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2514600" y="228600"/>
            <a:ext cx="7315200" cy="1295400"/>
          </a:xfrm>
        </p:spPr>
        <p:txBody>
          <a:bodyPr/>
          <a:lstStyle/>
          <a:p>
            <a:r>
              <a:rPr lang="tr-TR" sz="3200" b="1">
                <a:effectLst/>
                <a:latin typeface="Times New Roman" panose="02020603050405020304" pitchFamily="18" charset="0"/>
              </a:rPr>
              <a:t>Yahudiler, sinagoga girişte nelere dikkat ederler?</a:t>
            </a:r>
            <a:br>
              <a:rPr lang="tr-TR" sz="3200" b="1">
                <a:effectLst/>
                <a:latin typeface="Times New Roman" panose="02020603050405020304" pitchFamily="18" charset="0"/>
              </a:rPr>
            </a:br>
            <a:endParaRPr lang="tr-TR" b="1"/>
          </a:p>
        </p:txBody>
      </p:sp>
      <p:sp>
        <p:nvSpPr>
          <p:cNvPr id="456707" name="Rectangle 3"/>
          <p:cNvSpPr>
            <a:spLocks noGrp="1" noChangeArrowheads="1"/>
          </p:cNvSpPr>
          <p:nvPr>
            <p:ph type="body" idx="1"/>
          </p:nvPr>
        </p:nvSpPr>
        <p:spPr>
          <a:xfrm>
            <a:off x="2286000" y="1600200"/>
            <a:ext cx="7543800" cy="3657600"/>
          </a:xfrm>
        </p:spPr>
        <p:txBody>
          <a:bodyPr/>
          <a:lstStyle/>
          <a:p>
            <a:pPr lvl="2"/>
            <a:r>
              <a:rPr lang="tr-TR" b="1">
                <a:solidFill>
                  <a:srgbClr val="FFFF00"/>
                </a:solidFill>
                <a:effectLst/>
                <a:latin typeface="Times New Roman" panose="02020603050405020304" pitchFamily="18" charset="0"/>
              </a:rPr>
              <a:t>Sinagogun, camilerde olduğu gibi bir kutsallığı vardır. Sinagoglarda resim ve heykel bulunmaz. Çünkü, bunların bulunduğu yerde ibadet yasaktır. Sinagoga edebe uygun kıyafetle ve baş örtülü olarak girilir. Başı açık olarak girmek, Tanrıya saygısızlık kabul edilir. Bunun için Yahudi erkekleri “kipa”denilen takke benzeri bir şey giy</a:t>
            </a:r>
            <a:r>
              <a:rPr lang="tr-TR" b="1">
                <a:solidFill>
                  <a:srgbClr val="FFFF00"/>
                </a:solidFill>
                <a:effectLst/>
              </a:rPr>
              <a:t>e</a:t>
            </a:r>
            <a:r>
              <a:rPr lang="tr-TR" b="1">
                <a:solidFill>
                  <a:srgbClr val="FFFF00"/>
                </a:solidFill>
                <a:effectLst/>
                <a:latin typeface="Times New Roman" panose="02020603050405020304" pitchFamily="18" charset="0"/>
              </a:rPr>
              <a:t>rler. Kadınlar da başlarını örterler. İbadette kadınlarla erkekler ayrı oturur. Kadınlar için genelde arka tarafta, camilerdeki mahfile benzer ayrı bir bölüm vardır. Sinagogtaki ibadete kadınlar aktif olarak katılmazlar. Sadece seyirci olabilirler</a:t>
            </a:r>
            <a:r>
              <a:rPr lang="tr-TR">
                <a:solidFill>
                  <a:srgbClr val="FFFF00"/>
                </a:solidFill>
                <a:latin typeface="Times New Roman" panose="02020603050405020304" pitchFamily="18" charset="0"/>
              </a:rPr>
              <a:t>.  </a:t>
            </a:r>
            <a:endParaRPr lang="tr-TR">
              <a:solidFill>
                <a:srgbClr val="FFFF00"/>
              </a:solidFill>
            </a:endParaRPr>
          </a:p>
          <a:p>
            <a:endParaRPr lang="tr-TR">
              <a:solidFill>
                <a:srgbClr val="FFFF00"/>
              </a:solidFill>
            </a:endParaRPr>
          </a:p>
        </p:txBody>
      </p:sp>
    </p:spTree>
    <p:extLst>
      <p:ext uri="{BB962C8B-B14F-4D97-AF65-F5344CB8AC3E}">
        <p14:creationId xmlns:p14="http://schemas.microsoft.com/office/powerpoint/2010/main" val="409025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09600"/>
            <a:ext cx="8382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5987" name="Text Box 3"/>
          <p:cNvSpPr txBox="1">
            <a:spLocks noChangeArrowheads="1"/>
          </p:cNvSpPr>
          <p:nvPr/>
        </p:nvSpPr>
        <p:spPr bwMode="auto">
          <a:xfrm>
            <a:off x="2041526" y="-119063"/>
            <a:ext cx="7337425" cy="54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lang="tr-TR" sz="3000">
                <a:solidFill>
                  <a:srgbClr val="CC9900"/>
                </a:solidFill>
              </a:rPr>
              <a:t>Tevrat’taki tanıma göre Süleyman Mabedi</a:t>
            </a:r>
          </a:p>
        </p:txBody>
      </p:sp>
    </p:spTree>
    <p:extLst>
      <p:ext uri="{BB962C8B-B14F-4D97-AF65-F5344CB8AC3E}">
        <p14:creationId xmlns:p14="http://schemas.microsoft.com/office/powerpoint/2010/main" val="100611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14400"/>
            <a:ext cx="8686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7011" name="Text Box 3"/>
          <p:cNvSpPr txBox="1">
            <a:spLocks noChangeArrowheads="1"/>
          </p:cNvSpPr>
          <p:nvPr/>
        </p:nvSpPr>
        <p:spPr bwMode="auto">
          <a:xfrm>
            <a:off x="3962400" y="33339"/>
            <a:ext cx="3581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20000"/>
              </a:spcBef>
              <a:spcAft>
                <a:spcPct val="0"/>
              </a:spcAft>
              <a:buFontTx/>
              <a:buChar char="•"/>
            </a:pPr>
            <a:r>
              <a:rPr lang="tr-TR" sz="3000">
                <a:solidFill>
                  <a:srgbClr val="CC9900"/>
                </a:solidFill>
              </a:rPr>
              <a:t>Mescid-i Aksa</a:t>
            </a:r>
          </a:p>
        </p:txBody>
      </p:sp>
      <p:sp>
        <p:nvSpPr>
          <p:cNvPr id="427012" name="Text Box 4"/>
          <p:cNvSpPr txBox="1">
            <a:spLocks noChangeArrowheads="1"/>
          </p:cNvSpPr>
          <p:nvPr/>
        </p:nvSpPr>
        <p:spPr bwMode="auto">
          <a:xfrm>
            <a:off x="4924425" y="1211263"/>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b="1">
                <a:solidFill>
                  <a:srgbClr val="6600CC"/>
                </a:solidFill>
              </a:rPr>
              <a:t>Kubbetu’s-Sahr</a:t>
            </a:r>
          </a:p>
        </p:txBody>
      </p:sp>
      <p:sp>
        <p:nvSpPr>
          <p:cNvPr id="427013" name="Text Box 5"/>
          <p:cNvSpPr txBox="1">
            <a:spLocks noChangeArrowheads="1"/>
          </p:cNvSpPr>
          <p:nvPr/>
        </p:nvSpPr>
        <p:spPr bwMode="auto">
          <a:xfrm>
            <a:off x="8020050" y="2868613"/>
            <a:ext cx="1862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b="1">
                <a:solidFill>
                  <a:srgbClr val="6600CC"/>
                </a:solidFill>
              </a:rPr>
              <a:t>Mescid-i Aksa</a:t>
            </a:r>
          </a:p>
        </p:txBody>
      </p:sp>
      <p:sp>
        <p:nvSpPr>
          <p:cNvPr id="427014" name="Text Box 6"/>
          <p:cNvSpPr txBox="1">
            <a:spLocks noChangeArrowheads="1"/>
          </p:cNvSpPr>
          <p:nvPr/>
        </p:nvSpPr>
        <p:spPr bwMode="auto">
          <a:xfrm>
            <a:off x="3000376" y="3860800"/>
            <a:ext cx="1355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sz="1200" b="1">
                <a:solidFill>
                  <a:srgbClr val="6600CC"/>
                </a:solidFill>
              </a:rPr>
              <a:t>Ağlama duvarı</a:t>
            </a:r>
          </a:p>
        </p:txBody>
      </p:sp>
    </p:spTree>
    <p:extLst>
      <p:ext uri="{BB962C8B-B14F-4D97-AF65-F5344CB8AC3E}">
        <p14:creationId xmlns:p14="http://schemas.microsoft.com/office/powerpoint/2010/main" val="3299929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2" name="Picture 2"/>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919289" y="836614"/>
            <a:ext cx="9001125" cy="5761037"/>
          </a:xfrm>
        </p:spPr>
      </p:pic>
      <p:sp>
        <p:nvSpPr>
          <p:cNvPr id="568324" name="Text Box 4"/>
          <p:cNvSpPr txBox="1">
            <a:spLocks noChangeArrowheads="1"/>
          </p:cNvSpPr>
          <p:nvPr/>
        </p:nvSpPr>
        <p:spPr bwMode="auto">
          <a:xfrm>
            <a:off x="2424114" y="115888"/>
            <a:ext cx="743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20000"/>
              </a:spcBef>
              <a:spcAft>
                <a:spcPct val="0"/>
              </a:spcAft>
            </a:pPr>
            <a:r>
              <a:rPr kumimoji="1" lang="tr-TR" b="1">
                <a:solidFill>
                  <a:srgbClr val="FFFF00"/>
                </a:solidFill>
              </a:rPr>
              <a:t>Süleyman Mabedi’nden geriye kalan Ağlama Duvarı ve geri planda Kubbetu’s-Sahr </a:t>
            </a:r>
          </a:p>
        </p:txBody>
      </p:sp>
      <p:sp>
        <p:nvSpPr>
          <p:cNvPr id="568325" name="Text Box 5"/>
          <p:cNvSpPr txBox="1">
            <a:spLocks noChangeArrowheads="1"/>
          </p:cNvSpPr>
          <p:nvPr/>
        </p:nvSpPr>
        <p:spPr bwMode="auto">
          <a:xfrm>
            <a:off x="5716589" y="3660776"/>
            <a:ext cx="1939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b="1">
                <a:solidFill>
                  <a:srgbClr val="003300"/>
                </a:solidFill>
              </a:rPr>
              <a:t>Ağlama duvarı</a:t>
            </a:r>
          </a:p>
        </p:txBody>
      </p:sp>
      <p:sp>
        <p:nvSpPr>
          <p:cNvPr id="568326" name="Text Box 6"/>
          <p:cNvSpPr txBox="1">
            <a:spLocks noChangeArrowheads="1"/>
          </p:cNvSpPr>
          <p:nvPr/>
        </p:nvSpPr>
        <p:spPr bwMode="auto">
          <a:xfrm>
            <a:off x="6219825" y="1211263"/>
            <a:ext cx="200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b="1">
                <a:solidFill>
                  <a:srgbClr val="FFFF00"/>
                </a:solidFill>
              </a:rPr>
              <a:t>Kubbetus-Sahr</a:t>
            </a:r>
          </a:p>
        </p:txBody>
      </p:sp>
    </p:spTree>
    <p:extLst>
      <p:ext uri="{BB962C8B-B14F-4D97-AF65-F5344CB8AC3E}">
        <p14:creationId xmlns:p14="http://schemas.microsoft.com/office/powerpoint/2010/main" val="1598379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2424113" y="188914"/>
            <a:ext cx="7243762" cy="549275"/>
          </a:xfrm>
        </p:spPr>
        <p:txBody>
          <a:bodyPr/>
          <a:lstStyle/>
          <a:p>
            <a:r>
              <a:rPr lang="tr-TR" sz="2400"/>
              <a:t>Mescid-i Aksa ve Kubbetu’s-Sahr’ın bulunduğu Mabet Tepesi</a:t>
            </a:r>
            <a:r>
              <a:rPr lang="tr-TR" sz="3800"/>
              <a:t> </a:t>
            </a:r>
          </a:p>
        </p:txBody>
      </p:sp>
      <p:pic>
        <p:nvPicPr>
          <p:cNvPr id="56934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19288" y="836614"/>
            <a:ext cx="8748712" cy="5832475"/>
          </a:xfrm>
        </p:spPr>
      </p:pic>
      <p:sp>
        <p:nvSpPr>
          <p:cNvPr id="569348" name="Text Box 4"/>
          <p:cNvSpPr txBox="1">
            <a:spLocks noChangeArrowheads="1"/>
          </p:cNvSpPr>
          <p:nvPr/>
        </p:nvSpPr>
        <p:spPr bwMode="auto">
          <a:xfrm>
            <a:off x="4367213" y="4292600"/>
            <a:ext cx="12874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sz="1200" b="1">
                <a:solidFill>
                  <a:srgbClr val="FFFF00"/>
                </a:solidFill>
              </a:rPr>
              <a:t>Mescid-i aksa</a:t>
            </a:r>
          </a:p>
        </p:txBody>
      </p:sp>
      <p:sp>
        <p:nvSpPr>
          <p:cNvPr id="569349" name="Text Box 5"/>
          <p:cNvSpPr txBox="1">
            <a:spLocks noChangeArrowheads="1"/>
          </p:cNvSpPr>
          <p:nvPr/>
        </p:nvSpPr>
        <p:spPr bwMode="auto">
          <a:xfrm>
            <a:off x="6003926" y="2919413"/>
            <a:ext cx="1603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sz="1400" b="1">
                <a:solidFill>
                  <a:srgbClr val="FFFF00"/>
                </a:solidFill>
              </a:rPr>
              <a:t>Kubbetus-Sahr</a:t>
            </a:r>
          </a:p>
        </p:txBody>
      </p:sp>
      <p:sp>
        <p:nvSpPr>
          <p:cNvPr id="569350" name="Text Box 6"/>
          <p:cNvSpPr txBox="1">
            <a:spLocks noChangeArrowheads="1"/>
          </p:cNvSpPr>
          <p:nvPr/>
        </p:nvSpPr>
        <p:spPr bwMode="auto">
          <a:xfrm>
            <a:off x="3267076" y="3573464"/>
            <a:ext cx="1355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20000"/>
              </a:spcBef>
              <a:spcAft>
                <a:spcPct val="0"/>
              </a:spcAft>
              <a:buFontTx/>
              <a:buChar char="•"/>
            </a:pPr>
            <a:r>
              <a:rPr kumimoji="1" lang="tr-TR" sz="1200" b="1">
                <a:solidFill>
                  <a:srgbClr val="FFFF00"/>
                </a:solidFill>
              </a:rPr>
              <a:t>Ağlama duvarı</a:t>
            </a:r>
          </a:p>
        </p:txBody>
      </p:sp>
    </p:spTree>
    <p:extLst>
      <p:ext uri="{BB962C8B-B14F-4D97-AF65-F5344CB8AC3E}">
        <p14:creationId xmlns:p14="http://schemas.microsoft.com/office/powerpoint/2010/main" val="150572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2424113" y="188914"/>
            <a:ext cx="7315200" cy="503237"/>
          </a:xfrm>
        </p:spPr>
        <p:txBody>
          <a:bodyPr/>
          <a:lstStyle/>
          <a:p>
            <a:r>
              <a:rPr lang="tr-TR" sz="2000"/>
              <a:t>Ağlama Duvarı ve geri planda Mescid-i Aksa ile kubbetu’s-Sahr</a:t>
            </a:r>
          </a:p>
        </p:txBody>
      </p:sp>
      <p:pic>
        <p:nvPicPr>
          <p:cNvPr id="57037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03388" y="908050"/>
            <a:ext cx="8964612" cy="5949950"/>
          </a:xfrm>
        </p:spPr>
      </p:pic>
      <p:sp>
        <p:nvSpPr>
          <p:cNvPr id="570372" name="Text Box 4"/>
          <p:cNvSpPr txBox="1">
            <a:spLocks noChangeArrowheads="1"/>
          </p:cNvSpPr>
          <p:nvPr/>
        </p:nvSpPr>
        <p:spPr bwMode="auto">
          <a:xfrm>
            <a:off x="2116138" y="2579688"/>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b="1">
                <a:solidFill>
                  <a:srgbClr val="FFFF00"/>
                </a:solidFill>
              </a:rPr>
              <a:t>Kubbetu’s-Sahr</a:t>
            </a:r>
          </a:p>
        </p:txBody>
      </p:sp>
      <p:sp>
        <p:nvSpPr>
          <p:cNvPr id="570373" name="Text Box 5"/>
          <p:cNvSpPr txBox="1">
            <a:spLocks noChangeArrowheads="1"/>
          </p:cNvSpPr>
          <p:nvPr/>
        </p:nvSpPr>
        <p:spPr bwMode="auto">
          <a:xfrm>
            <a:off x="6959600" y="2924176"/>
            <a:ext cx="1862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b="1">
                <a:solidFill>
                  <a:srgbClr val="FFFF00"/>
                </a:solidFill>
              </a:rPr>
              <a:t>Mescid-i Aksa</a:t>
            </a:r>
          </a:p>
        </p:txBody>
      </p:sp>
      <p:sp>
        <p:nvSpPr>
          <p:cNvPr id="570374" name="Text Box 6"/>
          <p:cNvSpPr txBox="1">
            <a:spLocks noChangeArrowheads="1"/>
          </p:cNvSpPr>
          <p:nvPr/>
        </p:nvSpPr>
        <p:spPr bwMode="auto">
          <a:xfrm>
            <a:off x="1971676" y="4740276"/>
            <a:ext cx="1939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20000"/>
              </a:spcBef>
              <a:spcAft>
                <a:spcPct val="0"/>
              </a:spcAft>
              <a:buFontTx/>
              <a:buChar char="•"/>
            </a:pPr>
            <a:r>
              <a:rPr kumimoji="1" lang="tr-TR" b="1">
                <a:solidFill>
                  <a:srgbClr val="FFFF00"/>
                </a:solidFill>
              </a:rPr>
              <a:t>Ağlama duvarı</a:t>
            </a:r>
          </a:p>
        </p:txBody>
      </p:sp>
    </p:spTree>
    <p:extLst>
      <p:ext uri="{BB962C8B-B14F-4D97-AF65-F5344CB8AC3E}">
        <p14:creationId xmlns:p14="http://schemas.microsoft.com/office/powerpoint/2010/main" val="1192347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tr-TR" b="1" dirty="0" smtClean="0">
                <a:latin typeface="Times New Roman" panose="02020603050405020304" pitchFamily="18" charset="0"/>
              </a:rPr>
              <a:t>Sinagog</a:t>
            </a:r>
            <a:r>
              <a:rPr lang="tr-TR" b="1" dirty="0">
                <a:latin typeface="Times New Roman" panose="02020603050405020304" pitchFamily="18" charset="0"/>
              </a:rPr>
              <a:t/>
            </a:r>
            <a:br>
              <a:rPr lang="tr-TR" b="1" dirty="0">
                <a:latin typeface="Times New Roman" panose="02020603050405020304" pitchFamily="18" charset="0"/>
              </a:rPr>
            </a:br>
            <a:endParaRPr lang="tr-TR" b="1" dirty="0">
              <a:latin typeface="Times New Roman" panose="02020603050405020304" pitchFamily="18" charset="0"/>
            </a:endParaRPr>
          </a:p>
        </p:txBody>
      </p:sp>
      <p:sp>
        <p:nvSpPr>
          <p:cNvPr id="449539" name="Rectangle 3"/>
          <p:cNvSpPr>
            <a:spLocks noGrp="1" noChangeArrowheads="1"/>
          </p:cNvSpPr>
          <p:nvPr>
            <p:ph type="body" idx="1"/>
          </p:nvPr>
        </p:nvSpPr>
        <p:spPr>
          <a:xfrm>
            <a:off x="2743200" y="1447800"/>
            <a:ext cx="7924800" cy="3657600"/>
          </a:xfrm>
        </p:spPr>
        <p:txBody>
          <a:bodyPr/>
          <a:lstStyle/>
          <a:p>
            <a:pPr lvl="2">
              <a:buFontTx/>
              <a:buNone/>
            </a:pPr>
            <a:r>
              <a:rPr lang="tr-TR" b="1">
                <a:solidFill>
                  <a:srgbClr val="FFFF00"/>
                </a:solidFill>
                <a:effectLst/>
                <a:latin typeface="Times New Roman" panose="02020603050405020304" pitchFamily="18" charset="0"/>
              </a:rPr>
              <a:t>	Tevrat’taki buyruğa göre ibadet sadece Tanrıya yapılır. İbadet mabet merkezlidir. Bu mabet ise ilk defa Kral Süleyman tarafından yaptırılan Kudüs’deki mabettir (Süleyman Mabedi/Bet-Hamikdaş). M.S. 70 yılında bu mabet tamamen yıkıldığı için Tevrat’ta emredilen ibadetlerin bir kısmı askıya alınmıştır. Kurban ibadeti bunların en başında gelmektedir. Günlük ibadetler </a:t>
            </a:r>
            <a:r>
              <a:rPr lang="tr-TR" b="1">
                <a:solidFill>
                  <a:srgbClr val="FFFF00"/>
                </a:solidFill>
                <a:effectLst/>
              </a:rPr>
              <a:t>g</a:t>
            </a:r>
            <a:r>
              <a:rPr lang="tr-TR" b="1">
                <a:solidFill>
                  <a:srgbClr val="FFFF00"/>
                </a:solidFill>
                <a:effectLst/>
                <a:latin typeface="Times New Roman" panose="02020603050405020304" pitchFamily="18" charset="0"/>
              </a:rPr>
              <a:t>ünümüzde, mabedi temsil ettiğine inanılan sinagoglarda veya herhangi bir yerde yapılmaktadır.</a:t>
            </a:r>
          </a:p>
          <a:p>
            <a:pPr lvl="2">
              <a:buFontTx/>
              <a:buNone/>
            </a:pPr>
            <a:r>
              <a:rPr lang="tr-TR">
                <a:solidFill>
                  <a:srgbClr val="FFFF00"/>
                </a:solidFill>
                <a:latin typeface="Times New Roman" panose="02020603050405020304" pitchFamily="18" charset="0"/>
              </a:rPr>
              <a:t>	Sinagog, İslâm’daki cami karşılığında, topluca ibadet edilen yerdir. Toplu ibadet, büluğ çağına ulaşmış (on üç yaş) en az on erkekle yapılabilir. İbadeti haham denilen din görevlisi yönetir</a:t>
            </a:r>
            <a:r>
              <a:rPr lang="tr-TR">
                <a:solidFill>
                  <a:srgbClr val="FFFF00"/>
                </a:solidFill>
              </a:rPr>
              <a:t>. </a:t>
            </a:r>
          </a:p>
          <a:p>
            <a:endParaRPr lang="tr-TR"/>
          </a:p>
        </p:txBody>
      </p:sp>
    </p:spTree>
    <p:extLst>
      <p:ext uri="{BB962C8B-B14F-4D97-AF65-F5344CB8AC3E}">
        <p14:creationId xmlns:p14="http://schemas.microsoft.com/office/powerpoint/2010/main" val="271710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tr-TR"/>
              <a:t>Bir sinagogta bulunan temel unsurlar nelerdir?</a:t>
            </a:r>
          </a:p>
        </p:txBody>
      </p:sp>
      <p:sp>
        <p:nvSpPr>
          <p:cNvPr id="450563" name="Rectangle 3"/>
          <p:cNvSpPr>
            <a:spLocks noGrp="1" noChangeArrowheads="1"/>
          </p:cNvSpPr>
          <p:nvPr>
            <p:ph type="body" idx="1"/>
          </p:nvPr>
        </p:nvSpPr>
        <p:spPr/>
        <p:txBody>
          <a:bodyPr/>
          <a:lstStyle/>
          <a:p>
            <a:pPr lvl="2">
              <a:buFontTx/>
              <a:buNone/>
            </a:pPr>
            <a:r>
              <a:rPr lang="tr-TR" b="1">
                <a:solidFill>
                  <a:srgbClr val="FFFF00"/>
                </a:solidFill>
                <a:effectLst/>
                <a:latin typeface="Times New Roman" panose="02020603050405020304" pitchFamily="18" charset="0"/>
              </a:rPr>
              <a:t>	Sinagogların belli bir mimarî sitili yoktur. Bölgeye göre yapı şekli değişiklik gösterir. Ancak bütün sinagoglarda mutlaka üç şey bulunur. Bunlar; </a:t>
            </a:r>
            <a:r>
              <a:rPr lang="tr-TR" b="1">
                <a:solidFill>
                  <a:srgbClr val="660066"/>
                </a:solidFill>
                <a:effectLst/>
                <a:latin typeface="Times New Roman" panose="02020603050405020304" pitchFamily="18" charset="0"/>
              </a:rPr>
              <a:t>Aron-Hakodeş</a:t>
            </a:r>
            <a:r>
              <a:rPr lang="tr-TR" b="1">
                <a:solidFill>
                  <a:srgbClr val="FFFF00"/>
                </a:solidFill>
                <a:effectLst/>
                <a:latin typeface="Times New Roman" panose="02020603050405020304" pitchFamily="18" charset="0"/>
              </a:rPr>
              <a:t> (kutsal dolap), </a:t>
            </a:r>
            <a:r>
              <a:rPr lang="tr-TR" b="1">
                <a:solidFill>
                  <a:srgbClr val="CC0000"/>
                </a:solidFill>
                <a:effectLst/>
                <a:latin typeface="Times New Roman" panose="02020603050405020304" pitchFamily="18" charset="0"/>
              </a:rPr>
              <a:t>Ner-Hatamid</a:t>
            </a:r>
            <a:r>
              <a:rPr lang="tr-TR" b="1">
                <a:solidFill>
                  <a:srgbClr val="FFFF00"/>
                </a:solidFill>
                <a:effectLst/>
                <a:latin typeface="Times New Roman" panose="02020603050405020304" pitchFamily="18" charset="0"/>
              </a:rPr>
              <a:t> (devamlı yanan ışık) ve </a:t>
            </a:r>
            <a:r>
              <a:rPr lang="tr-TR" b="1">
                <a:solidFill>
                  <a:srgbClr val="CC0000"/>
                </a:solidFill>
                <a:effectLst/>
                <a:latin typeface="Times New Roman" panose="02020603050405020304" pitchFamily="18" charset="0"/>
              </a:rPr>
              <a:t>Teva</a:t>
            </a:r>
            <a:r>
              <a:rPr lang="tr-TR" b="1">
                <a:solidFill>
                  <a:srgbClr val="FFFF00"/>
                </a:solidFill>
                <a:effectLst/>
                <a:latin typeface="Times New Roman" panose="02020603050405020304" pitchFamily="18" charset="0"/>
              </a:rPr>
              <a:t>’dır. Aron-Hakodeş, içinde elyazması Tevrat tomarlarının bulunduğu bir dolaptır. Bir bakıma sinagogdaki mihrabı oluşturur. Ner-Hatamid, Aron-Hakodeş’in üst tarafında bulunan ve devamlı yanan bir ışıktır. Teva ise,</a:t>
            </a:r>
            <a:r>
              <a:rPr lang="tr-TR" b="1">
                <a:solidFill>
                  <a:srgbClr val="FFFF00"/>
                </a:solidFill>
                <a:effectLst/>
              </a:rPr>
              <a:t> </a:t>
            </a:r>
            <a:r>
              <a:rPr lang="tr-TR" b="1">
                <a:solidFill>
                  <a:srgbClr val="FFFF00"/>
                </a:solidFill>
                <a:effectLst/>
                <a:latin typeface="Times New Roman" panose="02020603050405020304" pitchFamily="18" charset="0"/>
              </a:rPr>
              <a:t>Aron-Hakodeşin tam önünde yer alan bir kürsüdür. İbadet esnasında Aron-Hakodeş’ten çıkarılan Tevrat tomarı bu kürsüde okunur. </a:t>
            </a:r>
            <a:endParaRPr lang="tr-TR" b="1">
              <a:solidFill>
                <a:srgbClr val="FFFF00"/>
              </a:solidFill>
              <a:effectLst/>
            </a:endParaRPr>
          </a:p>
          <a:p>
            <a:endParaRPr lang="tr-TR"/>
          </a:p>
        </p:txBody>
      </p:sp>
    </p:spTree>
    <p:extLst>
      <p:ext uri="{BB962C8B-B14F-4D97-AF65-F5344CB8AC3E}">
        <p14:creationId xmlns:p14="http://schemas.microsoft.com/office/powerpoint/2010/main" val="778588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2438400" y="0"/>
            <a:ext cx="7315200" cy="1143000"/>
          </a:xfrm>
        </p:spPr>
        <p:txBody>
          <a:bodyPr/>
          <a:lstStyle/>
          <a:p>
            <a:r>
              <a:rPr lang="tr-TR"/>
              <a:t>Modern bir sinagogun içten görünüşü</a:t>
            </a:r>
          </a:p>
        </p:txBody>
      </p:sp>
      <p:pic>
        <p:nvPicPr>
          <p:cNvPr id="45363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362200" y="1752600"/>
            <a:ext cx="7620000" cy="5105400"/>
          </a:xfrm>
        </p:spPr>
      </p:pic>
    </p:spTree>
    <p:extLst>
      <p:ext uri="{BB962C8B-B14F-4D97-AF65-F5344CB8AC3E}">
        <p14:creationId xmlns:p14="http://schemas.microsoft.com/office/powerpoint/2010/main" val="2521301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NUŞMACI TANITMA - DALE CARNEGIE TRAINING (R)">
  <a:themeElements>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KONUŞMACI TANITMA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lnDef>
  </a:objectDefaults>
  <a:extraClrSchemeLst>
    <a:extraClrScheme>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KONUŞMACI TANITMA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KONUŞMACI TANITMA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KONUŞMACI TANITMA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KONUŞMACI TANITMA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KONUŞMACI TANITMA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ONUŞMACI TANITMA - DALE CARNEGIE TRAINING (R)">
  <a:themeElements>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fontScheme name="KONUŞMACI TANITMA - DALE CARNEGIE TRAINING (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1" lang="en-US" sz="1800" b="1" i="0" u="none" strike="noStrike" cap="none" normalizeH="0" baseline="0" smtClean="0">
            <a:ln>
              <a:noFill/>
            </a:ln>
            <a:solidFill>
              <a:srgbClr val="FFFF00"/>
            </a:solidFill>
            <a:effectLst/>
            <a:latin typeface="Tahoma" panose="020B0604030504040204" pitchFamily="34" charset="0"/>
          </a:defRPr>
        </a:defPPr>
      </a:lstStyle>
    </a:lnDef>
  </a:objectDefaults>
  <a:extraClrSchemeLst>
    <a:extraClrScheme>
      <a:clrScheme name="KONUŞMACI TANITMA - DALE CARNEGIE TRAINING (R)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KONUŞMACI TANITMA - DALE CARNEGIE TRAINING (R) 2">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3">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KONUŞMACI TANITMA - DALE CARNEGIE TRAINING (R)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KONUŞMACI TANITMA - DALE CARNEGIE TRAINING (R)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KONUŞMACI TANITMA - DALE CARNEGIE TRAINING (R)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KONUŞMACI TANITMA - DALE CARNEGIE TRAINING (R)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KONUŞMACI TANITMA - DALE CARNEGIE TRAINING (R)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332</Words>
  <Application>Microsoft Office PowerPoint</Application>
  <PresentationFormat>Geniş ekran</PresentationFormat>
  <Paragraphs>45</Paragraphs>
  <Slides>14</Slides>
  <Notes>14</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14</vt:i4>
      </vt:variant>
    </vt:vector>
  </HeadingPairs>
  <TitlesOfParts>
    <vt:vector size="22" baseType="lpstr">
      <vt:lpstr>Arial</vt:lpstr>
      <vt:lpstr>Calibri</vt:lpstr>
      <vt:lpstr>Calibri Light</vt:lpstr>
      <vt:lpstr>Tahoma</vt:lpstr>
      <vt:lpstr>Times New Roman</vt:lpstr>
      <vt:lpstr>Office Teması</vt:lpstr>
      <vt:lpstr>KONUŞMACI TANITMA - DALE CARNEGIE TRAINING (R)</vt:lpstr>
      <vt:lpstr>1_KONUŞMACI TANITMA - DALE CARNEGIE TRAINING (R)</vt:lpstr>
      <vt:lpstr>Mabet</vt:lpstr>
      <vt:lpstr>PowerPoint Sunusu</vt:lpstr>
      <vt:lpstr>PowerPoint Sunusu</vt:lpstr>
      <vt:lpstr>PowerPoint Sunusu</vt:lpstr>
      <vt:lpstr>Mescid-i Aksa ve Kubbetu’s-Sahr’ın bulunduğu Mabet Tepesi </vt:lpstr>
      <vt:lpstr>Ağlama Duvarı ve geri planda Mescid-i Aksa ile kubbetu’s-Sahr</vt:lpstr>
      <vt:lpstr>Sinagog </vt:lpstr>
      <vt:lpstr>Bir sinagogta bulunan temel unsurlar nelerdir?</vt:lpstr>
      <vt:lpstr>Modern bir sinagogun içten görünüşü</vt:lpstr>
      <vt:lpstr>Başka bir sinagog</vt:lpstr>
      <vt:lpstr>Aron Ha-Kodeş</vt:lpstr>
      <vt:lpstr>Ner Ha-Tamid</vt:lpstr>
      <vt:lpstr>Bimah</vt:lpstr>
      <vt:lpstr>Yahudiler, sinagoga girişte nelere dikkat ederler?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Mabet</dc:title>
  <dc:creator>Baki Adam</dc:creator>
  <cp:lastModifiedBy>Baki Adam</cp:lastModifiedBy>
  <cp:revision>2</cp:revision>
  <dcterms:created xsi:type="dcterms:W3CDTF">2018-01-22T16:15:49Z</dcterms:created>
  <dcterms:modified xsi:type="dcterms:W3CDTF">2018-01-22T16:17:44Z</dcterms:modified>
</cp:coreProperties>
</file>