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4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9580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463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499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844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35610899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603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7038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097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951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6207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76857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0065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>
              <a:defRPr/>
            </a:pPr>
            <a:r>
              <a:rPr lang="tr-TR" b="1" dirty="0"/>
              <a:t>Euryarchaeota</a:t>
            </a:r>
            <a:br>
              <a:rPr lang="tr-TR" b="1" dirty="0"/>
            </a:br>
            <a:r>
              <a:rPr lang="tr-TR" dirty="0" err="1" smtClean="0"/>
              <a:t>Thermoplasmatales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i="1" dirty="0" err="1" smtClean="0"/>
              <a:t>Thermoplasma</a:t>
            </a:r>
            <a:r>
              <a:rPr lang="tr-TR" i="1" dirty="0" smtClean="0"/>
              <a:t> </a:t>
            </a:r>
            <a:r>
              <a:rPr lang="tr-TR" dirty="0" smtClean="0"/>
              <a:t>(hücre duvarsız)</a:t>
            </a:r>
          </a:p>
          <a:p>
            <a:pPr>
              <a:defRPr/>
            </a:pPr>
            <a:r>
              <a:rPr lang="tr-TR" i="1" dirty="0" err="1" smtClean="0"/>
              <a:t>Picrophilus</a:t>
            </a:r>
            <a:r>
              <a:rPr lang="tr-TR" dirty="0" smtClean="0"/>
              <a:t> (</a:t>
            </a:r>
            <a:r>
              <a:rPr lang="tr-TR" dirty="0" err="1" smtClean="0"/>
              <a:t>pH</a:t>
            </a:r>
            <a:r>
              <a:rPr lang="tr-TR" dirty="0" smtClean="0"/>
              <a:t> 0)</a:t>
            </a:r>
          </a:p>
          <a:p>
            <a:pPr>
              <a:defRPr/>
            </a:pPr>
            <a:r>
              <a:rPr lang="tr-TR" i="1" dirty="0" err="1" smtClean="0"/>
              <a:t>Ferroplasma</a:t>
            </a:r>
            <a:r>
              <a:rPr lang="tr-TR" dirty="0" smtClean="0"/>
              <a:t>  (</a:t>
            </a:r>
            <a:r>
              <a:rPr lang="tr-TR" dirty="0"/>
              <a:t>hücre duvarsız)</a:t>
            </a:r>
          </a:p>
          <a:p>
            <a:pPr>
              <a:defRPr/>
            </a:pPr>
            <a:endParaRPr lang="tr-TR" dirty="0" smtClean="0"/>
          </a:p>
          <a:p>
            <a:pPr>
              <a:defRPr/>
            </a:pPr>
            <a:r>
              <a:rPr lang="tr-TR" dirty="0" err="1" smtClean="0"/>
              <a:t>Termofil</a:t>
            </a:r>
            <a:r>
              <a:rPr lang="tr-TR" dirty="0" smtClean="0"/>
              <a:t>, </a:t>
            </a:r>
          </a:p>
          <a:p>
            <a:pPr>
              <a:defRPr/>
            </a:pPr>
            <a:r>
              <a:rPr lang="tr-TR" dirty="0" err="1" smtClean="0"/>
              <a:t>asidofil</a:t>
            </a:r>
            <a:r>
              <a:rPr lang="tr-TR" dirty="0" smtClean="0"/>
              <a:t>, </a:t>
            </a:r>
          </a:p>
          <a:p>
            <a:pPr>
              <a:defRPr/>
            </a:pPr>
            <a:r>
              <a:rPr lang="tr-TR" dirty="0" err="1" smtClean="0"/>
              <a:t>fakültatif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9775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115888"/>
            <a:ext cx="8229600" cy="1193800"/>
          </a:xfrm>
          <a:noFill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sz="4000" b="1" dirty="0"/>
              <a:t>Euryarchaeota</a:t>
            </a:r>
            <a:br>
              <a:rPr lang="tr-TR" sz="4000" b="1" dirty="0"/>
            </a:br>
            <a:r>
              <a:rPr lang="tr-TR" sz="4000" dirty="0" err="1"/>
              <a:t>Hipertermofiller</a:t>
            </a:r>
            <a:endParaRPr lang="tr-TR" sz="4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30401" y="1484314"/>
            <a:ext cx="8486775" cy="5113337"/>
          </a:xfrm>
          <a:noFill/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tr-TR" sz="3200" dirty="0"/>
              <a:t>1. </a:t>
            </a:r>
            <a:r>
              <a:rPr lang="tr-TR" sz="3200" dirty="0" err="1"/>
              <a:t>Thermococcales</a:t>
            </a:r>
            <a:r>
              <a:rPr lang="tr-TR" sz="3200" dirty="0"/>
              <a:t> </a:t>
            </a:r>
            <a:r>
              <a:rPr lang="tr-TR" sz="3200" dirty="0" err="1"/>
              <a:t>Methanopyrus</a:t>
            </a:r>
            <a:r>
              <a:rPr lang="tr-TR" sz="3200" dirty="0"/>
              <a:t>: </a:t>
            </a:r>
            <a:r>
              <a:rPr lang="tr-TR" sz="3200" i="1" dirty="0" err="1"/>
              <a:t>Thermococcus</a:t>
            </a:r>
            <a:r>
              <a:rPr lang="tr-TR" sz="3200" i="1" dirty="0"/>
              <a:t> </a:t>
            </a:r>
            <a:r>
              <a:rPr lang="tr-TR" sz="3200" dirty="0"/>
              <a:t>(95oC)</a:t>
            </a:r>
            <a:r>
              <a:rPr lang="tr-TR" sz="3200" i="1" dirty="0"/>
              <a:t>, </a:t>
            </a:r>
            <a:r>
              <a:rPr lang="tr-TR" sz="3200" i="1" dirty="0" err="1"/>
              <a:t>Pyrococcus</a:t>
            </a:r>
            <a:r>
              <a:rPr lang="tr-TR" sz="3200" i="1" dirty="0"/>
              <a:t> </a:t>
            </a:r>
            <a:r>
              <a:rPr lang="tr-TR" sz="3200" dirty="0" err="1"/>
              <a:t>spp</a:t>
            </a:r>
            <a:r>
              <a:rPr lang="tr-TR" sz="3200" dirty="0"/>
              <a:t>.</a:t>
            </a:r>
            <a:r>
              <a:rPr lang="tr-TR" sz="3200" dirty="0"/>
              <a:t> </a:t>
            </a:r>
            <a:r>
              <a:rPr lang="tr-TR" sz="3200" dirty="0"/>
              <a:t>(</a:t>
            </a:r>
            <a:r>
              <a:rPr lang="tr-TR" sz="3200" i="1" dirty="0"/>
              <a:t>P. </a:t>
            </a:r>
            <a:r>
              <a:rPr lang="tr-TR" sz="3200" i="1" dirty="0" err="1"/>
              <a:t>f</a:t>
            </a:r>
            <a:r>
              <a:rPr lang="tr-TR" sz="3200" i="1" dirty="0" err="1"/>
              <a:t>uriosus</a:t>
            </a:r>
            <a:r>
              <a:rPr lang="tr-TR" sz="3200" i="1" dirty="0"/>
              <a:t> </a:t>
            </a:r>
            <a:r>
              <a:rPr lang="tr-TR" sz="3200" b="1" i="1" dirty="0" err="1"/>
              <a:t>pfu</a:t>
            </a:r>
            <a:r>
              <a:rPr lang="tr-TR" sz="3200" dirty="0"/>
              <a:t> </a:t>
            </a:r>
            <a:r>
              <a:rPr lang="tr-TR" sz="3200" dirty="0" err="1"/>
              <a:t>polimeraz</a:t>
            </a:r>
            <a:r>
              <a:rPr lang="tr-TR" sz="3200" dirty="0"/>
              <a:t> PCR, 100oC, Zorunlu </a:t>
            </a:r>
            <a:r>
              <a:rPr lang="tr-TR" sz="3200" dirty="0" err="1"/>
              <a:t>anaerob</a:t>
            </a:r>
            <a:r>
              <a:rPr lang="tr-TR" sz="3200" dirty="0"/>
              <a:t> </a:t>
            </a:r>
            <a:r>
              <a:rPr lang="tr-TR" sz="3200" dirty="0" err="1"/>
              <a:t>kemoorganotrof</a:t>
            </a:r>
            <a:r>
              <a:rPr lang="tr-TR" sz="3200" dirty="0"/>
              <a:t>); </a:t>
            </a:r>
            <a:r>
              <a:rPr lang="tr-TR" sz="3200" i="1" dirty="0" err="1"/>
              <a:t>Methanopyrus</a:t>
            </a:r>
            <a:r>
              <a:rPr lang="tr-TR" sz="3200" dirty="0"/>
              <a:t> </a:t>
            </a:r>
            <a:r>
              <a:rPr lang="tr-TR" sz="3200" dirty="0" err="1"/>
              <a:t>spp</a:t>
            </a:r>
            <a:r>
              <a:rPr lang="tr-TR" sz="3200" dirty="0"/>
              <a:t>.</a:t>
            </a:r>
            <a:r>
              <a:rPr lang="tr-TR" sz="3200" dirty="0"/>
              <a:t> </a:t>
            </a:r>
            <a:r>
              <a:rPr lang="tr-TR" sz="3200" dirty="0"/>
              <a:t>(100oC) (</a:t>
            </a:r>
            <a:r>
              <a:rPr lang="tr-TR" sz="3200" dirty="0" err="1"/>
              <a:t>Metanojen</a:t>
            </a:r>
            <a:r>
              <a:rPr lang="tr-TR" sz="3200" dirty="0"/>
              <a:t> ototrof</a:t>
            </a:r>
            <a:r>
              <a:rPr lang="tr-TR" sz="3200" dirty="0" smtClean="0"/>
              <a:t>)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85130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tr-TR" sz="3200" dirty="0"/>
              <a:t>2. </a:t>
            </a:r>
            <a:r>
              <a:rPr lang="tr-TR" sz="3200" dirty="0" err="1"/>
              <a:t>Archaeoglobales</a:t>
            </a:r>
            <a:r>
              <a:rPr lang="tr-TR" sz="3200" dirty="0"/>
              <a:t>: </a:t>
            </a:r>
            <a:r>
              <a:rPr lang="tr-TR" sz="3200" dirty="0" err="1"/>
              <a:t>Hipertermofil</a:t>
            </a:r>
            <a:r>
              <a:rPr lang="tr-TR" sz="3200" dirty="0"/>
              <a:t> sülfat indirgeyicisi (83oC, SO4 </a:t>
            </a:r>
            <a:r>
              <a:rPr lang="tr-TR" sz="3200" dirty="0">
                <a:sym typeface="Wingdings" pitchFamily="2" charset="2"/>
              </a:rPr>
              <a:t> H2S)</a:t>
            </a:r>
          </a:p>
          <a:p>
            <a:pPr marL="0" indent="0">
              <a:buNone/>
              <a:defRPr/>
            </a:pPr>
            <a:r>
              <a:rPr lang="tr-TR" sz="3200" dirty="0">
                <a:sym typeface="Wingdings" pitchFamily="2" charset="2"/>
              </a:rPr>
              <a:t>3.</a:t>
            </a:r>
            <a:r>
              <a:rPr lang="tr-TR" sz="3200" dirty="0"/>
              <a:t> </a:t>
            </a:r>
            <a:r>
              <a:rPr lang="tr-TR" sz="3200" dirty="0" err="1"/>
              <a:t>Nanoarchaeum</a:t>
            </a:r>
            <a:r>
              <a:rPr lang="tr-TR" sz="3200" dirty="0"/>
              <a:t> (en küçük genom, Hücre duvarı S tabakasından oluşur, zorunlu </a:t>
            </a:r>
            <a:r>
              <a:rPr lang="tr-TR" sz="3200" dirty="0" err="1"/>
              <a:t>simbiont</a:t>
            </a:r>
            <a:r>
              <a:rPr lang="tr-TR" sz="3200" dirty="0"/>
              <a:t>, 90oC gelişir)</a:t>
            </a:r>
          </a:p>
          <a:p>
            <a:pPr marL="0" indent="0">
              <a:buNone/>
              <a:defRPr/>
            </a:pPr>
            <a:r>
              <a:rPr lang="tr-TR" sz="3200" dirty="0"/>
              <a:t>ve </a:t>
            </a:r>
            <a:r>
              <a:rPr lang="tr-TR" sz="3200" dirty="0" err="1"/>
              <a:t>Aciduliprofundum</a:t>
            </a:r>
            <a:r>
              <a:rPr lang="tr-TR" sz="3200" dirty="0"/>
              <a:t> (</a:t>
            </a:r>
            <a:r>
              <a:rPr lang="tr-TR" sz="3200" dirty="0" err="1"/>
              <a:t>asidofil</a:t>
            </a:r>
            <a:r>
              <a:rPr lang="tr-TR" sz="3200" dirty="0"/>
              <a:t> pH4, 70oC gelişir)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343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981200" y="115889"/>
            <a:ext cx="8229600" cy="688975"/>
          </a:xfrm>
          <a:noFill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tr-TR" b="1" dirty="0" smtClean="0"/>
              <a:t>Crenarchaeota</a:t>
            </a:r>
            <a:endParaRPr lang="tr-TR" b="1" dirty="0"/>
          </a:p>
        </p:txBody>
      </p:sp>
      <p:sp>
        <p:nvSpPr>
          <p:cNvPr id="211971" name="İçerik Yer Tutucusu 2"/>
          <p:cNvSpPr>
            <a:spLocks noGrp="1"/>
          </p:cNvSpPr>
          <p:nvPr>
            <p:ph idx="1"/>
          </p:nvPr>
        </p:nvSpPr>
        <p:spPr>
          <a:xfrm>
            <a:off x="1992313" y="908050"/>
            <a:ext cx="8229600" cy="4969222"/>
          </a:xfrm>
          <a:noFill/>
        </p:spPr>
        <p:txBody>
          <a:bodyPr>
            <a:normAutofit/>
          </a:bodyPr>
          <a:lstStyle/>
          <a:p>
            <a:r>
              <a:rPr lang="tr-TR" sz="2400" dirty="0" err="1"/>
              <a:t>Hipertermofil</a:t>
            </a:r>
            <a:r>
              <a:rPr lang="tr-TR" sz="2400" dirty="0"/>
              <a:t> </a:t>
            </a:r>
          </a:p>
          <a:p>
            <a:r>
              <a:rPr lang="tr-TR" sz="2400" dirty="0"/>
              <a:t>Yaşam ağacında kısa dallarda yakın kümelenmiş, yavaş evrimleşmiş, ilk </a:t>
            </a:r>
            <a:r>
              <a:rPr lang="tr-TR" sz="2400" dirty="0" err="1"/>
              <a:t>arkeler</a:t>
            </a:r>
            <a:r>
              <a:rPr lang="tr-TR" sz="2400" dirty="0"/>
              <a:t>. </a:t>
            </a:r>
          </a:p>
          <a:p>
            <a:r>
              <a:rPr lang="tr-TR" sz="2400" dirty="0"/>
              <a:t>Ağaçta uzun dallarda yerleşen hızlı evrimleşen soğukta yaşayan akrabaları var. </a:t>
            </a:r>
            <a:r>
              <a:rPr lang="tr-TR" sz="2400" i="1" dirty="0" err="1"/>
              <a:t>Sulfolobus</a:t>
            </a:r>
            <a:r>
              <a:rPr lang="tr-TR" sz="2400" i="1" dirty="0"/>
              <a:t>, </a:t>
            </a:r>
            <a:r>
              <a:rPr lang="tr-TR" sz="2400" i="1" dirty="0" err="1"/>
              <a:t>Pyrodictium</a:t>
            </a:r>
            <a:r>
              <a:rPr lang="tr-TR" sz="2400" dirty="0"/>
              <a:t> </a:t>
            </a:r>
            <a:r>
              <a:rPr lang="tr-TR" sz="2400" dirty="0" err="1"/>
              <a:t>spp</a:t>
            </a:r>
            <a:r>
              <a:rPr lang="tr-TR" sz="2400" dirty="0"/>
              <a:t>.</a:t>
            </a:r>
          </a:p>
          <a:p>
            <a:r>
              <a:rPr lang="tr-TR" sz="2400" dirty="0" err="1"/>
              <a:t>Kemolitotrofik</a:t>
            </a:r>
            <a:r>
              <a:rPr lang="tr-TR" sz="2400" dirty="0"/>
              <a:t> ototrof (çoğu) yada </a:t>
            </a:r>
            <a:r>
              <a:rPr lang="tr-TR" sz="2400" dirty="0" err="1"/>
              <a:t>kemoorganotrof</a:t>
            </a:r>
            <a:r>
              <a:rPr lang="tr-TR" sz="2400" dirty="0"/>
              <a:t>, çoğu zorunlu </a:t>
            </a:r>
            <a:r>
              <a:rPr lang="tr-TR" sz="2400" dirty="0" err="1"/>
              <a:t>anaerob</a:t>
            </a:r>
            <a:r>
              <a:rPr lang="tr-TR" sz="2400" dirty="0"/>
              <a:t>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93010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/>
          <p:cNvSpPr>
            <a:spLocks noGrp="1"/>
          </p:cNvSpPr>
          <p:nvPr>
            <p:ph type="title"/>
          </p:nvPr>
        </p:nvSpPr>
        <p:spPr>
          <a:xfrm>
            <a:off x="1981200" y="292101"/>
            <a:ext cx="8229600" cy="760413"/>
          </a:xfrm>
          <a:noFill/>
        </p:spPr>
        <p:txBody>
          <a:bodyPr/>
          <a:lstStyle/>
          <a:p>
            <a:pPr algn="ctr">
              <a:defRPr/>
            </a:pPr>
            <a:r>
              <a:rPr lang="tr-TR" b="1" dirty="0" smtClean="0"/>
              <a:t>Crenarchaeota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47850" y="1125539"/>
            <a:ext cx="8686800" cy="4175125"/>
          </a:xfrm>
          <a:noFill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sz="2800" dirty="0"/>
              <a:t>Karasal volkanik </a:t>
            </a:r>
            <a:r>
              <a:rPr lang="tr-TR" sz="2800" dirty="0" err="1"/>
              <a:t>habitatdaki</a:t>
            </a:r>
            <a:r>
              <a:rPr lang="tr-TR" sz="2800" dirty="0"/>
              <a:t> </a:t>
            </a:r>
            <a:r>
              <a:rPr lang="tr-TR" sz="2800" dirty="0" err="1"/>
              <a:t>hipertermofiller</a:t>
            </a:r>
            <a:r>
              <a:rPr lang="tr-TR" sz="2800" dirty="0"/>
              <a:t>: </a:t>
            </a:r>
            <a:r>
              <a:rPr lang="tr-TR" sz="2800" i="1" dirty="0" err="1"/>
              <a:t>Sulfolobus</a:t>
            </a:r>
            <a:r>
              <a:rPr lang="tr-TR" sz="2800" dirty="0"/>
              <a:t> </a:t>
            </a:r>
            <a:r>
              <a:rPr lang="tr-TR" sz="2800" dirty="0"/>
              <a:t>(aerobik, 90oC), </a:t>
            </a:r>
            <a:r>
              <a:rPr lang="tr-TR" sz="2800" i="1" dirty="0" err="1"/>
              <a:t>Acidianus</a:t>
            </a:r>
            <a:r>
              <a:rPr lang="tr-TR" sz="2800" dirty="0"/>
              <a:t> (anaerobik, 90oC) </a:t>
            </a:r>
            <a:r>
              <a:rPr lang="tr-TR" sz="2800" dirty="0" err="1"/>
              <a:t>spp</a:t>
            </a:r>
            <a:r>
              <a:rPr lang="tr-TR" sz="2800" dirty="0"/>
              <a:t>. </a:t>
            </a:r>
          </a:p>
          <a:p>
            <a:pPr>
              <a:defRPr/>
            </a:pPr>
            <a:r>
              <a:rPr lang="tr-TR" sz="2800" dirty="0"/>
              <a:t>Denizaltı volkanik </a:t>
            </a:r>
            <a:r>
              <a:rPr lang="tr-TR" sz="2800" dirty="0" err="1"/>
              <a:t>habitatdaki</a:t>
            </a:r>
            <a:r>
              <a:rPr lang="tr-TR" sz="2800" dirty="0"/>
              <a:t> </a:t>
            </a:r>
            <a:r>
              <a:rPr lang="tr-TR" sz="2800" dirty="0" err="1"/>
              <a:t>hipertermofiller</a:t>
            </a:r>
            <a:r>
              <a:rPr lang="tr-TR" sz="2800" dirty="0"/>
              <a:t>: </a:t>
            </a:r>
            <a:r>
              <a:rPr lang="tr-TR" sz="2800" i="1" dirty="0" err="1"/>
              <a:t>Pyrodictium</a:t>
            </a:r>
            <a:r>
              <a:rPr lang="tr-TR" sz="2800" dirty="0"/>
              <a:t> (</a:t>
            </a:r>
            <a:r>
              <a:rPr lang="tr-TR" sz="2800" dirty="0" err="1"/>
              <a:t>Glikoprotein</a:t>
            </a:r>
            <a:r>
              <a:rPr lang="tr-TR" sz="2800" dirty="0"/>
              <a:t> hücre duvarlı, </a:t>
            </a:r>
            <a:r>
              <a:rPr lang="tr-TR" sz="2800" dirty="0" err="1"/>
              <a:t>anaerob</a:t>
            </a:r>
            <a:r>
              <a:rPr lang="tr-TR" sz="2800" dirty="0"/>
              <a:t>, 1050C) </a:t>
            </a:r>
            <a:r>
              <a:rPr lang="tr-TR" sz="2800" i="1" dirty="0" err="1"/>
              <a:t>Pyrolobus</a:t>
            </a:r>
            <a:r>
              <a:rPr lang="tr-TR" sz="2800" dirty="0"/>
              <a:t> (Protein hücre duvarlı, 106oC, </a:t>
            </a:r>
            <a:r>
              <a:rPr lang="tr-TR" sz="2800" i="1" dirty="0"/>
              <a:t>P. </a:t>
            </a:r>
            <a:r>
              <a:rPr lang="tr-TR" sz="2800" i="1" dirty="0" err="1"/>
              <a:t>fumarii</a:t>
            </a:r>
            <a:r>
              <a:rPr lang="tr-TR" sz="2800" i="1" dirty="0"/>
              <a:t> </a:t>
            </a:r>
            <a:r>
              <a:rPr lang="tr-TR" sz="2800" dirty="0"/>
              <a:t>113oC en </a:t>
            </a:r>
            <a:r>
              <a:rPr lang="tr-TR" sz="2800" dirty="0" err="1"/>
              <a:t>termofil</a:t>
            </a:r>
            <a:r>
              <a:rPr lang="tr-TR" sz="2800" dirty="0"/>
              <a:t>, otoklavda canlı kalır) </a:t>
            </a:r>
            <a:r>
              <a:rPr lang="tr-TR" sz="2800" i="1" dirty="0" err="1"/>
              <a:t>Ignicoccus</a:t>
            </a:r>
            <a:r>
              <a:rPr lang="tr-TR" sz="2800" dirty="0"/>
              <a:t> (en küçük </a:t>
            </a:r>
            <a:r>
              <a:rPr lang="tr-TR" sz="2800" dirty="0" err="1"/>
              <a:t>genomlu</a:t>
            </a:r>
            <a:r>
              <a:rPr lang="tr-TR" sz="2800" dirty="0"/>
              <a:t> parazit </a:t>
            </a:r>
            <a:r>
              <a:rPr lang="tr-TR" sz="2800" dirty="0" err="1"/>
              <a:t>arke</a:t>
            </a:r>
            <a:r>
              <a:rPr lang="tr-TR" sz="2800" dirty="0"/>
              <a:t> </a:t>
            </a:r>
            <a:r>
              <a:rPr lang="tr-TR" sz="2800" i="1" dirty="0" err="1"/>
              <a:t>Nanoarchaeum</a:t>
            </a:r>
            <a:r>
              <a:rPr lang="tr-TR" sz="2800" dirty="0"/>
              <a:t> </a:t>
            </a:r>
            <a:r>
              <a:rPr lang="tr-TR" sz="2800" dirty="0" err="1"/>
              <a:t>konukcusu</a:t>
            </a:r>
            <a:r>
              <a:rPr lang="tr-TR" sz="2800" dirty="0"/>
              <a:t>) </a:t>
            </a:r>
            <a:r>
              <a:rPr lang="tr-TR" sz="2800" dirty="0" err="1"/>
              <a:t>spp</a:t>
            </a:r>
            <a:r>
              <a:rPr lang="tr-TR" sz="2800" dirty="0"/>
              <a:t>.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2355062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Yakın zamana kadar en yüksek sıcaklıkta yaşayabilme rekoru 113 °C ile </a:t>
            </a:r>
            <a:r>
              <a:rPr lang="tr-TR" i="1" dirty="0" err="1" smtClean="0"/>
              <a:t>Pyrolobus</a:t>
            </a:r>
            <a:r>
              <a:rPr lang="tr-TR" dirty="0" smtClean="0"/>
              <a:t> </a:t>
            </a:r>
            <a:r>
              <a:rPr lang="tr-TR" i="1" dirty="0" err="1" smtClean="0"/>
              <a:t>fumarii</a:t>
            </a:r>
            <a:r>
              <a:rPr lang="tr-TR" dirty="0" err="1" smtClean="0"/>
              <a:t>’ye</a:t>
            </a:r>
            <a:r>
              <a:rPr lang="tr-TR" dirty="0" smtClean="0"/>
              <a:t> aitti. Günümüzde ise en yüksek sıcaklıkta yaşama rekoru 122 °C ile </a:t>
            </a:r>
            <a:r>
              <a:rPr lang="tr-TR" i="1" dirty="0" err="1" smtClean="0"/>
              <a:t>Methanopyrus</a:t>
            </a:r>
            <a:r>
              <a:rPr lang="tr-TR" dirty="0" err="1" smtClean="0"/>
              <a:t>’a</a:t>
            </a:r>
            <a:r>
              <a:rPr lang="tr-TR" dirty="0" smtClean="0"/>
              <a:t> aittir ve organizma daha yüksek sıcaklıklarda dahi uzun süre canlı kalmaktadır.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2274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Çok sayıda uzman, </a:t>
            </a:r>
            <a:r>
              <a:rPr lang="tr-TR" dirty="0" err="1" smtClean="0"/>
              <a:t>prokaryotik</a:t>
            </a:r>
            <a:r>
              <a:rPr lang="tr-TR" dirty="0" smtClean="0"/>
              <a:t> yaşamın üst sıcaklık sınırının 140 °C hatta 150 °</a:t>
            </a:r>
            <a:r>
              <a:rPr lang="tr-TR" dirty="0" err="1" smtClean="0"/>
              <a:t>C’den</a:t>
            </a:r>
            <a:r>
              <a:rPr lang="tr-TR" dirty="0" smtClean="0"/>
              <a:t> daha yüksek olabileceğini ve bu yüksek sıcaklıklarda organizmaların üreyemediğini ancak canlı kalabildiğini tahmin etmektedir.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6756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Yüksek Sıcaklıktaki Yaşamın Moleküler Adaptasyonları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Protein Katlanması ve </a:t>
            </a:r>
            <a:r>
              <a:rPr lang="tr-TR" b="1" dirty="0" err="1" smtClean="0"/>
              <a:t>Termostabilite</a:t>
            </a:r>
            <a:endParaRPr lang="tr-TR" dirty="0" smtClean="0"/>
          </a:p>
          <a:p>
            <a:r>
              <a:rPr lang="tr-TR" b="1" dirty="0" err="1" smtClean="0"/>
              <a:t>Şaperoninler</a:t>
            </a:r>
            <a:r>
              <a:rPr lang="tr-TR" b="1" dirty="0" smtClean="0"/>
              <a:t>: Proteinlerin Doğal Yapılarını Korumaya Yardım Eden Proteinler</a:t>
            </a:r>
            <a:endParaRPr lang="tr-TR" dirty="0" smtClean="0"/>
          </a:p>
          <a:p>
            <a:r>
              <a:rPr lang="tr-TR" b="1" dirty="0" smtClean="0"/>
              <a:t>Yüksek Sıcaklıklarda DNA </a:t>
            </a:r>
            <a:r>
              <a:rPr lang="tr-TR" b="1" dirty="0" err="1" smtClean="0"/>
              <a:t>Stabilitesi</a:t>
            </a:r>
            <a:r>
              <a:rPr lang="tr-TR" b="1" dirty="0" smtClean="0"/>
              <a:t>: Çözünür Maddeler, Ters </a:t>
            </a:r>
            <a:r>
              <a:rPr lang="tr-TR" b="1" dirty="0" err="1" smtClean="0"/>
              <a:t>Giraz</a:t>
            </a:r>
            <a:r>
              <a:rPr lang="tr-TR" b="1" dirty="0" smtClean="0"/>
              <a:t> ve DNA-Bağlayan Proteinler</a:t>
            </a:r>
            <a:endParaRPr lang="tr-TR" dirty="0" smtClean="0"/>
          </a:p>
          <a:p>
            <a:r>
              <a:rPr lang="tr-TR" b="1" dirty="0" smtClean="0"/>
              <a:t>Lipit ve </a:t>
            </a:r>
            <a:r>
              <a:rPr lang="tr-TR" b="1" dirty="0" err="1" smtClean="0"/>
              <a:t>Ribozomal</a:t>
            </a:r>
            <a:r>
              <a:rPr lang="tr-TR" b="1" dirty="0" smtClean="0"/>
              <a:t> RNA </a:t>
            </a:r>
            <a:r>
              <a:rPr lang="tr-TR" b="1" dirty="0" err="1" smtClean="0"/>
              <a:t>Stabilitesi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1652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317</Words>
  <Application>Microsoft Office PowerPoint</Application>
  <PresentationFormat>Geniş ekran</PresentationFormat>
  <Paragraphs>28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Century Gothic</vt:lpstr>
      <vt:lpstr>Verdana</vt:lpstr>
      <vt:lpstr>Wingdings</vt:lpstr>
      <vt:lpstr>Wingdings 2</vt:lpstr>
      <vt:lpstr>Canlı</vt:lpstr>
      <vt:lpstr>Euryarchaeota Thermoplasmatales</vt:lpstr>
      <vt:lpstr>Euryarchaeota Hipertermofiller</vt:lpstr>
      <vt:lpstr>PowerPoint Sunusu</vt:lpstr>
      <vt:lpstr>Crenarchaeota</vt:lpstr>
      <vt:lpstr>Crenarchaeota</vt:lpstr>
      <vt:lpstr>PowerPoint Sunusu</vt:lpstr>
      <vt:lpstr>PowerPoint Sunusu</vt:lpstr>
      <vt:lpstr>Yüksek Sıcaklıktaki Yaşamın Moleküler Adaptasyonları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Euryarchaeota Thermoplasmatales</dc:title>
  <dc:creator>sevgi</dc:creator>
  <cp:lastModifiedBy>sevgi</cp:lastModifiedBy>
  <cp:revision>2</cp:revision>
  <dcterms:created xsi:type="dcterms:W3CDTF">2020-01-07T09:38:27Z</dcterms:created>
  <dcterms:modified xsi:type="dcterms:W3CDTF">2020-01-07T09:39:19Z</dcterms:modified>
</cp:coreProperties>
</file>