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2"/>
  </p:notesMasterIdLst>
  <p:sldIdLst>
    <p:sldId id="604" r:id="rId4"/>
    <p:sldId id="611" r:id="rId5"/>
    <p:sldId id="1093" r:id="rId6"/>
    <p:sldId id="1091" r:id="rId7"/>
    <p:sldId id="1088" r:id="rId8"/>
    <p:sldId id="1089" r:id="rId9"/>
    <p:sldId id="1092" r:id="rId10"/>
    <p:sldId id="1083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59" autoAdjust="0"/>
    <p:restoredTop sz="91621" autoAdjust="0"/>
  </p:normalViewPr>
  <p:slideViewPr>
    <p:cSldViewPr snapToGrid="0">
      <p:cViewPr varScale="1">
        <p:scale>
          <a:sx n="81" d="100"/>
          <a:sy n="81" d="100"/>
        </p:scale>
        <p:origin x="1296" y="17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FB67-13BD-4A07-A42B-F2DDB568A1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4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2/26/20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2/26/20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2/26/20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2/26/20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2/26/20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2/26/20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2/26/20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2/26/20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2/26/20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2/26/20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2/26/20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2/26/20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2/26/20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2/26/20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2/26/20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2/26/20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686926" y="2005292"/>
            <a:ext cx="7770148" cy="187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4000" dirty="0"/>
              <a:t>XII. Anayasa Yargısı – III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dirty="0"/>
          </a:p>
          <a:p>
            <a:r>
              <a:rPr lang="tr-TR" dirty="0"/>
              <a:t>BİREYSEL BAŞVURU</a:t>
            </a:r>
          </a:p>
        </p:txBody>
      </p:sp>
    </p:spTree>
    <p:extLst>
      <p:ext uri="{BB962C8B-B14F-4D97-AF65-F5344CB8AC3E}">
        <p14:creationId xmlns:p14="http://schemas.microsoft.com/office/powerpoint/2010/main" val="4704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1">
            <a:extLst>
              <a:ext uri="{FF2B5EF4-FFF2-40B4-BE49-F238E27FC236}">
                <a16:creationId xmlns:a16="http://schemas.microsoft.com/office/drawing/2014/main" id="{A9595681-8BE1-2E4E-84E7-A78A9F51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1" y="189187"/>
            <a:ext cx="7803930" cy="504496"/>
          </a:xfrm>
        </p:spPr>
        <p:txBody>
          <a:bodyPr/>
          <a:lstStyle/>
          <a:p>
            <a:r>
              <a:rPr lang="tr-TR" sz="2800" dirty="0"/>
              <a:t>Bireysel Başvurunun Kapsamı</a:t>
            </a: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590673A4-6D46-254B-B0AF-B16C31FE0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1213946"/>
            <a:ext cx="8308427" cy="26801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200" b="1" dirty="0">
                <a:solidFill>
                  <a:srgbClr val="FF6600"/>
                </a:solidFill>
              </a:rPr>
              <a:t>Bireysel Başvuru Olağanüstü ve İstisnai Nitelikte Bir Hak Arama Yoludur</a:t>
            </a:r>
          </a:p>
          <a:p>
            <a:pPr algn="just"/>
            <a:r>
              <a:rPr lang="tr-TR" sz="2200" dirty="0"/>
              <a:t> Herkes, Anayasada güvence altına alınmış temel hak ve özgürlüklerinden, Avrupa İnsan Hakları Sözleşmesi (ve </a:t>
            </a:r>
            <a:r>
              <a:rPr lang="tr-TR" sz="2200" dirty="0" err="1"/>
              <a:t>Sözleşme’ye</a:t>
            </a:r>
            <a:r>
              <a:rPr lang="tr-TR" sz="2200" dirty="0"/>
              <a:t> ek Türkiye’nin tarafı olduğu protokoller) kapsamındaki herhangi birinin kamu gücü tarafından, ihlal edildiği iddiasıyla Anayasa Mahkemesine başvurabilir. </a:t>
            </a:r>
          </a:p>
          <a:p>
            <a:pPr algn="just"/>
            <a:r>
              <a:rPr lang="tr-TR" sz="2200" dirty="0"/>
              <a:t> Başvuruda bulunabilmek için olağan kanun yollarının tüketilmiş olması şarttır.</a:t>
            </a:r>
          </a:p>
          <a:p>
            <a:pPr algn="just"/>
            <a:r>
              <a:rPr lang="tr-TR" sz="2200" dirty="0"/>
              <a:t> Bireysel başvuruda, kanun yolunda gözetilmesi gereken hususlarda inceleme yapılamaz.</a:t>
            </a:r>
          </a:p>
          <a:p>
            <a:pPr marL="0" indent="0" algn="just">
              <a:buNone/>
            </a:pPr>
            <a:endParaRPr lang="tr-TR" sz="2200" dirty="0"/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419039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1">
            <a:extLst>
              <a:ext uri="{FF2B5EF4-FFF2-40B4-BE49-F238E27FC236}">
                <a16:creationId xmlns:a16="http://schemas.microsoft.com/office/drawing/2014/main" id="{A9595681-8BE1-2E4E-84E7-A78A9F51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91" y="378373"/>
            <a:ext cx="7803930" cy="504496"/>
          </a:xfrm>
        </p:spPr>
        <p:txBody>
          <a:bodyPr/>
          <a:lstStyle/>
          <a:p>
            <a:r>
              <a:rPr lang="tr-TR" sz="2800" dirty="0"/>
              <a:t>Bireysel Başvuru Hakkına Sahip Olanlar</a:t>
            </a:r>
            <a:endParaRPr lang="tr-TR" sz="2500" dirty="0"/>
          </a:p>
        </p:txBody>
      </p:sp>
      <p:sp>
        <p:nvSpPr>
          <p:cNvPr id="14" name="İçerik Yer Tutucusu 2">
            <a:extLst>
              <a:ext uri="{FF2B5EF4-FFF2-40B4-BE49-F238E27FC236}">
                <a16:creationId xmlns:a16="http://schemas.microsoft.com/office/drawing/2014/main" id="{8CE5E9E7-DAEE-6E4D-9806-4CADAF990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10" y="1292772"/>
            <a:ext cx="8292662" cy="37048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200" b="1" dirty="0">
                <a:solidFill>
                  <a:srgbClr val="FF6600"/>
                </a:solidFill>
              </a:rPr>
              <a:t>Bireysel Başvuru Olağanüstü ve İstisnai Nitelikte Bir Hak Arama Yoludur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200" dirty="0"/>
              <a:t> Bireysel başvuru ancak ihlale yol açtığı ileri sürülen işlem, eylem ya da ihmal nedeniyle </a:t>
            </a:r>
            <a:r>
              <a:rPr lang="tr-TR" sz="2200" b="1" dirty="0"/>
              <a:t>güncel ve kişisel bir hakkı doğrudan etkilenenler </a:t>
            </a:r>
            <a:r>
              <a:rPr lang="tr-TR" sz="2200" dirty="0"/>
              <a:t>tarafından yapılabilir.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200" dirty="0"/>
              <a:t> </a:t>
            </a:r>
            <a:r>
              <a:rPr lang="tr-TR" sz="2200" b="1" dirty="0"/>
              <a:t>Kamu tüzel kişileri </a:t>
            </a:r>
            <a:r>
              <a:rPr lang="tr-TR" sz="2200" dirty="0"/>
              <a:t>bireysel başvuru yapamaz.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200" dirty="0"/>
              <a:t> </a:t>
            </a:r>
            <a:r>
              <a:rPr lang="tr-TR" sz="2200" b="1" dirty="0"/>
              <a:t>Özel hukuk tüzel kişileri </a:t>
            </a:r>
            <a:r>
              <a:rPr lang="tr-TR" sz="2200" dirty="0"/>
              <a:t>sadece tüzel kişiliğe ait haklarının ihlal edildiği gerekçesiyle bireysel başvuruda bulunabilir.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200" dirty="0"/>
              <a:t> </a:t>
            </a:r>
            <a:r>
              <a:rPr lang="tr-TR" sz="2200" u="sng" dirty="0"/>
              <a:t>Yalnızca Türk vatandaşlarına tanınan haklarla ilgili olarak</a:t>
            </a:r>
            <a:r>
              <a:rPr lang="tr-TR" sz="2200" dirty="0"/>
              <a:t> </a:t>
            </a:r>
            <a:r>
              <a:rPr lang="tr-TR" sz="2200" b="1" dirty="0"/>
              <a:t>yabancılar </a:t>
            </a:r>
            <a:r>
              <a:rPr lang="tr-TR" sz="2200" dirty="0"/>
              <a:t>bireysel başvuru yapamaz.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tr-TR" sz="2200" dirty="0"/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68950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1">
            <a:extLst>
              <a:ext uri="{FF2B5EF4-FFF2-40B4-BE49-F238E27FC236}">
                <a16:creationId xmlns:a16="http://schemas.microsoft.com/office/drawing/2014/main" id="{A9595681-8BE1-2E4E-84E7-A78A9F51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11568"/>
            <a:ext cx="6936377" cy="431854"/>
          </a:xfrm>
        </p:spPr>
        <p:txBody>
          <a:bodyPr/>
          <a:lstStyle/>
          <a:p>
            <a:r>
              <a:rPr lang="tr-TR" dirty="0"/>
              <a:t>Bireysel Başvuruların Başlıca Kabul Edilebilirlik Koşulları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4DA3116A-1198-4C48-8169-BD10999B2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76" y="1340069"/>
            <a:ext cx="8103477" cy="408326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dirty="0"/>
              <a:t> İhlale neden olduğu ileri sürülen işlem, eylem ya da ihmal için kanunda öngörülmüş idari ve yargısal başvuru yollarının tamamının bireysel başvuru yapılmadan önce tüketilmiş olması gerekir.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/>
              <a:t> Yasama işlemleri ile düzenleyici idari işlemler aleyhine doğrudan bireysel başvuru yapılamayacağı gibi Anayasa Mahkemesi kararları ile Anayasanın yargı denetimi dışında bıraktığı işlemler de bireysel başvurunun konusu olamaz.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/>
              <a:t> Bireysel başvurunun, başvuru yollarının tüketildiği tarihten; başvuru yolu öngörülmemişse ihlalin öğrenildiği tarihten itibaren otuz gün içinde yapılması gerekir.</a:t>
            </a:r>
          </a:p>
        </p:txBody>
      </p:sp>
    </p:spTree>
    <p:extLst>
      <p:ext uri="{BB962C8B-B14F-4D97-AF65-F5344CB8AC3E}">
        <p14:creationId xmlns:p14="http://schemas.microsoft.com/office/powerpoint/2010/main" val="210901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1">
            <a:extLst>
              <a:ext uri="{FF2B5EF4-FFF2-40B4-BE49-F238E27FC236}">
                <a16:creationId xmlns:a16="http://schemas.microsoft.com/office/drawing/2014/main" id="{A9595681-8BE1-2E4E-84E7-A78A9F51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15310"/>
            <a:ext cx="7898524" cy="567560"/>
          </a:xfrm>
        </p:spPr>
        <p:txBody>
          <a:bodyPr/>
          <a:lstStyle/>
          <a:p>
            <a:r>
              <a:rPr lang="tr-TR" dirty="0"/>
              <a:t>Bireysel Başvurular Sonucunda Verilen Kararlar</a:t>
            </a: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DADFAA18-37B7-0040-ABFE-E435EE5F1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005" y="1278174"/>
            <a:ext cx="8661574" cy="44604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 Esas inceleme sonunda, başvurucunun hakkının ihlal edildiğine ya da edilmediğine karar verilir.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 İhlal kararı verilmesi hâlinde ihlalin ve sonuçlarının ortadan kaldırılması için yapılması gerekenlere hükmedilir. Ancak;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dirty="0"/>
              <a:t> </a:t>
            </a:r>
            <a:r>
              <a:rPr lang="tr-TR" i="1" dirty="0"/>
              <a:t>Yerindelik denetimi yapılamaz,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dirty="0"/>
              <a:t> </a:t>
            </a:r>
            <a:r>
              <a:rPr lang="tr-TR" i="1" dirty="0"/>
              <a:t>İdari eylem ve işlem niteliğinde karar verilemez.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 Tespit edilen ihlal bir mahkeme kararından kaynaklanmışsa, ihlali ve sonuçlarını ortadan kaldırmak için  yeniden yargılama yapmak üzere dosya ilgili mahkemeye gönderilir.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 Yeniden yargılama yapılmasında hukuki yarar bulunmayan hâllerde;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dirty="0"/>
              <a:t> Başvurucu lehine tazminata hükmedilebilir veya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dirty="0"/>
              <a:t> Genel mahkemelerde dava açılması yolu gösterilebilir. </a:t>
            </a:r>
          </a:p>
        </p:txBody>
      </p:sp>
    </p:spTree>
    <p:extLst>
      <p:ext uri="{BB962C8B-B14F-4D97-AF65-F5344CB8AC3E}">
        <p14:creationId xmlns:p14="http://schemas.microsoft.com/office/powerpoint/2010/main" val="266499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1">
            <a:extLst>
              <a:ext uri="{FF2B5EF4-FFF2-40B4-BE49-F238E27FC236}">
                <a16:creationId xmlns:a16="http://schemas.microsoft.com/office/drawing/2014/main" id="{A9595681-8BE1-2E4E-84E7-A78A9F51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5" y="248506"/>
            <a:ext cx="7409905" cy="431854"/>
          </a:xfrm>
        </p:spPr>
        <p:txBody>
          <a:bodyPr/>
          <a:lstStyle/>
          <a:p>
            <a:r>
              <a:rPr lang="tr-TR" dirty="0"/>
              <a:t>Bireysel Başvuruya İlişkin İstatistikler </a:t>
            </a:r>
            <a:br>
              <a:rPr lang="tr-TR" dirty="0"/>
            </a:br>
            <a:r>
              <a:rPr lang="tr-TR" sz="1600" dirty="0"/>
              <a:t>(Kaynak: Anayasa Mahkemesi)</a:t>
            </a:r>
            <a:endParaRPr lang="tr-TR" dirty="0"/>
          </a:p>
        </p:txBody>
      </p:sp>
      <p:pic>
        <p:nvPicPr>
          <p:cNvPr id="5" name="İçerik Yer Tutucusu 3">
            <a:extLst>
              <a:ext uri="{FF2B5EF4-FFF2-40B4-BE49-F238E27FC236}">
                <a16:creationId xmlns:a16="http://schemas.microsoft.com/office/drawing/2014/main" id="{CD5E6F9E-1F4D-364A-B5F1-980D7C3FA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01" y="1107000"/>
            <a:ext cx="6176860" cy="4644000"/>
          </a:xfrm>
        </p:spPr>
      </p:pic>
    </p:spTree>
    <p:extLst>
      <p:ext uri="{BB962C8B-B14F-4D97-AF65-F5344CB8AC3E}">
        <p14:creationId xmlns:p14="http://schemas.microsoft.com/office/powerpoint/2010/main" val="321468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11" name="Dikdörtgen 10"/>
          <p:cNvSpPr/>
          <p:nvPr/>
        </p:nvSpPr>
        <p:spPr>
          <a:xfrm>
            <a:off x="313081" y="39879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/>
              <a:t>Ülkemizde Bireysel Başvuru İstatistikleri </a:t>
            </a:r>
            <a:br>
              <a:rPr lang="tr-TR" sz="2400" b="1" dirty="0"/>
            </a:br>
            <a:r>
              <a:rPr lang="tr-TR" sz="1600" b="1" dirty="0"/>
              <a:t>(Kaynak: Anayasa Mahkemesi)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İçerik Yer Tutucusu 3">
            <a:extLst>
              <a:ext uri="{FF2B5EF4-FFF2-40B4-BE49-F238E27FC236}">
                <a16:creationId xmlns:a16="http://schemas.microsoft.com/office/drawing/2014/main" id="{13562350-289B-054C-922F-1E48A4AB4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67" y="1265736"/>
            <a:ext cx="6796263" cy="4535974"/>
          </a:xfrm>
        </p:spPr>
      </p:pic>
    </p:spTree>
    <p:extLst>
      <p:ext uri="{BB962C8B-B14F-4D97-AF65-F5344CB8AC3E}">
        <p14:creationId xmlns:p14="http://schemas.microsoft.com/office/powerpoint/2010/main" val="412418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11" name="Dikdörtgen 10"/>
          <p:cNvSpPr/>
          <p:nvPr/>
        </p:nvSpPr>
        <p:spPr>
          <a:xfrm>
            <a:off x="123895" y="310829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/>
              <a:t>Ülkemizde Bireysel Başvuru İstatistikleri </a:t>
            </a:r>
            <a:br>
              <a:rPr lang="tr-TR" sz="2400" b="1" dirty="0"/>
            </a:br>
            <a:r>
              <a:rPr lang="tr-TR" sz="1600" b="1" dirty="0"/>
              <a:t>(Kaynak: Anayasa Mahkemesi)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İçerik Yer Tutucusu 3">
            <a:extLst>
              <a:ext uri="{FF2B5EF4-FFF2-40B4-BE49-F238E27FC236}">
                <a16:creationId xmlns:a16="http://schemas.microsoft.com/office/drawing/2014/main" id="{A2213DD8-0291-4645-A4C2-21710CCE3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70" y="1137778"/>
            <a:ext cx="6738633" cy="4663932"/>
          </a:xfrm>
        </p:spPr>
      </p:pic>
    </p:spTree>
    <p:extLst>
      <p:ext uri="{BB962C8B-B14F-4D97-AF65-F5344CB8AC3E}">
        <p14:creationId xmlns:p14="http://schemas.microsoft.com/office/powerpoint/2010/main" val="3556425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12679</TotalTime>
  <Words>381</Words>
  <Application>Microsoft Macintosh PowerPoint</Application>
  <PresentationFormat>Ekran Gösterisi (4:3)</PresentationFormat>
  <Paragraphs>32</Paragraphs>
  <Slides>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Arial</vt:lpstr>
      <vt:lpstr>Calibri</vt:lpstr>
      <vt:lpstr>Wingdings</vt:lpstr>
      <vt:lpstr>ekonomi</vt:lpstr>
      <vt:lpstr>1_Rics</vt:lpstr>
      <vt:lpstr>h.t.</vt:lpstr>
      <vt:lpstr>PowerPoint Sunusu</vt:lpstr>
      <vt:lpstr>Bireysel Başvurunun Kapsamı</vt:lpstr>
      <vt:lpstr>Bireysel Başvuru Hakkına Sahip Olanlar</vt:lpstr>
      <vt:lpstr>Bireysel Başvuruların Başlıca Kabul Edilebilirlik Koşulları</vt:lpstr>
      <vt:lpstr>Bireysel Başvurular Sonucunda Verilen Kararlar</vt:lpstr>
      <vt:lpstr>Bireysel Başvuruya İlişkin İstatistikler  (Kaynak: Anayasa Mahkemesi)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Ali.Erdem.Doganoglu</cp:lastModifiedBy>
  <cp:revision>831</cp:revision>
  <cp:lastPrinted>2016-10-24T07:53:35Z</cp:lastPrinted>
  <dcterms:created xsi:type="dcterms:W3CDTF">2016-09-18T09:35:24Z</dcterms:created>
  <dcterms:modified xsi:type="dcterms:W3CDTF">2020-02-26T12:29:32Z</dcterms:modified>
</cp:coreProperties>
</file>