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9" r:id="rId2"/>
    <p:sldId id="307" r:id="rId3"/>
    <p:sldId id="323" r:id="rId4"/>
    <p:sldId id="308" r:id="rId5"/>
    <p:sldId id="258" r:id="rId6"/>
    <p:sldId id="257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260" r:id="rId16"/>
    <p:sldId id="261" r:id="rId17"/>
    <p:sldId id="262" r:id="rId18"/>
    <p:sldId id="286" r:id="rId19"/>
    <p:sldId id="293" r:id="rId20"/>
    <p:sldId id="284" r:id="rId21"/>
    <p:sldId id="295" r:id="rId22"/>
    <p:sldId id="283" r:id="rId23"/>
    <p:sldId id="285" r:id="rId24"/>
    <p:sldId id="289" r:id="rId25"/>
    <p:sldId id="303" r:id="rId26"/>
    <p:sldId id="294" r:id="rId27"/>
    <p:sldId id="287" r:id="rId28"/>
    <p:sldId id="288" r:id="rId29"/>
    <p:sldId id="296" r:id="rId30"/>
    <p:sldId id="297" r:id="rId31"/>
    <p:sldId id="332" r:id="rId32"/>
    <p:sldId id="333" r:id="rId33"/>
    <p:sldId id="334" r:id="rId34"/>
    <p:sldId id="335" r:id="rId35"/>
    <p:sldId id="336" r:id="rId36"/>
    <p:sldId id="282" r:id="rId37"/>
    <p:sldId id="272" r:id="rId38"/>
    <p:sldId id="270" r:id="rId39"/>
    <p:sldId id="271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290" r:id="rId49"/>
    <p:sldId id="292" r:id="rId50"/>
    <p:sldId id="291" r:id="rId51"/>
    <p:sldId id="302" r:id="rId52"/>
    <p:sldId id="305" r:id="rId53"/>
    <p:sldId id="321" r:id="rId54"/>
    <p:sldId id="298" r:id="rId55"/>
    <p:sldId id="313" r:id="rId56"/>
    <p:sldId id="312" r:id="rId57"/>
    <p:sldId id="310" r:id="rId58"/>
    <p:sldId id="311" r:id="rId59"/>
    <p:sldId id="314" r:id="rId60"/>
    <p:sldId id="299" r:id="rId61"/>
    <p:sldId id="306" r:id="rId62"/>
    <p:sldId id="309" r:id="rId63"/>
    <p:sldId id="300" r:id="rId64"/>
    <p:sldId id="301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09ECB-0A8C-46C7-AA18-675F5C3EC3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A4D64A28-1262-4A36-9976-5BF676409007}">
      <dgm:prSet phldrT="[Metin]"/>
      <dgm:spPr/>
      <dgm:t>
        <a:bodyPr/>
        <a:lstStyle/>
        <a:p>
          <a:r>
            <a:rPr lang="en-GB" dirty="0" smtClean="0"/>
            <a:t>…</a:t>
          </a:r>
          <a:endParaRPr lang="tr-TR" dirty="0"/>
        </a:p>
      </dgm:t>
    </dgm:pt>
    <dgm:pt modelId="{6C2D0426-EC51-4F0A-83EA-93C3A62DAA68}" type="parTrans" cxnId="{CEBC2021-3FEC-4EE8-B6EA-355747B8C09C}">
      <dgm:prSet/>
      <dgm:spPr/>
      <dgm:t>
        <a:bodyPr/>
        <a:lstStyle/>
        <a:p>
          <a:endParaRPr lang="tr-TR"/>
        </a:p>
      </dgm:t>
    </dgm:pt>
    <dgm:pt modelId="{93E67305-97C0-49FB-B6AF-009E279CE2D1}" type="sibTrans" cxnId="{CEBC2021-3FEC-4EE8-B6EA-355747B8C09C}">
      <dgm:prSet/>
      <dgm:spPr/>
      <dgm:t>
        <a:bodyPr/>
        <a:lstStyle/>
        <a:p>
          <a:endParaRPr lang="tr-TR"/>
        </a:p>
      </dgm:t>
    </dgm:pt>
    <dgm:pt modelId="{959D3F92-77D8-4514-8C61-C1C354B698F0}">
      <dgm:prSet phldrT="[Metin]"/>
      <dgm:spPr/>
      <dgm:t>
        <a:bodyPr/>
        <a:lstStyle/>
        <a:p>
          <a:r>
            <a:rPr lang="en-GB" dirty="0" smtClean="0"/>
            <a:t>Private Property (Proprietary)</a:t>
          </a:r>
          <a:endParaRPr lang="tr-TR" dirty="0"/>
        </a:p>
      </dgm:t>
    </dgm:pt>
    <dgm:pt modelId="{13A8FCC1-8AB1-4199-A687-242204D6C9C7}" type="parTrans" cxnId="{DD771FBB-A43B-417F-8B38-E8B20DBAD45B}">
      <dgm:prSet/>
      <dgm:spPr/>
      <dgm:t>
        <a:bodyPr/>
        <a:lstStyle/>
        <a:p>
          <a:endParaRPr lang="tr-TR"/>
        </a:p>
      </dgm:t>
    </dgm:pt>
    <dgm:pt modelId="{81AF1F17-8417-4635-A034-CEC3A226480C}" type="sibTrans" cxnId="{DD771FBB-A43B-417F-8B38-E8B20DBAD45B}">
      <dgm:prSet/>
      <dgm:spPr/>
      <dgm:t>
        <a:bodyPr/>
        <a:lstStyle/>
        <a:p>
          <a:endParaRPr lang="tr-TR"/>
        </a:p>
      </dgm:t>
    </dgm:pt>
    <dgm:pt modelId="{589B07E1-2483-494B-B631-ED3F8C971D18}">
      <dgm:prSet phldrT="[Metin]"/>
      <dgm:spPr/>
      <dgm:t>
        <a:bodyPr/>
        <a:lstStyle/>
        <a:p>
          <a:r>
            <a:rPr lang="en-GB" dirty="0" smtClean="0"/>
            <a:t>…</a:t>
          </a:r>
          <a:endParaRPr lang="tr-TR" dirty="0"/>
        </a:p>
      </dgm:t>
    </dgm:pt>
    <dgm:pt modelId="{BFE1F2C1-7A8F-4EE1-9477-E4EB708B3ABF}" type="parTrans" cxnId="{550CE263-25CF-4B69-A982-DA801005B3B5}">
      <dgm:prSet/>
      <dgm:spPr/>
      <dgm:t>
        <a:bodyPr/>
        <a:lstStyle/>
        <a:p>
          <a:endParaRPr lang="tr-TR"/>
        </a:p>
      </dgm:t>
    </dgm:pt>
    <dgm:pt modelId="{40A92AD0-E614-461C-9DE5-426838374804}" type="sibTrans" cxnId="{550CE263-25CF-4B69-A982-DA801005B3B5}">
      <dgm:prSet/>
      <dgm:spPr/>
      <dgm:t>
        <a:bodyPr/>
        <a:lstStyle/>
        <a:p>
          <a:endParaRPr lang="tr-TR"/>
        </a:p>
      </dgm:t>
    </dgm:pt>
    <dgm:pt modelId="{FBFBB609-A73A-4C54-834A-974402860C48}">
      <dgm:prSet phldrT="[Metin]"/>
      <dgm:spPr/>
      <dgm:t>
        <a:bodyPr/>
        <a:lstStyle/>
        <a:p>
          <a:r>
            <a:rPr lang="en-GB" dirty="0" smtClean="0"/>
            <a:t>Non-Private Property (Commons)</a:t>
          </a:r>
          <a:endParaRPr lang="tr-TR" dirty="0"/>
        </a:p>
      </dgm:t>
    </dgm:pt>
    <dgm:pt modelId="{EF0160DC-BB5D-47C2-B7D4-B1E82205F32B}" type="parTrans" cxnId="{5A402ED1-33DD-40FF-A33A-0DD4320FCD63}">
      <dgm:prSet/>
      <dgm:spPr/>
      <dgm:t>
        <a:bodyPr/>
        <a:lstStyle/>
        <a:p>
          <a:endParaRPr lang="tr-TR"/>
        </a:p>
      </dgm:t>
    </dgm:pt>
    <dgm:pt modelId="{1E8D724A-F974-48CF-A7D5-5772C1F29123}" type="sibTrans" cxnId="{5A402ED1-33DD-40FF-A33A-0DD4320FCD63}">
      <dgm:prSet/>
      <dgm:spPr/>
      <dgm:t>
        <a:bodyPr/>
        <a:lstStyle/>
        <a:p>
          <a:endParaRPr lang="tr-TR"/>
        </a:p>
      </dgm:t>
    </dgm:pt>
    <dgm:pt modelId="{4F96BC36-34B8-4851-9119-C363F06F09E0}" type="pres">
      <dgm:prSet presAssocID="{F0709ECB-0A8C-46C7-AA18-675F5C3EC3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C9B507F6-4124-4234-83F6-F42B068B11B3}" type="pres">
      <dgm:prSet presAssocID="{F0709ECB-0A8C-46C7-AA18-675F5C3EC3A0}" presName="Name1" presStyleCnt="0"/>
      <dgm:spPr/>
    </dgm:pt>
    <dgm:pt modelId="{68C00A1E-AC5F-4C8E-914E-2DE3B9F2D4DC}" type="pres">
      <dgm:prSet presAssocID="{F0709ECB-0A8C-46C7-AA18-675F5C3EC3A0}" presName="cycle" presStyleCnt="0"/>
      <dgm:spPr/>
    </dgm:pt>
    <dgm:pt modelId="{E5CA3951-4502-44E4-8C17-624D68D1255D}" type="pres">
      <dgm:prSet presAssocID="{F0709ECB-0A8C-46C7-AA18-675F5C3EC3A0}" presName="srcNode" presStyleLbl="node1" presStyleIdx="0" presStyleCnt="4"/>
      <dgm:spPr/>
    </dgm:pt>
    <dgm:pt modelId="{3B0F71C5-8F6E-4B98-958E-ABFCCB6E02F2}" type="pres">
      <dgm:prSet presAssocID="{F0709ECB-0A8C-46C7-AA18-675F5C3EC3A0}" presName="conn" presStyleLbl="parChTrans1D2" presStyleIdx="0" presStyleCnt="1"/>
      <dgm:spPr/>
      <dgm:t>
        <a:bodyPr/>
        <a:lstStyle/>
        <a:p>
          <a:endParaRPr lang="en-GB"/>
        </a:p>
      </dgm:t>
    </dgm:pt>
    <dgm:pt modelId="{7332DFF2-0729-48F2-8438-D7BF24EBA301}" type="pres">
      <dgm:prSet presAssocID="{F0709ECB-0A8C-46C7-AA18-675F5C3EC3A0}" presName="extraNode" presStyleLbl="node1" presStyleIdx="0" presStyleCnt="4"/>
      <dgm:spPr/>
    </dgm:pt>
    <dgm:pt modelId="{77E52637-B246-4297-9F63-245498D69B0F}" type="pres">
      <dgm:prSet presAssocID="{F0709ECB-0A8C-46C7-AA18-675F5C3EC3A0}" presName="dstNode" presStyleLbl="node1" presStyleIdx="0" presStyleCnt="4"/>
      <dgm:spPr/>
    </dgm:pt>
    <dgm:pt modelId="{E1AA27DD-F1C8-4186-8C03-AACB0E69D5D8}" type="pres">
      <dgm:prSet presAssocID="{A4D64A28-1262-4A36-9976-5BF67640900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7EBB50-FB7D-41C3-8849-A526B0C8A925}" type="pres">
      <dgm:prSet presAssocID="{A4D64A28-1262-4A36-9976-5BF676409007}" presName="accent_1" presStyleCnt="0"/>
      <dgm:spPr/>
    </dgm:pt>
    <dgm:pt modelId="{D6E47BC8-300D-49A9-9FD9-F13839261C55}" type="pres">
      <dgm:prSet presAssocID="{A4D64A28-1262-4A36-9976-5BF676409007}" presName="accentRepeatNode" presStyleLbl="solidFgAcc1" presStyleIdx="0" presStyleCnt="4"/>
      <dgm:spPr/>
    </dgm:pt>
    <dgm:pt modelId="{10479917-AB99-4535-A0B0-F40833BE7050}" type="pres">
      <dgm:prSet presAssocID="{959D3F92-77D8-4514-8C61-C1C354B698F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896564-90F6-4106-9F44-3C39F62D9B9F}" type="pres">
      <dgm:prSet presAssocID="{959D3F92-77D8-4514-8C61-C1C354B698F0}" presName="accent_2" presStyleCnt="0"/>
      <dgm:spPr/>
    </dgm:pt>
    <dgm:pt modelId="{0BFA536C-D55D-4E9B-A3D2-2AE6873099FE}" type="pres">
      <dgm:prSet presAssocID="{959D3F92-77D8-4514-8C61-C1C354B698F0}" presName="accentRepeatNode" presStyleLbl="solidFgAcc1" presStyleIdx="1" presStyleCnt="4"/>
      <dgm:spPr/>
    </dgm:pt>
    <dgm:pt modelId="{CE85CD65-1D2F-4039-B974-562D8B4C9287}" type="pres">
      <dgm:prSet presAssocID="{FBFBB609-A73A-4C54-834A-974402860C4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BAA2A7-E0BF-437D-8BC4-735ECB222624}" type="pres">
      <dgm:prSet presAssocID="{FBFBB609-A73A-4C54-834A-974402860C48}" presName="accent_3" presStyleCnt="0"/>
      <dgm:spPr/>
    </dgm:pt>
    <dgm:pt modelId="{70637FD1-8E22-47F4-8579-B952C0AAA0C7}" type="pres">
      <dgm:prSet presAssocID="{FBFBB609-A73A-4C54-834A-974402860C48}" presName="accentRepeatNode" presStyleLbl="solidFgAcc1" presStyleIdx="2" presStyleCnt="4"/>
      <dgm:spPr/>
    </dgm:pt>
    <dgm:pt modelId="{21F87B9E-BB36-4342-A391-125925931FF9}" type="pres">
      <dgm:prSet presAssocID="{589B07E1-2483-494B-B631-ED3F8C971D1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E399F7-D154-4B83-B677-447FB42CE513}" type="pres">
      <dgm:prSet presAssocID="{589B07E1-2483-494B-B631-ED3F8C971D18}" presName="accent_4" presStyleCnt="0"/>
      <dgm:spPr/>
    </dgm:pt>
    <dgm:pt modelId="{27F47606-2C74-4907-B0A0-57CFB5D6A7D8}" type="pres">
      <dgm:prSet presAssocID="{589B07E1-2483-494B-B631-ED3F8C971D18}" presName="accentRepeatNode" presStyleLbl="solidFgAcc1" presStyleIdx="3" presStyleCnt="4"/>
      <dgm:spPr/>
    </dgm:pt>
  </dgm:ptLst>
  <dgm:cxnLst>
    <dgm:cxn modelId="{C5D9E65D-97B1-4C88-A50C-15FD31EED632}" type="presOf" srcId="{A4D64A28-1262-4A36-9976-5BF676409007}" destId="{E1AA27DD-F1C8-4186-8C03-AACB0E69D5D8}" srcOrd="0" destOrd="0" presId="urn:microsoft.com/office/officeart/2008/layout/VerticalCurvedList"/>
    <dgm:cxn modelId="{550CE263-25CF-4B69-A982-DA801005B3B5}" srcId="{F0709ECB-0A8C-46C7-AA18-675F5C3EC3A0}" destId="{589B07E1-2483-494B-B631-ED3F8C971D18}" srcOrd="3" destOrd="0" parTransId="{BFE1F2C1-7A8F-4EE1-9477-E4EB708B3ABF}" sibTransId="{40A92AD0-E614-461C-9DE5-426838374804}"/>
    <dgm:cxn modelId="{660A5508-BD12-44D6-BEE1-B9BD7F34CB64}" type="presOf" srcId="{FBFBB609-A73A-4C54-834A-974402860C48}" destId="{CE85CD65-1D2F-4039-B974-562D8B4C9287}" srcOrd="0" destOrd="0" presId="urn:microsoft.com/office/officeart/2008/layout/VerticalCurvedList"/>
    <dgm:cxn modelId="{D95032C6-667D-4F2D-8828-6781283826BF}" type="presOf" srcId="{959D3F92-77D8-4514-8C61-C1C354B698F0}" destId="{10479917-AB99-4535-A0B0-F40833BE7050}" srcOrd="0" destOrd="0" presId="urn:microsoft.com/office/officeart/2008/layout/VerticalCurvedList"/>
    <dgm:cxn modelId="{91F80DA9-6F5F-4A80-BB83-6EFCC02C687F}" type="presOf" srcId="{F0709ECB-0A8C-46C7-AA18-675F5C3EC3A0}" destId="{4F96BC36-34B8-4851-9119-C363F06F09E0}" srcOrd="0" destOrd="0" presId="urn:microsoft.com/office/officeart/2008/layout/VerticalCurvedList"/>
    <dgm:cxn modelId="{CEBC2021-3FEC-4EE8-B6EA-355747B8C09C}" srcId="{F0709ECB-0A8C-46C7-AA18-675F5C3EC3A0}" destId="{A4D64A28-1262-4A36-9976-5BF676409007}" srcOrd="0" destOrd="0" parTransId="{6C2D0426-EC51-4F0A-83EA-93C3A62DAA68}" sibTransId="{93E67305-97C0-49FB-B6AF-009E279CE2D1}"/>
    <dgm:cxn modelId="{6A4CA47B-6A92-4823-A848-8EBE23B3120A}" type="presOf" srcId="{93E67305-97C0-49FB-B6AF-009E279CE2D1}" destId="{3B0F71C5-8F6E-4B98-958E-ABFCCB6E02F2}" srcOrd="0" destOrd="0" presId="urn:microsoft.com/office/officeart/2008/layout/VerticalCurvedList"/>
    <dgm:cxn modelId="{E8F50BF1-F327-4F1F-AD36-75AD0171C555}" type="presOf" srcId="{589B07E1-2483-494B-B631-ED3F8C971D18}" destId="{21F87B9E-BB36-4342-A391-125925931FF9}" srcOrd="0" destOrd="0" presId="urn:microsoft.com/office/officeart/2008/layout/VerticalCurvedList"/>
    <dgm:cxn modelId="{DD771FBB-A43B-417F-8B38-E8B20DBAD45B}" srcId="{F0709ECB-0A8C-46C7-AA18-675F5C3EC3A0}" destId="{959D3F92-77D8-4514-8C61-C1C354B698F0}" srcOrd="1" destOrd="0" parTransId="{13A8FCC1-8AB1-4199-A687-242204D6C9C7}" sibTransId="{81AF1F17-8417-4635-A034-CEC3A226480C}"/>
    <dgm:cxn modelId="{5A402ED1-33DD-40FF-A33A-0DD4320FCD63}" srcId="{F0709ECB-0A8C-46C7-AA18-675F5C3EC3A0}" destId="{FBFBB609-A73A-4C54-834A-974402860C48}" srcOrd="2" destOrd="0" parTransId="{EF0160DC-BB5D-47C2-B7D4-B1E82205F32B}" sibTransId="{1E8D724A-F974-48CF-A7D5-5772C1F29123}"/>
    <dgm:cxn modelId="{8824FA2C-4A75-48EB-AD80-14B3743C8356}" type="presParOf" srcId="{4F96BC36-34B8-4851-9119-C363F06F09E0}" destId="{C9B507F6-4124-4234-83F6-F42B068B11B3}" srcOrd="0" destOrd="0" presId="urn:microsoft.com/office/officeart/2008/layout/VerticalCurvedList"/>
    <dgm:cxn modelId="{20BF8F2F-1C2E-4E00-87CA-4CAC6E2DDB9B}" type="presParOf" srcId="{C9B507F6-4124-4234-83F6-F42B068B11B3}" destId="{68C00A1E-AC5F-4C8E-914E-2DE3B9F2D4DC}" srcOrd="0" destOrd="0" presId="urn:microsoft.com/office/officeart/2008/layout/VerticalCurvedList"/>
    <dgm:cxn modelId="{E4210E39-6921-494F-846C-FC5ACC884228}" type="presParOf" srcId="{68C00A1E-AC5F-4C8E-914E-2DE3B9F2D4DC}" destId="{E5CA3951-4502-44E4-8C17-624D68D1255D}" srcOrd="0" destOrd="0" presId="urn:microsoft.com/office/officeart/2008/layout/VerticalCurvedList"/>
    <dgm:cxn modelId="{33647B15-8421-4419-86E2-7EBAD6BD9CFC}" type="presParOf" srcId="{68C00A1E-AC5F-4C8E-914E-2DE3B9F2D4DC}" destId="{3B0F71C5-8F6E-4B98-958E-ABFCCB6E02F2}" srcOrd="1" destOrd="0" presId="urn:microsoft.com/office/officeart/2008/layout/VerticalCurvedList"/>
    <dgm:cxn modelId="{1CE1488F-FD77-4A51-843A-0A790F17556D}" type="presParOf" srcId="{68C00A1E-AC5F-4C8E-914E-2DE3B9F2D4DC}" destId="{7332DFF2-0729-48F2-8438-D7BF24EBA301}" srcOrd="2" destOrd="0" presId="urn:microsoft.com/office/officeart/2008/layout/VerticalCurvedList"/>
    <dgm:cxn modelId="{6EB83773-AABD-4E35-B7C1-05A27F3A4ACE}" type="presParOf" srcId="{68C00A1E-AC5F-4C8E-914E-2DE3B9F2D4DC}" destId="{77E52637-B246-4297-9F63-245498D69B0F}" srcOrd="3" destOrd="0" presId="urn:microsoft.com/office/officeart/2008/layout/VerticalCurvedList"/>
    <dgm:cxn modelId="{3B46A3BB-3473-4AB2-9811-3EA1BC4B46D5}" type="presParOf" srcId="{C9B507F6-4124-4234-83F6-F42B068B11B3}" destId="{E1AA27DD-F1C8-4186-8C03-AACB0E69D5D8}" srcOrd="1" destOrd="0" presId="urn:microsoft.com/office/officeart/2008/layout/VerticalCurvedList"/>
    <dgm:cxn modelId="{A8E0675E-F587-477A-B43A-F6F5A458DB6D}" type="presParOf" srcId="{C9B507F6-4124-4234-83F6-F42B068B11B3}" destId="{157EBB50-FB7D-41C3-8849-A526B0C8A925}" srcOrd="2" destOrd="0" presId="urn:microsoft.com/office/officeart/2008/layout/VerticalCurvedList"/>
    <dgm:cxn modelId="{29D09073-C4CA-448F-AB00-347757DA2D69}" type="presParOf" srcId="{157EBB50-FB7D-41C3-8849-A526B0C8A925}" destId="{D6E47BC8-300D-49A9-9FD9-F13839261C55}" srcOrd="0" destOrd="0" presId="urn:microsoft.com/office/officeart/2008/layout/VerticalCurvedList"/>
    <dgm:cxn modelId="{23D7FCF7-C297-4E54-B696-71946E7065BD}" type="presParOf" srcId="{C9B507F6-4124-4234-83F6-F42B068B11B3}" destId="{10479917-AB99-4535-A0B0-F40833BE7050}" srcOrd="3" destOrd="0" presId="urn:microsoft.com/office/officeart/2008/layout/VerticalCurvedList"/>
    <dgm:cxn modelId="{23760332-8AE7-496D-8102-BCB1F4EE8CD2}" type="presParOf" srcId="{C9B507F6-4124-4234-83F6-F42B068B11B3}" destId="{1D896564-90F6-4106-9F44-3C39F62D9B9F}" srcOrd="4" destOrd="0" presId="urn:microsoft.com/office/officeart/2008/layout/VerticalCurvedList"/>
    <dgm:cxn modelId="{44999197-812A-4FFF-8905-4DBB44F643AB}" type="presParOf" srcId="{1D896564-90F6-4106-9F44-3C39F62D9B9F}" destId="{0BFA536C-D55D-4E9B-A3D2-2AE6873099FE}" srcOrd="0" destOrd="0" presId="urn:microsoft.com/office/officeart/2008/layout/VerticalCurvedList"/>
    <dgm:cxn modelId="{58D70680-0410-4F7A-844E-7E61964EDB35}" type="presParOf" srcId="{C9B507F6-4124-4234-83F6-F42B068B11B3}" destId="{CE85CD65-1D2F-4039-B974-562D8B4C9287}" srcOrd="5" destOrd="0" presId="urn:microsoft.com/office/officeart/2008/layout/VerticalCurvedList"/>
    <dgm:cxn modelId="{731673F1-31DD-4FC6-B385-7F8D32354CD1}" type="presParOf" srcId="{C9B507F6-4124-4234-83F6-F42B068B11B3}" destId="{C4BAA2A7-E0BF-437D-8BC4-735ECB222624}" srcOrd="6" destOrd="0" presId="urn:microsoft.com/office/officeart/2008/layout/VerticalCurvedList"/>
    <dgm:cxn modelId="{F7D7BCB9-D664-4F7B-A6FD-D8C8CA33D579}" type="presParOf" srcId="{C4BAA2A7-E0BF-437D-8BC4-735ECB222624}" destId="{70637FD1-8E22-47F4-8579-B952C0AAA0C7}" srcOrd="0" destOrd="0" presId="urn:microsoft.com/office/officeart/2008/layout/VerticalCurvedList"/>
    <dgm:cxn modelId="{AD59BD5A-6491-47E5-8867-95A4936B6629}" type="presParOf" srcId="{C9B507F6-4124-4234-83F6-F42B068B11B3}" destId="{21F87B9E-BB36-4342-A391-125925931FF9}" srcOrd="7" destOrd="0" presId="urn:microsoft.com/office/officeart/2008/layout/VerticalCurvedList"/>
    <dgm:cxn modelId="{734E034C-2D27-4C44-9B21-2721A480A658}" type="presParOf" srcId="{C9B507F6-4124-4234-83F6-F42B068B11B3}" destId="{68E399F7-D154-4B83-B677-447FB42CE513}" srcOrd="8" destOrd="0" presId="urn:microsoft.com/office/officeart/2008/layout/VerticalCurvedList"/>
    <dgm:cxn modelId="{0B8A87DD-90D2-4134-8454-149B75BF2503}" type="presParOf" srcId="{68E399F7-D154-4B83-B677-447FB42CE513}" destId="{27F47606-2C74-4907-B0A0-57CFB5D6A7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2697E-39F9-493C-8053-DF1C63E5FD08}" type="doc">
      <dgm:prSet loTypeId="urn:microsoft.com/office/officeart/2005/8/layout/gear1" loCatId="cycle" qsTypeId="urn:microsoft.com/office/officeart/2005/8/quickstyle/simple1" qsCatId="simple" csTypeId="urn:microsoft.com/office/officeart/2005/8/colors/accent0_1" csCatId="mainScheme" phldr="1"/>
      <dgm:spPr/>
    </dgm:pt>
    <dgm:pt modelId="{DFEA8AFC-73AB-4E3D-8425-3B4DCAB5D5DA}">
      <dgm:prSet phldrT="[Text]"/>
      <dgm:spPr/>
      <dgm:t>
        <a:bodyPr/>
        <a:lstStyle/>
        <a:p>
          <a:r>
            <a:rPr lang="en-GB" dirty="0" err="1" smtClean="0"/>
            <a:t>Prosumers</a:t>
          </a:r>
          <a:endParaRPr lang="en-GB" dirty="0" smtClean="0"/>
        </a:p>
        <a:p>
          <a:r>
            <a:rPr lang="en-GB" dirty="0" smtClean="0"/>
            <a:t>(Readers)</a:t>
          </a:r>
          <a:endParaRPr lang="en-GB" dirty="0"/>
        </a:p>
      </dgm:t>
    </dgm:pt>
    <dgm:pt modelId="{D4CB30F1-4FBF-43E5-8133-D2F41C131048}" type="parTrans" cxnId="{5DDEB007-0E77-40E1-8E5B-173A5357D286}">
      <dgm:prSet/>
      <dgm:spPr/>
      <dgm:t>
        <a:bodyPr/>
        <a:lstStyle/>
        <a:p>
          <a:endParaRPr lang="en-GB"/>
        </a:p>
      </dgm:t>
    </dgm:pt>
    <dgm:pt modelId="{4D5DDB0A-640C-4108-8FC2-3B1BBC309FAC}" type="sibTrans" cxnId="{5DDEB007-0E77-40E1-8E5B-173A5357D286}">
      <dgm:prSet/>
      <dgm:spPr/>
      <dgm:t>
        <a:bodyPr/>
        <a:lstStyle/>
        <a:p>
          <a:endParaRPr lang="en-GB"/>
        </a:p>
      </dgm:t>
    </dgm:pt>
    <dgm:pt modelId="{12894596-A25E-4F59-9F96-2899F4A211A2}">
      <dgm:prSet phldrT="[Text]"/>
      <dgm:spPr/>
      <dgm:t>
        <a:bodyPr/>
        <a:lstStyle/>
        <a:p>
          <a:r>
            <a:rPr lang="en-GB" dirty="0" smtClean="0"/>
            <a:t>Authors</a:t>
          </a:r>
          <a:endParaRPr lang="en-GB" dirty="0"/>
        </a:p>
      </dgm:t>
    </dgm:pt>
    <dgm:pt modelId="{53AC8601-4E14-4C3A-B025-C8F5F4190D76}" type="parTrans" cxnId="{F64C6250-FF8B-4E8D-8A21-752AFF118877}">
      <dgm:prSet/>
      <dgm:spPr/>
      <dgm:t>
        <a:bodyPr/>
        <a:lstStyle/>
        <a:p>
          <a:endParaRPr lang="en-GB"/>
        </a:p>
      </dgm:t>
    </dgm:pt>
    <dgm:pt modelId="{6B70F340-64DD-4F69-A62A-FC3D471AE87D}" type="sibTrans" cxnId="{F64C6250-FF8B-4E8D-8A21-752AFF118877}">
      <dgm:prSet/>
      <dgm:spPr/>
      <dgm:t>
        <a:bodyPr/>
        <a:lstStyle/>
        <a:p>
          <a:endParaRPr lang="en-GB"/>
        </a:p>
      </dgm:t>
    </dgm:pt>
    <dgm:pt modelId="{CA60B982-EC39-43B1-AA0E-FD7FCBBDAEAF}" type="pres">
      <dgm:prSet presAssocID="{2712697E-39F9-493C-8053-DF1C63E5FD0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6BC046F-53EF-43F4-A8A6-459E711AF10A}" type="pres">
      <dgm:prSet presAssocID="{DFEA8AFC-73AB-4E3D-8425-3B4DCAB5D5DA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D92D30-F26D-4804-9FE9-9344987676AD}" type="pres">
      <dgm:prSet presAssocID="{DFEA8AFC-73AB-4E3D-8425-3B4DCAB5D5DA}" presName="gear1srcNode" presStyleLbl="node1" presStyleIdx="0" presStyleCnt="2"/>
      <dgm:spPr/>
      <dgm:t>
        <a:bodyPr/>
        <a:lstStyle/>
        <a:p>
          <a:endParaRPr lang="en-GB"/>
        </a:p>
      </dgm:t>
    </dgm:pt>
    <dgm:pt modelId="{25270A03-0146-4EBF-88A4-3A7603345B85}" type="pres">
      <dgm:prSet presAssocID="{DFEA8AFC-73AB-4E3D-8425-3B4DCAB5D5DA}" presName="gear1dstNode" presStyleLbl="node1" presStyleIdx="0" presStyleCnt="2"/>
      <dgm:spPr/>
      <dgm:t>
        <a:bodyPr/>
        <a:lstStyle/>
        <a:p>
          <a:endParaRPr lang="en-GB"/>
        </a:p>
      </dgm:t>
    </dgm:pt>
    <dgm:pt modelId="{8F396F78-E819-4AFA-B292-A7D386B0DAA7}" type="pres">
      <dgm:prSet presAssocID="{12894596-A25E-4F59-9F96-2899F4A211A2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C46352-D5E0-477E-BB1E-18CA841AB9DF}" type="pres">
      <dgm:prSet presAssocID="{12894596-A25E-4F59-9F96-2899F4A211A2}" presName="gear2srcNode" presStyleLbl="node1" presStyleIdx="1" presStyleCnt="2"/>
      <dgm:spPr/>
      <dgm:t>
        <a:bodyPr/>
        <a:lstStyle/>
        <a:p>
          <a:endParaRPr lang="en-GB"/>
        </a:p>
      </dgm:t>
    </dgm:pt>
    <dgm:pt modelId="{8C27DAE3-11F6-4492-8849-E92E916F6294}" type="pres">
      <dgm:prSet presAssocID="{12894596-A25E-4F59-9F96-2899F4A211A2}" presName="gear2dstNode" presStyleLbl="node1" presStyleIdx="1" presStyleCnt="2"/>
      <dgm:spPr/>
      <dgm:t>
        <a:bodyPr/>
        <a:lstStyle/>
        <a:p>
          <a:endParaRPr lang="en-GB"/>
        </a:p>
      </dgm:t>
    </dgm:pt>
    <dgm:pt modelId="{D3DB6BF1-8951-4764-AA48-C674906DADD5}" type="pres">
      <dgm:prSet presAssocID="{4D5DDB0A-640C-4108-8FC2-3B1BBC309FAC}" presName="connector1" presStyleLbl="sibTrans2D1" presStyleIdx="0" presStyleCnt="2"/>
      <dgm:spPr/>
      <dgm:t>
        <a:bodyPr/>
        <a:lstStyle/>
        <a:p>
          <a:endParaRPr lang="en-GB"/>
        </a:p>
      </dgm:t>
    </dgm:pt>
    <dgm:pt modelId="{825DA4D9-1CBC-41AC-9B97-2EC3012BA539}" type="pres">
      <dgm:prSet presAssocID="{6B70F340-64DD-4F69-A62A-FC3D471AE87D}" presName="connector2" presStyleLbl="sibTrans2D1" presStyleIdx="1" presStyleCnt="2"/>
      <dgm:spPr/>
      <dgm:t>
        <a:bodyPr/>
        <a:lstStyle/>
        <a:p>
          <a:endParaRPr lang="en-GB"/>
        </a:p>
      </dgm:t>
    </dgm:pt>
  </dgm:ptLst>
  <dgm:cxnLst>
    <dgm:cxn modelId="{F64C6250-FF8B-4E8D-8A21-752AFF118877}" srcId="{2712697E-39F9-493C-8053-DF1C63E5FD08}" destId="{12894596-A25E-4F59-9F96-2899F4A211A2}" srcOrd="1" destOrd="0" parTransId="{53AC8601-4E14-4C3A-B025-C8F5F4190D76}" sibTransId="{6B70F340-64DD-4F69-A62A-FC3D471AE87D}"/>
    <dgm:cxn modelId="{7F4D590F-CD2B-466D-BF10-CFD666AE971B}" type="presOf" srcId="{6B70F340-64DD-4F69-A62A-FC3D471AE87D}" destId="{825DA4D9-1CBC-41AC-9B97-2EC3012BA539}" srcOrd="0" destOrd="0" presId="urn:microsoft.com/office/officeart/2005/8/layout/gear1"/>
    <dgm:cxn modelId="{60A15225-BD1F-4481-A434-EF5A3127C0FD}" type="presOf" srcId="{12894596-A25E-4F59-9F96-2899F4A211A2}" destId="{8F396F78-E819-4AFA-B292-A7D386B0DAA7}" srcOrd="0" destOrd="0" presId="urn:microsoft.com/office/officeart/2005/8/layout/gear1"/>
    <dgm:cxn modelId="{0F77261E-CE77-4CED-B41D-4DA50B65C249}" type="presOf" srcId="{4D5DDB0A-640C-4108-8FC2-3B1BBC309FAC}" destId="{D3DB6BF1-8951-4764-AA48-C674906DADD5}" srcOrd="0" destOrd="0" presId="urn:microsoft.com/office/officeart/2005/8/layout/gear1"/>
    <dgm:cxn modelId="{5DDEB007-0E77-40E1-8E5B-173A5357D286}" srcId="{2712697E-39F9-493C-8053-DF1C63E5FD08}" destId="{DFEA8AFC-73AB-4E3D-8425-3B4DCAB5D5DA}" srcOrd="0" destOrd="0" parTransId="{D4CB30F1-4FBF-43E5-8133-D2F41C131048}" sibTransId="{4D5DDB0A-640C-4108-8FC2-3B1BBC309FAC}"/>
    <dgm:cxn modelId="{550914BD-C9C5-4D69-8E14-3B67EB615DBB}" type="presOf" srcId="{DFEA8AFC-73AB-4E3D-8425-3B4DCAB5D5DA}" destId="{E6D92D30-F26D-4804-9FE9-9344987676AD}" srcOrd="1" destOrd="0" presId="urn:microsoft.com/office/officeart/2005/8/layout/gear1"/>
    <dgm:cxn modelId="{C7291A7F-F503-4B3D-BEA1-7B4AE086DE07}" type="presOf" srcId="{2712697E-39F9-493C-8053-DF1C63E5FD08}" destId="{CA60B982-EC39-43B1-AA0E-FD7FCBBDAEAF}" srcOrd="0" destOrd="0" presId="urn:microsoft.com/office/officeart/2005/8/layout/gear1"/>
    <dgm:cxn modelId="{264C71D2-1D66-4EA4-8DB9-4F62456A4E27}" type="presOf" srcId="{12894596-A25E-4F59-9F96-2899F4A211A2}" destId="{8C27DAE3-11F6-4492-8849-E92E916F6294}" srcOrd="2" destOrd="0" presId="urn:microsoft.com/office/officeart/2005/8/layout/gear1"/>
    <dgm:cxn modelId="{A90312C3-2AB2-4004-8544-D93FC57CC512}" type="presOf" srcId="{DFEA8AFC-73AB-4E3D-8425-3B4DCAB5D5DA}" destId="{46BC046F-53EF-43F4-A8A6-459E711AF10A}" srcOrd="0" destOrd="0" presId="urn:microsoft.com/office/officeart/2005/8/layout/gear1"/>
    <dgm:cxn modelId="{48D0710B-3EAE-4F5F-9A34-5FF8E5E05769}" type="presOf" srcId="{DFEA8AFC-73AB-4E3D-8425-3B4DCAB5D5DA}" destId="{25270A03-0146-4EBF-88A4-3A7603345B85}" srcOrd="2" destOrd="0" presId="urn:microsoft.com/office/officeart/2005/8/layout/gear1"/>
    <dgm:cxn modelId="{39B3026B-245C-4AF0-9924-E05E63EDED45}" type="presOf" srcId="{12894596-A25E-4F59-9F96-2899F4A211A2}" destId="{7FC46352-D5E0-477E-BB1E-18CA841AB9DF}" srcOrd="1" destOrd="0" presId="urn:microsoft.com/office/officeart/2005/8/layout/gear1"/>
    <dgm:cxn modelId="{668806BD-1FC7-49B4-AC57-0FEAC17BD7AC}" type="presParOf" srcId="{CA60B982-EC39-43B1-AA0E-FD7FCBBDAEAF}" destId="{46BC046F-53EF-43F4-A8A6-459E711AF10A}" srcOrd="0" destOrd="0" presId="urn:microsoft.com/office/officeart/2005/8/layout/gear1"/>
    <dgm:cxn modelId="{7A2B4EF0-3CD8-48F3-8BBC-17503562D699}" type="presParOf" srcId="{CA60B982-EC39-43B1-AA0E-FD7FCBBDAEAF}" destId="{E6D92D30-F26D-4804-9FE9-9344987676AD}" srcOrd="1" destOrd="0" presId="urn:microsoft.com/office/officeart/2005/8/layout/gear1"/>
    <dgm:cxn modelId="{78BDD1A7-6FC4-4823-8A92-C04080E356F1}" type="presParOf" srcId="{CA60B982-EC39-43B1-AA0E-FD7FCBBDAEAF}" destId="{25270A03-0146-4EBF-88A4-3A7603345B85}" srcOrd="2" destOrd="0" presId="urn:microsoft.com/office/officeart/2005/8/layout/gear1"/>
    <dgm:cxn modelId="{6E072076-8AB5-4050-AA51-0B57B910DAA9}" type="presParOf" srcId="{CA60B982-EC39-43B1-AA0E-FD7FCBBDAEAF}" destId="{8F396F78-E819-4AFA-B292-A7D386B0DAA7}" srcOrd="3" destOrd="0" presId="urn:microsoft.com/office/officeart/2005/8/layout/gear1"/>
    <dgm:cxn modelId="{3C03C477-D40E-4A29-ABD4-C2A652B49E74}" type="presParOf" srcId="{CA60B982-EC39-43B1-AA0E-FD7FCBBDAEAF}" destId="{7FC46352-D5E0-477E-BB1E-18CA841AB9DF}" srcOrd="4" destOrd="0" presId="urn:microsoft.com/office/officeart/2005/8/layout/gear1"/>
    <dgm:cxn modelId="{23FC88D3-EB3F-4A28-8B38-0563F4AE68C9}" type="presParOf" srcId="{CA60B982-EC39-43B1-AA0E-FD7FCBBDAEAF}" destId="{8C27DAE3-11F6-4492-8849-E92E916F6294}" srcOrd="5" destOrd="0" presId="urn:microsoft.com/office/officeart/2005/8/layout/gear1"/>
    <dgm:cxn modelId="{BB1F9FAE-172D-49A9-9810-4B0584352910}" type="presParOf" srcId="{CA60B982-EC39-43B1-AA0E-FD7FCBBDAEAF}" destId="{D3DB6BF1-8951-4764-AA48-C674906DADD5}" srcOrd="6" destOrd="0" presId="urn:microsoft.com/office/officeart/2005/8/layout/gear1"/>
    <dgm:cxn modelId="{8F45E126-107F-4976-A7C7-0F0FE7391448}" type="presParOf" srcId="{CA60B982-EC39-43B1-AA0E-FD7FCBBDAEAF}" destId="{825DA4D9-1CBC-41AC-9B97-2EC3012BA539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B564C7-29A1-4F95-ABD2-31C9155C61A7}" type="doc">
      <dgm:prSet loTypeId="urn:microsoft.com/office/officeart/2005/8/layout/gear1" loCatId="cycle" qsTypeId="urn:microsoft.com/office/officeart/2005/8/quickstyle/simple1" qsCatId="simple" csTypeId="urn:microsoft.com/office/officeart/2005/8/colors/accent0_1" csCatId="mainScheme" phldr="1"/>
      <dgm:spPr/>
    </dgm:pt>
    <dgm:pt modelId="{E7813F11-EDCA-49D8-A9D6-F54C2538441A}">
      <dgm:prSet phldrT="[Text]"/>
      <dgm:spPr/>
      <dgm:t>
        <a:bodyPr/>
        <a:lstStyle/>
        <a:p>
          <a:r>
            <a:rPr lang="en-GB" dirty="0" err="1" smtClean="0"/>
            <a:t>Prosumers</a:t>
          </a:r>
          <a:endParaRPr lang="en-GB" dirty="0" smtClean="0"/>
        </a:p>
        <a:p>
          <a:r>
            <a:rPr lang="en-GB" dirty="0" smtClean="0"/>
            <a:t>(Readers)</a:t>
          </a:r>
          <a:endParaRPr lang="en-GB" dirty="0"/>
        </a:p>
      </dgm:t>
    </dgm:pt>
    <dgm:pt modelId="{89D82724-C782-40B0-810F-4F0BC16A1673}" type="parTrans" cxnId="{9ED77D4E-874A-47BC-B252-4C4709D8AC94}">
      <dgm:prSet/>
      <dgm:spPr/>
      <dgm:t>
        <a:bodyPr/>
        <a:lstStyle/>
        <a:p>
          <a:endParaRPr lang="en-GB"/>
        </a:p>
      </dgm:t>
    </dgm:pt>
    <dgm:pt modelId="{4ECC04BE-FDB9-4BF7-B069-50C273AE70EA}" type="sibTrans" cxnId="{9ED77D4E-874A-47BC-B252-4C4709D8AC94}">
      <dgm:prSet/>
      <dgm:spPr/>
      <dgm:t>
        <a:bodyPr/>
        <a:lstStyle/>
        <a:p>
          <a:endParaRPr lang="en-GB"/>
        </a:p>
      </dgm:t>
    </dgm:pt>
    <dgm:pt modelId="{66BE0F29-0A51-4688-8F58-AA652080A0FD}">
      <dgm:prSet phldrT="[Text]"/>
      <dgm:spPr/>
      <dgm:t>
        <a:bodyPr/>
        <a:lstStyle/>
        <a:p>
          <a:r>
            <a:rPr lang="en-GB" dirty="0" smtClean="0"/>
            <a:t>Business Owners</a:t>
          </a:r>
          <a:endParaRPr lang="en-GB" dirty="0"/>
        </a:p>
      </dgm:t>
    </dgm:pt>
    <dgm:pt modelId="{1711E10A-CEEB-4D52-B997-A4D03CBFEF6C}" type="parTrans" cxnId="{9FC4B031-9180-4F59-BA23-8206E1421772}">
      <dgm:prSet/>
      <dgm:spPr/>
      <dgm:t>
        <a:bodyPr/>
        <a:lstStyle/>
        <a:p>
          <a:endParaRPr lang="en-GB"/>
        </a:p>
      </dgm:t>
    </dgm:pt>
    <dgm:pt modelId="{11203D19-9A46-46D5-AD1A-B4490A41E705}" type="sibTrans" cxnId="{9FC4B031-9180-4F59-BA23-8206E1421772}">
      <dgm:prSet/>
      <dgm:spPr/>
      <dgm:t>
        <a:bodyPr/>
        <a:lstStyle/>
        <a:p>
          <a:endParaRPr lang="en-GB"/>
        </a:p>
      </dgm:t>
    </dgm:pt>
    <dgm:pt modelId="{B3949B23-92D5-4D68-A7B9-30773B611900}">
      <dgm:prSet phldrT="[Text]"/>
      <dgm:spPr/>
      <dgm:t>
        <a:bodyPr/>
        <a:lstStyle/>
        <a:p>
          <a:r>
            <a:rPr lang="en-GB" dirty="0" smtClean="0"/>
            <a:t>Authors</a:t>
          </a:r>
          <a:endParaRPr lang="en-GB" dirty="0"/>
        </a:p>
      </dgm:t>
    </dgm:pt>
    <dgm:pt modelId="{CFA425F4-0D63-4D97-8A8C-120B466AF5A7}" type="parTrans" cxnId="{3D34F124-89CD-419B-8587-466FEDB88954}">
      <dgm:prSet/>
      <dgm:spPr/>
      <dgm:t>
        <a:bodyPr/>
        <a:lstStyle/>
        <a:p>
          <a:endParaRPr lang="en-GB"/>
        </a:p>
      </dgm:t>
    </dgm:pt>
    <dgm:pt modelId="{882606DC-522A-450D-8CF0-E9E6D1965604}" type="sibTrans" cxnId="{3D34F124-89CD-419B-8587-466FEDB88954}">
      <dgm:prSet/>
      <dgm:spPr/>
      <dgm:t>
        <a:bodyPr/>
        <a:lstStyle/>
        <a:p>
          <a:endParaRPr lang="en-GB"/>
        </a:p>
      </dgm:t>
    </dgm:pt>
    <dgm:pt modelId="{86D3F8E0-6780-46FB-8ADB-265CF74D5A98}" type="pres">
      <dgm:prSet presAssocID="{46B564C7-29A1-4F95-ABD2-31C9155C61A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5D1C642-FFD0-4D3A-A721-EF73D973C3A0}" type="pres">
      <dgm:prSet presAssocID="{E7813F11-EDCA-49D8-A9D6-F54C2538441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CC4982-C094-4E12-BC62-F465CE6B22D8}" type="pres">
      <dgm:prSet presAssocID="{E7813F11-EDCA-49D8-A9D6-F54C2538441A}" presName="gear1srcNode" presStyleLbl="node1" presStyleIdx="0" presStyleCnt="3"/>
      <dgm:spPr/>
      <dgm:t>
        <a:bodyPr/>
        <a:lstStyle/>
        <a:p>
          <a:endParaRPr lang="en-GB"/>
        </a:p>
      </dgm:t>
    </dgm:pt>
    <dgm:pt modelId="{2C1881B1-DCAB-4374-971F-5EE61F1FD961}" type="pres">
      <dgm:prSet presAssocID="{E7813F11-EDCA-49D8-A9D6-F54C2538441A}" presName="gear1dstNode" presStyleLbl="node1" presStyleIdx="0" presStyleCnt="3"/>
      <dgm:spPr/>
      <dgm:t>
        <a:bodyPr/>
        <a:lstStyle/>
        <a:p>
          <a:endParaRPr lang="en-GB"/>
        </a:p>
      </dgm:t>
    </dgm:pt>
    <dgm:pt modelId="{015BEBE2-709E-41F6-81B2-C7A7784F75E5}" type="pres">
      <dgm:prSet presAssocID="{66BE0F29-0A51-4688-8F58-AA652080A0F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F7C3BD-B11A-4F27-A27C-87C398DFBA0B}" type="pres">
      <dgm:prSet presAssocID="{66BE0F29-0A51-4688-8F58-AA652080A0FD}" presName="gear2srcNode" presStyleLbl="node1" presStyleIdx="1" presStyleCnt="3"/>
      <dgm:spPr/>
      <dgm:t>
        <a:bodyPr/>
        <a:lstStyle/>
        <a:p>
          <a:endParaRPr lang="en-GB"/>
        </a:p>
      </dgm:t>
    </dgm:pt>
    <dgm:pt modelId="{DE54A37D-6AD5-49E4-8932-35602FFB08D9}" type="pres">
      <dgm:prSet presAssocID="{66BE0F29-0A51-4688-8F58-AA652080A0FD}" presName="gear2dstNode" presStyleLbl="node1" presStyleIdx="1" presStyleCnt="3"/>
      <dgm:spPr/>
      <dgm:t>
        <a:bodyPr/>
        <a:lstStyle/>
        <a:p>
          <a:endParaRPr lang="en-GB"/>
        </a:p>
      </dgm:t>
    </dgm:pt>
    <dgm:pt modelId="{05E2EA10-3AB3-42E0-9D70-502ECD88A005}" type="pres">
      <dgm:prSet presAssocID="{B3949B23-92D5-4D68-A7B9-30773B611900}" presName="gear3" presStyleLbl="node1" presStyleIdx="2" presStyleCnt="3"/>
      <dgm:spPr/>
      <dgm:t>
        <a:bodyPr/>
        <a:lstStyle/>
        <a:p>
          <a:endParaRPr lang="en-GB"/>
        </a:p>
      </dgm:t>
    </dgm:pt>
    <dgm:pt modelId="{2C503475-79EB-496E-AE85-992F16E1D4F5}" type="pres">
      <dgm:prSet presAssocID="{B3949B23-92D5-4D68-A7B9-30773B61190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32EABF-E5E9-4914-B954-D6C153210110}" type="pres">
      <dgm:prSet presAssocID="{B3949B23-92D5-4D68-A7B9-30773B611900}" presName="gear3srcNode" presStyleLbl="node1" presStyleIdx="2" presStyleCnt="3"/>
      <dgm:spPr/>
      <dgm:t>
        <a:bodyPr/>
        <a:lstStyle/>
        <a:p>
          <a:endParaRPr lang="en-GB"/>
        </a:p>
      </dgm:t>
    </dgm:pt>
    <dgm:pt modelId="{7E77B4A4-47A8-46C4-B0F1-67522CA3E06D}" type="pres">
      <dgm:prSet presAssocID="{B3949B23-92D5-4D68-A7B9-30773B611900}" presName="gear3dstNode" presStyleLbl="node1" presStyleIdx="2" presStyleCnt="3"/>
      <dgm:spPr/>
      <dgm:t>
        <a:bodyPr/>
        <a:lstStyle/>
        <a:p>
          <a:endParaRPr lang="en-GB"/>
        </a:p>
      </dgm:t>
    </dgm:pt>
    <dgm:pt modelId="{0C2EA9AC-3A29-490F-81A5-F203FAC1BB8D}" type="pres">
      <dgm:prSet presAssocID="{4ECC04BE-FDB9-4BF7-B069-50C273AE70EA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3D27425F-EAC4-495D-84BB-64491CDA3141}" type="pres">
      <dgm:prSet presAssocID="{11203D19-9A46-46D5-AD1A-B4490A41E705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04DA4CF6-83D5-4A18-9C37-BCFAC4BDC7A9}" type="pres">
      <dgm:prSet presAssocID="{882606DC-522A-450D-8CF0-E9E6D1965604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7DE792AC-D49D-4E17-875B-BEA4041118A7}" type="presOf" srcId="{66BE0F29-0A51-4688-8F58-AA652080A0FD}" destId="{DE54A37D-6AD5-49E4-8932-35602FFB08D9}" srcOrd="2" destOrd="0" presId="urn:microsoft.com/office/officeart/2005/8/layout/gear1"/>
    <dgm:cxn modelId="{3D34F124-89CD-419B-8587-466FEDB88954}" srcId="{46B564C7-29A1-4F95-ABD2-31C9155C61A7}" destId="{B3949B23-92D5-4D68-A7B9-30773B611900}" srcOrd="2" destOrd="0" parTransId="{CFA425F4-0D63-4D97-8A8C-120B466AF5A7}" sibTransId="{882606DC-522A-450D-8CF0-E9E6D1965604}"/>
    <dgm:cxn modelId="{2CF76040-6F76-4A82-BEF0-AFA63E991BDA}" type="presOf" srcId="{46B564C7-29A1-4F95-ABD2-31C9155C61A7}" destId="{86D3F8E0-6780-46FB-8ADB-265CF74D5A98}" srcOrd="0" destOrd="0" presId="urn:microsoft.com/office/officeart/2005/8/layout/gear1"/>
    <dgm:cxn modelId="{5BAC3F90-AF95-4CF1-8F61-E9F7755CEC18}" type="presOf" srcId="{E7813F11-EDCA-49D8-A9D6-F54C2538441A}" destId="{5FCC4982-C094-4E12-BC62-F465CE6B22D8}" srcOrd="1" destOrd="0" presId="urn:microsoft.com/office/officeart/2005/8/layout/gear1"/>
    <dgm:cxn modelId="{2BD3562B-D83D-4DB4-BF3E-B1319ABB3F97}" type="presOf" srcId="{66BE0F29-0A51-4688-8F58-AA652080A0FD}" destId="{015BEBE2-709E-41F6-81B2-C7A7784F75E5}" srcOrd="0" destOrd="0" presId="urn:microsoft.com/office/officeart/2005/8/layout/gear1"/>
    <dgm:cxn modelId="{20B292AA-E842-4207-9731-50C79B17A7CC}" type="presOf" srcId="{E7813F11-EDCA-49D8-A9D6-F54C2538441A}" destId="{B5D1C642-FFD0-4D3A-A721-EF73D973C3A0}" srcOrd="0" destOrd="0" presId="urn:microsoft.com/office/officeart/2005/8/layout/gear1"/>
    <dgm:cxn modelId="{ABE71A92-CE49-4291-8019-5F139C577F47}" type="presOf" srcId="{B3949B23-92D5-4D68-A7B9-30773B611900}" destId="{7F32EABF-E5E9-4914-B954-D6C153210110}" srcOrd="2" destOrd="0" presId="urn:microsoft.com/office/officeart/2005/8/layout/gear1"/>
    <dgm:cxn modelId="{57BB54BA-706F-43F3-AF85-785C1CC09D6A}" type="presOf" srcId="{66BE0F29-0A51-4688-8F58-AA652080A0FD}" destId="{0EF7C3BD-B11A-4F27-A27C-87C398DFBA0B}" srcOrd="1" destOrd="0" presId="urn:microsoft.com/office/officeart/2005/8/layout/gear1"/>
    <dgm:cxn modelId="{FD58EB5E-1A38-43AD-A560-80AFD3D63A6A}" type="presOf" srcId="{E7813F11-EDCA-49D8-A9D6-F54C2538441A}" destId="{2C1881B1-DCAB-4374-971F-5EE61F1FD961}" srcOrd="2" destOrd="0" presId="urn:microsoft.com/office/officeart/2005/8/layout/gear1"/>
    <dgm:cxn modelId="{72F7300A-A0CA-41AC-B8F0-AAD01EC54B03}" type="presOf" srcId="{B3949B23-92D5-4D68-A7B9-30773B611900}" destId="{7E77B4A4-47A8-46C4-B0F1-67522CA3E06D}" srcOrd="3" destOrd="0" presId="urn:microsoft.com/office/officeart/2005/8/layout/gear1"/>
    <dgm:cxn modelId="{26916F16-F667-4640-97D9-F4EE87294EB6}" type="presOf" srcId="{B3949B23-92D5-4D68-A7B9-30773B611900}" destId="{2C503475-79EB-496E-AE85-992F16E1D4F5}" srcOrd="1" destOrd="0" presId="urn:microsoft.com/office/officeart/2005/8/layout/gear1"/>
    <dgm:cxn modelId="{FE49BE32-1D1D-483E-A438-7F15705DC07F}" type="presOf" srcId="{B3949B23-92D5-4D68-A7B9-30773B611900}" destId="{05E2EA10-3AB3-42E0-9D70-502ECD88A005}" srcOrd="0" destOrd="0" presId="urn:microsoft.com/office/officeart/2005/8/layout/gear1"/>
    <dgm:cxn modelId="{9ED77D4E-874A-47BC-B252-4C4709D8AC94}" srcId="{46B564C7-29A1-4F95-ABD2-31C9155C61A7}" destId="{E7813F11-EDCA-49D8-A9D6-F54C2538441A}" srcOrd="0" destOrd="0" parTransId="{89D82724-C782-40B0-810F-4F0BC16A1673}" sibTransId="{4ECC04BE-FDB9-4BF7-B069-50C273AE70EA}"/>
    <dgm:cxn modelId="{9FC4B031-9180-4F59-BA23-8206E1421772}" srcId="{46B564C7-29A1-4F95-ABD2-31C9155C61A7}" destId="{66BE0F29-0A51-4688-8F58-AA652080A0FD}" srcOrd="1" destOrd="0" parTransId="{1711E10A-CEEB-4D52-B997-A4D03CBFEF6C}" sibTransId="{11203D19-9A46-46D5-AD1A-B4490A41E705}"/>
    <dgm:cxn modelId="{1772309D-656E-4FDA-9F89-8947118E5EF8}" type="presOf" srcId="{11203D19-9A46-46D5-AD1A-B4490A41E705}" destId="{3D27425F-EAC4-495D-84BB-64491CDA3141}" srcOrd="0" destOrd="0" presId="urn:microsoft.com/office/officeart/2005/8/layout/gear1"/>
    <dgm:cxn modelId="{1DDC6B8F-59F3-49E8-B080-0E7A42395636}" type="presOf" srcId="{882606DC-522A-450D-8CF0-E9E6D1965604}" destId="{04DA4CF6-83D5-4A18-9C37-BCFAC4BDC7A9}" srcOrd="0" destOrd="0" presId="urn:microsoft.com/office/officeart/2005/8/layout/gear1"/>
    <dgm:cxn modelId="{EA032120-C443-4D6A-9AF8-B07EE9621794}" type="presOf" srcId="{4ECC04BE-FDB9-4BF7-B069-50C273AE70EA}" destId="{0C2EA9AC-3A29-490F-81A5-F203FAC1BB8D}" srcOrd="0" destOrd="0" presId="urn:microsoft.com/office/officeart/2005/8/layout/gear1"/>
    <dgm:cxn modelId="{5B9E9F6A-F1EE-4175-AA0A-EDB2E8B91FA0}" type="presParOf" srcId="{86D3F8E0-6780-46FB-8ADB-265CF74D5A98}" destId="{B5D1C642-FFD0-4D3A-A721-EF73D973C3A0}" srcOrd="0" destOrd="0" presId="urn:microsoft.com/office/officeart/2005/8/layout/gear1"/>
    <dgm:cxn modelId="{66434113-3E18-40A5-8CD0-5CBC98B3DF38}" type="presParOf" srcId="{86D3F8E0-6780-46FB-8ADB-265CF74D5A98}" destId="{5FCC4982-C094-4E12-BC62-F465CE6B22D8}" srcOrd="1" destOrd="0" presId="urn:microsoft.com/office/officeart/2005/8/layout/gear1"/>
    <dgm:cxn modelId="{C0E19E44-AE71-4AD7-8913-2939AB098C5E}" type="presParOf" srcId="{86D3F8E0-6780-46FB-8ADB-265CF74D5A98}" destId="{2C1881B1-DCAB-4374-971F-5EE61F1FD961}" srcOrd="2" destOrd="0" presId="urn:microsoft.com/office/officeart/2005/8/layout/gear1"/>
    <dgm:cxn modelId="{ECDA7830-1100-4913-8AE7-1812E10F497D}" type="presParOf" srcId="{86D3F8E0-6780-46FB-8ADB-265CF74D5A98}" destId="{015BEBE2-709E-41F6-81B2-C7A7784F75E5}" srcOrd="3" destOrd="0" presId="urn:microsoft.com/office/officeart/2005/8/layout/gear1"/>
    <dgm:cxn modelId="{491F1DAF-E428-419B-9DAF-9396814760E8}" type="presParOf" srcId="{86D3F8E0-6780-46FB-8ADB-265CF74D5A98}" destId="{0EF7C3BD-B11A-4F27-A27C-87C398DFBA0B}" srcOrd="4" destOrd="0" presId="urn:microsoft.com/office/officeart/2005/8/layout/gear1"/>
    <dgm:cxn modelId="{2BFB9808-69A2-4AE0-B518-DA5085F9A65E}" type="presParOf" srcId="{86D3F8E0-6780-46FB-8ADB-265CF74D5A98}" destId="{DE54A37D-6AD5-49E4-8932-35602FFB08D9}" srcOrd="5" destOrd="0" presId="urn:microsoft.com/office/officeart/2005/8/layout/gear1"/>
    <dgm:cxn modelId="{E72DC766-7B50-469B-BEEB-DB2AC6EC3DA6}" type="presParOf" srcId="{86D3F8E0-6780-46FB-8ADB-265CF74D5A98}" destId="{05E2EA10-3AB3-42E0-9D70-502ECD88A005}" srcOrd="6" destOrd="0" presId="urn:microsoft.com/office/officeart/2005/8/layout/gear1"/>
    <dgm:cxn modelId="{810DC744-1035-4F83-9A09-F5891DD16DDD}" type="presParOf" srcId="{86D3F8E0-6780-46FB-8ADB-265CF74D5A98}" destId="{2C503475-79EB-496E-AE85-992F16E1D4F5}" srcOrd="7" destOrd="0" presId="urn:microsoft.com/office/officeart/2005/8/layout/gear1"/>
    <dgm:cxn modelId="{4F5AE1FB-FDEF-4671-B1A2-138B8656873E}" type="presParOf" srcId="{86D3F8E0-6780-46FB-8ADB-265CF74D5A98}" destId="{7F32EABF-E5E9-4914-B954-D6C153210110}" srcOrd="8" destOrd="0" presId="urn:microsoft.com/office/officeart/2005/8/layout/gear1"/>
    <dgm:cxn modelId="{CF140D42-34E7-486F-9435-38107F492CFB}" type="presParOf" srcId="{86D3F8E0-6780-46FB-8ADB-265CF74D5A98}" destId="{7E77B4A4-47A8-46C4-B0F1-67522CA3E06D}" srcOrd="9" destOrd="0" presId="urn:microsoft.com/office/officeart/2005/8/layout/gear1"/>
    <dgm:cxn modelId="{5360F437-F26D-42A9-9A0A-A108790BC1E8}" type="presParOf" srcId="{86D3F8E0-6780-46FB-8ADB-265CF74D5A98}" destId="{0C2EA9AC-3A29-490F-81A5-F203FAC1BB8D}" srcOrd="10" destOrd="0" presId="urn:microsoft.com/office/officeart/2005/8/layout/gear1"/>
    <dgm:cxn modelId="{DB90913F-1B28-4FCD-9BAB-2D7105EA12A0}" type="presParOf" srcId="{86D3F8E0-6780-46FB-8ADB-265CF74D5A98}" destId="{3D27425F-EAC4-495D-84BB-64491CDA3141}" srcOrd="11" destOrd="0" presId="urn:microsoft.com/office/officeart/2005/8/layout/gear1"/>
    <dgm:cxn modelId="{644741B4-B56E-45A0-A926-6DC3EC1D1855}" type="presParOf" srcId="{86D3F8E0-6780-46FB-8ADB-265CF74D5A98}" destId="{04DA4CF6-83D5-4A18-9C37-BCFAC4BDC7A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7A91F1-C314-4F7F-871A-B2C6CB1DE210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1BCDAF84-D1BE-4E54-B573-F20B0C00A04D}">
      <dgm:prSet phldrT="[Text]"/>
      <dgm:spPr/>
      <dgm:t>
        <a:bodyPr/>
        <a:lstStyle/>
        <a:p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Prosumers</a:t>
          </a:r>
          <a:endParaRPr lang="en-GB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Readers, spectators, students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21A47-BA46-4A6E-A816-EA8CC75B2D2A}" type="parTrans" cxnId="{FACD0BC3-7EEC-467F-BF2C-B767DF91756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CEC7B-020E-41CD-840F-F9A3F482203A}" type="sibTrans" cxnId="{FACD0BC3-7EEC-467F-BF2C-B767DF91756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75235-CA3A-4C51-A8FD-4BD8E513C79B}">
      <dgm:prSet phldrT="[Text]"/>
      <dgm:spPr/>
      <dgm:t>
        <a:bodyPr/>
        <a:lstStyle/>
        <a:p>
          <a:r>
            <a: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Authors</a:t>
          </a:r>
          <a:endParaRPr lang="en-GB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Authors (books), musicians...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5B475-3CFF-49D2-BA5E-88CDFC14DB41}" type="parTrans" cxnId="{21C90992-A977-404B-994D-23C824D3675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A05959-C233-44A4-9071-64E72776DAF1}" type="sibTrans" cxnId="{21C90992-A977-404B-994D-23C824D3675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AB211-C0A8-4472-AF75-83F23B3805F0}">
      <dgm:prSet phldrT="[Text]"/>
      <dgm:spPr/>
      <dgm:t>
        <a:bodyPr/>
        <a:lstStyle/>
        <a:p>
          <a:r>
            <a: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Business Owners</a:t>
          </a:r>
          <a:endParaRPr lang="en-GB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Publication houses, music producers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44B15B-6FCF-4A55-BD9F-59603A651A93}" type="parTrans" cxnId="{0220208C-56D6-408A-AB19-CC6F67BBE7D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C8466-A310-4DF8-85CE-FCB8E344F0D7}" type="sibTrans" cxnId="{0220208C-56D6-408A-AB19-CC6F67BBE7D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3A2D6-AF66-4A2E-A181-297C25FC37D9}" type="pres">
      <dgm:prSet presAssocID="{B27A91F1-C314-4F7F-871A-B2C6CB1DE210}" presName="CompostProcess" presStyleCnt="0">
        <dgm:presLayoutVars>
          <dgm:dir/>
          <dgm:resizeHandles val="exact"/>
        </dgm:presLayoutVars>
      </dgm:prSet>
      <dgm:spPr/>
    </dgm:pt>
    <dgm:pt modelId="{3D5B46BA-2ABC-4C39-A8C0-11BBAF61FC34}" type="pres">
      <dgm:prSet presAssocID="{B27A91F1-C314-4F7F-871A-B2C6CB1DE210}" presName="arrow" presStyleLbl="bgShp" presStyleIdx="0" presStyleCnt="1"/>
      <dgm:spPr>
        <a:solidFill>
          <a:schemeClr val="bg1"/>
        </a:solidFill>
      </dgm:spPr>
    </dgm:pt>
    <dgm:pt modelId="{3EA88F05-13A9-496B-815C-523CC7C3AAD7}" type="pres">
      <dgm:prSet presAssocID="{B27A91F1-C314-4F7F-871A-B2C6CB1DE210}" presName="linearProcess" presStyleCnt="0"/>
      <dgm:spPr/>
    </dgm:pt>
    <dgm:pt modelId="{212A3D22-A6A6-4972-A425-09AA82A5949B}" type="pres">
      <dgm:prSet presAssocID="{1BCDAF84-D1BE-4E54-B573-F20B0C00A04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789582-9E44-429D-A352-CE52789B2424}" type="pres">
      <dgm:prSet presAssocID="{33ACEC7B-020E-41CD-840F-F9A3F482203A}" presName="sibTrans" presStyleCnt="0"/>
      <dgm:spPr/>
    </dgm:pt>
    <dgm:pt modelId="{23201A12-A439-4D69-9376-12C426A22A0C}" type="pres">
      <dgm:prSet presAssocID="{8CC75235-CA3A-4C51-A8FD-4BD8E513C79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D7BAEA-D17F-4145-9BB6-5BEC9657E353}" type="pres">
      <dgm:prSet presAssocID="{B6A05959-C233-44A4-9071-64E72776DAF1}" presName="sibTrans" presStyleCnt="0"/>
      <dgm:spPr/>
    </dgm:pt>
    <dgm:pt modelId="{97B7242E-8F22-441B-A24A-CAE976D8710F}" type="pres">
      <dgm:prSet presAssocID="{208AB211-C0A8-4472-AF75-83F23B3805F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220208C-56D6-408A-AB19-CC6F67BBE7D8}" srcId="{B27A91F1-C314-4F7F-871A-B2C6CB1DE210}" destId="{208AB211-C0A8-4472-AF75-83F23B3805F0}" srcOrd="2" destOrd="0" parTransId="{DF44B15B-6FCF-4A55-BD9F-59603A651A93}" sibTransId="{11BC8466-A310-4DF8-85CE-FCB8E344F0D7}"/>
    <dgm:cxn modelId="{5939933F-C36C-4AB3-A9E0-E0B4961F316F}" type="presOf" srcId="{B27A91F1-C314-4F7F-871A-B2C6CB1DE210}" destId="{C353A2D6-AF66-4A2E-A181-297C25FC37D9}" srcOrd="0" destOrd="0" presId="urn:microsoft.com/office/officeart/2005/8/layout/hProcess9"/>
    <dgm:cxn modelId="{2B6DCFFF-DE7B-4014-844E-C36915FBB819}" type="presOf" srcId="{8CC75235-CA3A-4C51-A8FD-4BD8E513C79B}" destId="{23201A12-A439-4D69-9376-12C426A22A0C}" srcOrd="0" destOrd="0" presId="urn:microsoft.com/office/officeart/2005/8/layout/hProcess9"/>
    <dgm:cxn modelId="{21C90992-A977-404B-994D-23C824D36758}" srcId="{B27A91F1-C314-4F7F-871A-B2C6CB1DE210}" destId="{8CC75235-CA3A-4C51-A8FD-4BD8E513C79B}" srcOrd="1" destOrd="0" parTransId="{3345B475-3CFF-49D2-BA5E-88CDFC14DB41}" sibTransId="{B6A05959-C233-44A4-9071-64E72776DAF1}"/>
    <dgm:cxn modelId="{FACD0BC3-7EEC-467F-BF2C-B767DF917562}" srcId="{B27A91F1-C314-4F7F-871A-B2C6CB1DE210}" destId="{1BCDAF84-D1BE-4E54-B573-F20B0C00A04D}" srcOrd="0" destOrd="0" parTransId="{65B21A47-BA46-4A6E-A816-EA8CC75B2D2A}" sibTransId="{33ACEC7B-020E-41CD-840F-F9A3F482203A}"/>
    <dgm:cxn modelId="{F458F25F-A729-431F-8EB1-1D8F42BC3563}" type="presOf" srcId="{208AB211-C0A8-4472-AF75-83F23B3805F0}" destId="{97B7242E-8F22-441B-A24A-CAE976D8710F}" srcOrd="0" destOrd="0" presId="urn:microsoft.com/office/officeart/2005/8/layout/hProcess9"/>
    <dgm:cxn modelId="{031D63E4-BE61-4EBD-B6BC-BEC1327F22E5}" type="presOf" srcId="{1BCDAF84-D1BE-4E54-B573-F20B0C00A04D}" destId="{212A3D22-A6A6-4972-A425-09AA82A5949B}" srcOrd="0" destOrd="0" presId="urn:microsoft.com/office/officeart/2005/8/layout/hProcess9"/>
    <dgm:cxn modelId="{24BCAD3B-C043-4931-96F6-90B61007981A}" type="presParOf" srcId="{C353A2D6-AF66-4A2E-A181-297C25FC37D9}" destId="{3D5B46BA-2ABC-4C39-A8C0-11BBAF61FC34}" srcOrd="0" destOrd="0" presId="urn:microsoft.com/office/officeart/2005/8/layout/hProcess9"/>
    <dgm:cxn modelId="{3DECF359-7993-4A95-A735-E0EE2F0545CB}" type="presParOf" srcId="{C353A2D6-AF66-4A2E-A181-297C25FC37D9}" destId="{3EA88F05-13A9-496B-815C-523CC7C3AAD7}" srcOrd="1" destOrd="0" presId="urn:microsoft.com/office/officeart/2005/8/layout/hProcess9"/>
    <dgm:cxn modelId="{CCFCBB42-0578-4B38-BCEC-23FFE503B683}" type="presParOf" srcId="{3EA88F05-13A9-496B-815C-523CC7C3AAD7}" destId="{212A3D22-A6A6-4972-A425-09AA82A5949B}" srcOrd="0" destOrd="0" presId="urn:microsoft.com/office/officeart/2005/8/layout/hProcess9"/>
    <dgm:cxn modelId="{EF67109C-2517-4D1F-B391-B5CC0CA411AC}" type="presParOf" srcId="{3EA88F05-13A9-496B-815C-523CC7C3AAD7}" destId="{A3789582-9E44-429D-A352-CE52789B2424}" srcOrd="1" destOrd="0" presId="urn:microsoft.com/office/officeart/2005/8/layout/hProcess9"/>
    <dgm:cxn modelId="{7701AAD9-21AB-4480-82E8-67B0065D72B6}" type="presParOf" srcId="{3EA88F05-13A9-496B-815C-523CC7C3AAD7}" destId="{23201A12-A439-4D69-9376-12C426A22A0C}" srcOrd="2" destOrd="0" presId="urn:microsoft.com/office/officeart/2005/8/layout/hProcess9"/>
    <dgm:cxn modelId="{CBF25642-C377-4162-A0CE-087DE5E2C194}" type="presParOf" srcId="{3EA88F05-13A9-496B-815C-523CC7C3AAD7}" destId="{69D7BAEA-D17F-4145-9BB6-5BEC9657E353}" srcOrd="3" destOrd="0" presId="urn:microsoft.com/office/officeart/2005/8/layout/hProcess9"/>
    <dgm:cxn modelId="{18CCF888-D40F-437E-B39C-504E4A7329DC}" type="presParOf" srcId="{3EA88F05-13A9-496B-815C-523CC7C3AAD7}" destId="{97B7242E-8F22-441B-A24A-CAE976D8710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7A91F1-C314-4F7F-871A-B2C6CB1DE210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1BCDAF84-D1BE-4E54-B573-F20B0C00A04D}">
      <dgm:prSet phldrT="[Text]"/>
      <dgm:spPr/>
      <dgm:t>
        <a:bodyPr/>
        <a:lstStyle/>
        <a:p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Prosumers</a:t>
          </a:r>
          <a:endParaRPr lang="en-GB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Readers, spectators, students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21A47-BA46-4A6E-A816-EA8CC75B2D2A}" type="parTrans" cxnId="{FACD0BC3-7EEC-467F-BF2C-B767DF91756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CEC7B-020E-41CD-840F-F9A3F482203A}" type="sibTrans" cxnId="{FACD0BC3-7EEC-467F-BF2C-B767DF91756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75235-CA3A-4C51-A8FD-4BD8E513C79B}">
      <dgm:prSet phldrT="[Text]"/>
      <dgm:spPr/>
      <dgm:t>
        <a:bodyPr/>
        <a:lstStyle/>
        <a:p>
          <a:r>
            <a: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Authors</a:t>
          </a:r>
          <a:endParaRPr lang="en-GB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Authors (books), musicians...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5B475-3CFF-49D2-BA5E-88CDFC14DB41}" type="parTrans" cxnId="{21C90992-A977-404B-994D-23C824D3675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A05959-C233-44A4-9071-64E72776DAF1}" type="sibTrans" cxnId="{21C90992-A977-404B-994D-23C824D3675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AB211-C0A8-4472-AF75-83F23B3805F0}">
      <dgm:prSet phldrT="[Text]"/>
      <dgm:spPr/>
      <dgm:t>
        <a:bodyPr/>
        <a:lstStyle/>
        <a:p>
          <a:r>
            <a: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Business Owners</a:t>
          </a:r>
          <a:endParaRPr lang="en-GB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Publication houses, music producers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44B15B-6FCF-4A55-BD9F-59603A651A93}" type="parTrans" cxnId="{0220208C-56D6-408A-AB19-CC6F67BBE7D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C8466-A310-4DF8-85CE-FCB8E344F0D7}" type="sibTrans" cxnId="{0220208C-56D6-408A-AB19-CC6F67BBE7D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3A2D6-AF66-4A2E-A181-297C25FC37D9}" type="pres">
      <dgm:prSet presAssocID="{B27A91F1-C314-4F7F-871A-B2C6CB1DE210}" presName="CompostProcess" presStyleCnt="0">
        <dgm:presLayoutVars>
          <dgm:dir/>
          <dgm:resizeHandles val="exact"/>
        </dgm:presLayoutVars>
      </dgm:prSet>
      <dgm:spPr/>
    </dgm:pt>
    <dgm:pt modelId="{3D5B46BA-2ABC-4C39-A8C0-11BBAF61FC34}" type="pres">
      <dgm:prSet presAssocID="{B27A91F1-C314-4F7F-871A-B2C6CB1DE210}" presName="arrow" presStyleLbl="bgShp" presStyleIdx="0" presStyleCnt="1" custLinFactNeighborX="-7673"/>
      <dgm:spPr>
        <a:solidFill>
          <a:schemeClr val="bg1"/>
        </a:solidFill>
        <a:ln>
          <a:solidFill>
            <a:schemeClr val="bg1"/>
          </a:solidFill>
        </a:ln>
      </dgm:spPr>
    </dgm:pt>
    <dgm:pt modelId="{3EA88F05-13A9-496B-815C-523CC7C3AAD7}" type="pres">
      <dgm:prSet presAssocID="{B27A91F1-C314-4F7F-871A-B2C6CB1DE210}" presName="linearProcess" presStyleCnt="0"/>
      <dgm:spPr/>
    </dgm:pt>
    <dgm:pt modelId="{212A3D22-A6A6-4972-A425-09AA82A5949B}" type="pres">
      <dgm:prSet presAssocID="{1BCDAF84-D1BE-4E54-B573-F20B0C00A04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789582-9E44-429D-A352-CE52789B2424}" type="pres">
      <dgm:prSet presAssocID="{33ACEC7B-020E-41CD-840F-F9A3F482203A}" presName="sibTrans" presStyleCnt="0"/>
      <dgm:spPr/>
    </dgm:pt>
    <dgm:pt modelId="{23201A12-A439-4D69-9376-12C426A22A0C}" type="pres">
      <dgm:prSet presAssocID="{8CC75235-CA3A-4C51-A8FD-4BD8E513C79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D7BAEA-D17F-4145-9BB6-5BEC9657E353}" type="pres">
      <dgm:prSet presAssocID="{B6A05959-C233-44A4-9071-64E72776DAF1}" presName="sibTrans" presStyleCnt="0"/>
      <dgm:spPr/>
    </dgm:pt>
    <dgm:pt modelId="{97B7242E-8F22-441B-A24A-CAE976D8710F}" type="pres">
      <dgm:prSet presAssocID="{208AB211-C0A8-4472-AF75-83F23B3805F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A597D86-9199-4A66-B762-1153DE767926}" type="presOf" srcId="{B27A91F1-C314-4F7F-871A-B2C6CB1DE210}" destId="{C353A2D6-AF66-4A2E-A181-297C25FC37D9}" srcOrd="0" destOrd="0" presId="urn:microsoft.com/office/officeart/2005/8/layout/hProcess9"/>
    <dgm:cxn modelId="{83326F35-C8E9-46AA-91F4-2366B5006022}" type="presOf" srcId="{1BCDAF84-D1BE-4E54-B573-F20B0C00A04D}" destId="{212A3D22-A6A6-4972-A425-09AA82A5949B}" srcOrd="0" destOrd="0" presId="urn:microsoft.com/office/officeart/2005/8/layout/hProcess9"/>
    <dgm:cxn modelId="{0220208C-56D6-408A-AB19-CC6F67BBE7D8}" srcId="{B27A91F1-C314-4F7F-871A-B2C6CB1DE210}" destId="{208AB211-C0A8-4472-AF75-83F23B3805F0}" srcOrd="2" destOrd="0" parTransId="{DF44B15B-6FCF-4A55-BD9F-59603A651A93}" sibTransId="{11BC8466-A310-4DF8-85CE-FCB8E344F0D7}"/>
    <dgm:cxn modelId="{D0CD61AB-A5E1-4C60-BDD7-593195D4FE59}" type="presOf" srcId="{208AB211-C0A8-4472-AF75-83F23B3805F0}" destId="{97B7242E-8F22-441B-A24A-CAE976D8710F}" srcOrd="0" destOrd="0" presId="urn:microsoft.com/office/officeart/2005/8/layout/hProcess9"/>
    <dgm:cxn modelId="{F61A4FCD-B464-4977-86DD-36745614527D}" type="presOf" srcId="{8CC75235-CA3A-4C51-A8FD-4BD8E513C79B}" destId="{23201A12-A439-4D69-9376-12C426A22A0C}" srcOrd="0" destOrd="0" presId="urn:microsoft.com/office/officeart/2005/8/layout/hProcess9"/>
    <dgm:cxn modelId="{21C90992-A977-404B-994D-23C824D36758}" srcId="{B27A91F1-C314-4F7F-871A-B2C6CB1DE210}" destId="{8CC75235-CA3A-4C51-A8FD-4BD8E513C79B}" srcOrd="1" destOrd="0" parTransId="{3345B475-3CFF-49D2-BA5E-88CDFC14DB41}" sibTransId="{B6A05959-C233-44A4-9071-64E72776DAF1}"/>
    <dgm:cxn modelId="{FACD0BC3-7EEC-467F-BF2C-B767DF917562}" srcId="{B27A91F1-C314-4F7F-871A-B2C6CB1DE210}" destId="{1BCDAF84-D1BE-4E54-B573-F20B0C00A04D}" srcOrd="0" destOrd="0" parTransId="{65B21A47-BA46-4A6E-A816-EA8CC75B2D2A}" sibTransId="{33ACEC7B-020E-41CD-840F-F9A3F482203A}"/>
    <dgm:cxn modelId="{4EADDDF0-7F83-45C0-9856-73F2275AEFA6}" type="presParOf" srcId="{C353A2D6-AF66-4A2E-A181-297C25FC37D9}" destId="{3D5B46BA-2ABC-4C39-A8C0-11BBAF61FC34}" srcOrd="0" destOrd="0" presId="urn:microsoft.com/office/officeart/2005/8/layout/hProcess9"/>
    <dgm:cxn modelId="{45E37E6A-11EF-45AE-8DE8-D6B04225768E}" type="presParOf" srcId="{C353A2D6-AF66-4A2E-A181-297C25FC37D9}" destId="{3EA88F05-13A9-496B-815C-523CC7C3AAD7}" srcOrd="1" destOrd="0" presId="urn:microsoft.com/office/officeart/2005/8/layout/hProcess9"/>
    <dgm:cxn modelId="{924367B3-82D6-4842-B298-E5C59A6C427B}" type="presParOf" srcId="{3EA88F05-13A9-496B-815C-523CC7C3AAD7}" destId="{212A3D22-A6A6-4972-A425-09AA82A5949B}" srcOrd="0" destOrd="0" presId="urn:microsoft.com/office/officeart/2005/8/layout/hProcess9"/>
    <dgm:cxn modelId="{359CC801-4249-4B40-8044-227EA07319A4}" type="presParOf" srcId="{3EA88F05-13A9-496B-815C-523CC7C3AAD7}" destId="{A3789582-9E44-429D-A352-CE52789B2424}" srcOrd="1" destOrd="0" presId="urn:microsoft.com/office/officeart/2005/8/layout/hProcess9"/>
    <dgm:cxn modelId="{76E97A54-365B-4717-A852-D43882B296E7}" type="presParOf" srcId="{3EA88F05-13A9-496B-815C-523CC7C3AAD7}" destId="{23201A12-A439-4D69-9376-12C426A22A0C}" srcOrd="2" destOrd="0" presId="urn:microsoft.com/office/officeart/2005/8/layout/hProcess9"/>
    <dgm:cxn modelId="{CDDBDDBE-BFE4-43E4-B2E6-345192757126}" type="presParOf" srcId="{3EA88F05-13A9-496B-815C-523CC7C3AAD7}" destId="{69D7BAEA-D17F-4145-9BB6-5BEC9657E353}" srcOrd="3" destOrd="0" presId="urn:microsoft.com/office/officeart/2005/8/layout/hProcess9"/>
    <dgm:cxn modelId="{9728BE22-09AC-4CBB-9280-EA892A8772C4}" type="presParOf" srcId="{3EA88F05-13A9-496B-815C-523CC7C3AAD7}" destId="{97B7242E-8F22-441B-A24A-CAE976D8710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7A91F1-C314-4F7F-871A-B2C6CB1DE210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1BCDAF84-D1BE-4E54-B573-F20B0C00A04D}">
      <dgm:prSet phldrT="[Text]"/>
      <dgm:spPr/>
      <dgm:t>
        <a:bodyPr/>
        <a:lstStyle/>
        <a:p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Prosumers</a:t>
          </a:r>
          <a:endParaRPr lang="en-GB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Readers, spectators, students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21A47-BA46-4A6E-A816-EA8CC75B2D2A}" type="parTrans" cxnId="{FACD0BC3-7EEC-467F-BF2C-B767DF91756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CEC7B-020E-41CD-840F-F9A3F482203A}" type="sibTrans" cxnId="{FACD0BC3-7EEC-467F-BF2C-B767DF91756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75235-CA3A-4C51-A8FD-4BD8E513C79B}">
      <dgm:prSet phldrT="[Text]"/>
      <dgm:spPr/>
      <dgm:t>
        <a:bodyPr/>
        <a:lstStyle/>
        <a:p>
          <a:r>
            <a: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Authors</a:t>
          </a:r>
          <a:endParaRPr lang="en-GB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Authors (books), musicians...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5B475-3CFF-49D2-BA5E-88CDFC14DB41}" type="parTrans" cxnId="{21C90992-A977-404B-994D-23C824D3675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A05959-C233-44A4-9071-64E72776DAF1}" type="sibTrans" cxnId="{21C90992-A977-404B-994D-23C824D3675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AB211-C0A8-4472-AF75-83F23B3805F0}">
      <dgm:prSet phldrT="[Text]"/>
      <dgm:spPr/>
      <dgm:t>
        <a:bodyPr/>
        <a:lstStyle/>
        <a:p>
          <a:r>
            <a: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Business Owners</a:t>
          </a:r>
          <a:endParaRPr lang="en-GB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Publication houses, music producers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44B15B-6FCF-4A55-BD9F-59603A651A93}" type="parTrans" cxnId="{0220208C-56D6-408A-AB19-CC6F67BBE7D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C8466-A310-4DF8-85CE-FCB8E344F0D7}" type="sibTrans" cxnId="{0220208C-56D6-408A-AB19-CC6F67BBE7D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3A2D6-AF66-4A2E-A181-297C25FC37D9}" type="pres">
      <dgm:prSet presAssocID="{B27A91F1-C314-4F7F-871A-B2C6CB1DE210}" presName="CompostProcess" presStyleCnt="0">
        <dgm:presLayoutVars>
          <dgm:dir/>
          <dgm:resizeHandles val="exact"/>
        </dgm:presLayoutVars>
      </dgm:prSet>
      <dgm:spPr/>
    </dgm:pt>
    <dgm:pt modelId="{3D5B46BA-2ABC-4C39-A8C0-11BBAF61FC34}" type="pres">
      <dgm:prSet presAssocID="{B27A91F1-C314-4F7F-871A-B2C6CB1DE210}" presName="arrow" presStyleLbl="bgShp" presStyleIdx="0" presStyleCnt="1"/>
      <dgm:spPr>
        <a:solidFill>
          <a:schemeClr val="bg1"/>
        </a:solidFill>
      </dgm:spPr>
    </dgm:pt>
    <dgm:pt modelId="{3EA88F05-13A9-496B-815C-523CC7C3AAD7}" type="pres">
      <dgm:prSet presAssocID="{B27A91F1-C314-4F7F-871A-B2C6CB1DE210}" presName="linearProcess" presStyleCnt="0"/>
      <dgm:spPr/>
    </dgm:pt>
    <dgm:pt modelId="{212A3D22-A6A6-4972-A425-09AA82A5949B}" type="pres">
      <dgm:prSet presAssocID="{1BCDAF84-D1BE-4E54-B573-F20B0C00A04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789582-9E44-429D-A352-CE52789B2424}" type="pres">
      <dgm:prSet presAssocID="{33ACEC7B-020E-41CD-840F-F9A3F482203A}" presName="sibTrans" presStyleCnt="0"/>
      <dgm:spPr/>
    </dgm:pt>
    <dgm:pt modelId="{23201A12-A439-4D69-9376-12C426A22A0C}" type="pres">
      <dgm:prSet presAssocID="{8CC75235-CA3A-4C51-A8FD-4BD8E513C79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D7BAEA-D17F-4145-9BB6-5BEC9657E353}" type="pres">
      <dgm:prSet presAssocID="{B6A05959-C233-44A4-9071-64E72776DAF1}" presName="sibTrans" presStyleCnt="0"/>
      <dgm:spPr/>
    </dgm:pt>
    <dgm:pt modelId="{97B7242E-8F22-441B-A24A-CAE976D8710F}" type="pres">
      <dgm:prSet presAssocID="{208AB211-C0A8-4472-AF75-83F23B3805F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220208C-56D6-408A-AB19-CC6F67BBE7D8}" srcId="{B27A91F1-C314-4F7F-871A-B2C6CB1DE210}" destId="{208AB211-C0A8-4472-AF75-83F23B3805F0}" srcOrd="2" destOrd="0" parTransId="{DF44B15B-6FCF-4A55-BD9F-59603A651A93}" sibTransId="{11BC8466-A310-4DF8-85CE-FCB8E344F0D7}"/>
    <dgm:cxn modelId="{C2F3E2B0-CF25-42BF-8DCC-C7DAE65A2113}" type="presOf" srcId="{208AB211-C0A8-4472-AF75-83F23B3805F0}" destId="{97B7242E-8F22-441B-A24A-CAE976D8710F}" srcOrd="0" destOrd="0" presId="urn:microsoft.com/office/officeart/2005/8/layout/hProcess9"/>
    <dgm:cxn modelId="{21C90992-A977-404B-994D-23C824D36758}" srcId="{B27A91F1-C314-4F7F-871A-B2C6CB1DE210}" destId="{8CC75235-CA3A-4C51-A8FD-4BD8E513C79B}" srcOrd="1" destOrd="0" parTransId="{3345B475-3CFF-49D2-BA5E-88CDFC14DB41}" sibTransId="{B6A05959-C233-44A4-9071-64E72776DAF1}"/>
    <dgm:cxn modelId="{98A3A532-7F8A-4D18-B114-4F7F4392CA1B}" type="presOf" srcId="{1BCDAF84-D1BE-4E54-B573-F20B0C00A04D}" destId="{212A3D22-A6A6-4972-A425-09AA82A5949B}" srcOrd="0" destOrd="0" presId="urn:microsoft.com/office/officeart/2005/8/layout/hProcess9"/>
    <dgm:cxn modelId="{65A26F2D-A802-4D92-91C1-C72E753A491E}" type="presOf" srcId="{B27A91F1-C314-4F7F-871A-B2C6CB1DE210}" destId="{C353A2D6-AF66-4A2E-A181-297C25FC37D9}" srcOrd="0" destOrd="0" presId="urn:microsoft.com/office/officeart/2005/8/layout/hProcess9"/>
    <dgm:cxn modelId="{4C9AED2F-5DF8-423C-A821-8CAC4E1D70E9}" type="presOf" srcId="{8CC75235-CA3A-4C51-A8FD-4BD8E513C79B}" destId="{23201A12-A439-4D69-9376-12C426A22A0C}" srcOrd="0" destOrd="0" presId="urn:microsoft.com/office/officeart/2005/8/layout/hProcess9"/>
    <dgm:cxn modelId="{FACD0BC3-7EEC-467F-BF2C-B767DF917562}" srcId="{B27A91F1-C314-4F7F-871A-B2C6CB1DE210}" destId="{1BCDAF84-D1BE-4E54-B573-F20B0C00A04D}" srcOrd="0" destOrd="0" parTransId="{65B21A47-BA46-4A6E-A816-EA8CC75B2D2A}" sibTransId="{33ACEC7B-020E-41CD-840F-F9A3F482203A}"/>
    <dgm:cxn modelId="{ECA929DA-3E45-4FE0-AFE0-1F48ABF560C0}" type="presParOf" srcId="{C353A2D6-AF66-4A2E-A181-297C25FC37D9}" destId="{3D5B46BA-2ABC-4C39-A8C0-11BBAF61FC34}" srcOrd="0" destOrd="0" presId="urn:microsoft.com/office/officeart/2005/8/layout/hProcess9"/>
    <dgm:cxn modelId="{1EFB385F-878B-4D1B-B106-E3FA188D5911}" type="presParOf" srcId="{C353A2D6-AF66-4A2E-A181-297C25FC37D9}" destId="{3EA88F05-13A9-496B-815C-523CC7C3AAD7}" srcOrd="1" destOrd="0" presId="urn:microsoft.com/office/officeart/2005/8/layout/hProcess9"/>
    <dgm:cxn modelId="{C2EFC981-9F61-4574-AA40-5774C0CAF1E7}" type="presParOf" srcId="{3EA88F05-13A9-496B-815C-523CC7C3AAD7}" destId="{212A3D22-A6A6-4972-A425-09AA82A5949B}" srcOrd="0" destOrd="0" presId="urn:microsoft.com/office/officeart/2005/8/layout/hProcess9"/>
    <dgm:cxn modelId="{490F2CCE-4F21-4EB7-9F1A-AED237DAC688}" type="presParOf" srcId="{3EA88F05-13A9-496B-815C-523CC7C3AAD7}" destId="{A3789582-9E44-429D-A352-CE52789B2424}" srcOrd="1" destOrd="0" presId="urn:microsoft.com/office/officeart/2005/8/layout/hProcess9"/>
    <dgm:cxn modelId="{12B25AE6-DE67-408B-B346-BAD16B2FD772}" type="presParOf" srcId="{3EA88F05-13A9-496B-815C-523CC7C3AAD7}" destId="{23201A12-A439-4D69-9376-12C426A22A0C}" srcOrd="2" destOrd="0" presId="urn:microsoft.com/office/officeart/2005/8/layout/hProcess9"/>
    <dgm:cxn modelId="{82EB2B70-75C0-4761-AFCC-0C9025F2BCB4}" type="presParOf" srcId="{3EA88F05-13A9-496B-815C-523CC7C3AAD7}" destId="{69D7BAEA-D17F-4145-9BB6-5BEC9657E353}" srcOrd="3" destOrd="0" presId="urn:microsoft.com/office/officeart/2005/8/layout/hProcess9"/>
    <dgm:cxn modelId="{1E2831DF-6FE2-48E8-A633-E2CA59BB99FC}" type="presParOf" srcId="{3EA88F05-13A9-496B-815C-523CC7C3AAD7}" destId="{97B7242E-8F22-441B-A24A-CAE976D8710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7A91F1-C314-4F7F-871A-B2C6CB1DE210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1BCDAF84-D1BE-4E54-B573-F20B0C00A04D}">
      <dgm:prSet phldrT="[Text]"/>
      <dgm:spPr/>
      <dgm:t>
        <a:bodyPr/>
        <a:lstStyle/>
        <a:p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Prosumers</a:t>
          </a:r>
          <a:endParaRPr lang="en-GB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Readers, spectators, students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21A47-BA46-4A6E-A816-EA8CC75B2D2A}" type="parTrans" cxnId="{FACD0BC3-7EEC-467F-BF2C-B767DF91756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CEC7B-020E-41CD-840F-F9A3F482203A}" type="sibTrans" cxnId="{FACD0BC3-7EEC-467F-BF2C-B767DF91756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75235-CA3A-4C51-A8FD-4BD8E513C79B}">
      <dgm:prSet phldrT="[Text]"/>
      <dgm:spPr/>
      <dgm:t>
        <a:bodyPr/>
        <a:lstStyle/>
        <a:p>
          <a:r>
            <a: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Authors</a:t>
          </a:r>
          <a:endParaRPr lang="en-GB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Authors (books), musicians...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5B475-3CFF-49D2-BA5E-88CDFC14DB41}" type="parTrans" cxnId="{21C90992-A977-404B-994D-23C824D3675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A05959-C233-44A4-9071-64E72776DAF1}" type="sibTrans" cxnId="{21C90992-A977-404B-994D-23C824D3675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AB211-C0A8-4472-AF75-83F23B3805F0}">
      <dgm:prSet phldrT="[Text]"/>
      <dgm:spPr/>
      <dgm:t>
        <a:bodyPr/>
        <a:lstStyle/>
        <a:p>
          <a:r>
            <a: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Business Owners</a:t>
          </a:r>
          <a:endParaRPr lang="en-GB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Publication houses, music producers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44B15B-6FCF-4A55-BD9F-59603A651A93}" type="parTrans" cxnId="{0220208C-56D6-408A-AB19-CC6F67BBE7D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C8466-A310-4DF8-85CE-FCB8E344F0D7}" type="sibTrans" cxnId="{0220208C-56D6-408A-AB19-CC6F67BBE7D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3A2D6-AF66-4A2E-A181-297C25FC37D9}" type="pres">
      <dgm:prSet presAssocID="{B27A91F1-C314-4F7F-871A-B2C6CB1DE210}" presName="CompostProcess" presStyleCnt="0">
        <dgm:presLayoutVars>
          <dgm:dir/>
          <dgm:resizeHandles val="exact"/>
        </dgm:presLayoutVars>
      </dgm:prSet>
      <dgm:spPr/>
    </dgm:pt>
    <dgm:pt modelId="{3D5B46BA-2ABC-4C39-A8C0-11BBAF61FC34}" type="pres">
      <dgm:prSet presAssocID="{B27A91F1-C314-4F7F-871A-B2C6CB1DE210}" presName="arrow" presStyleLbl="bgShp" presStyleIdx="0" presStyleCnt="1"/>
      <dgm:spPr>
        <a:solidFill>
          <a:schemeClr val="bg1"/>
        </a:solidFill>
      </dgm:spPr>
    </dgm:pt>
    <dgm:pt modelId="{3EA88F05-13A9-496B-815C-523CC7C3AAD7}" type="pres">
      <dgm:prSet presAssocID="{B27A91F1-C314-4F7F-871A-B2C6CB1DE210}" presName="linearProcess" presStyleCnt="0"/>
      <dgm:spPr/>
    </dgm:pt>
    <dgm:pt modelId="{212A3D22-A6A6-4972-A425-09AA82A5949B}" type="pres">
      <dgm:prSet presAssocID="{1BCDAF84-D1BE-4E54-B573-F20B0C00A04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789582-9E44-429D-A352-CE52789B2424}" type="pres">
      <dgm:prSet presAssocID="{33ACEC7B-020E-41CD-840F-F9A3F482203A}" presName="sibTrans" presStyleCnt="0"/>
      <dgm:spPr/>
    </dgm:pt>
    <dgm:pt modelId="{23201A12-A439-4D69-9376-12C426A22A0C}" type="pres">
      <dgm:prSet presAssocID="{8CC75235-CA3A-4C51-A8FD-4BD8E513C79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D7BAEA-D17F-4145-9BB6-5BEC9657E353}" type="pres">
      <dgm:prSet presAssocID="{B6A05959-C233-44A4-9071-64E72776DAF1}" presName="sibTrans" presStyleCnt="0"/>
      <dgm:spPr/>
    </dgm:pt>
    <dgm:pt modelId="{97B7242E-8F22-441B-A24A-CAE976D8710F}" type="pres">
      <dgm:prSet presAssocID="{208AB211-C0A8-4472-AF75-83F23B3805F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45B3855-3B51-4301-8ABF-F19E6560C5C1}" type="presOf" srcId="{208AB211-C0A8-4472-AF75-83F23B3805F0}" destId="{97B7242E-8F22-441B-A24A-CAE976D8710F}" srcOrd="0" destOrd="0" presId="urn:microsoft.com/office/officeart/2005/8/layout/hProcess9"/>
    <dgm:cxn modelId="{0220208C-56D6-408A-AB19-CC6F67BBE7D8}" srcId="{B27A91F1-C314-4F7F-871A-B2C6CB1DE210}" destId="{208AB211-C0A8-4472-AF75-83F23B3805F0}" srcOrd="2" destOrd="0" parTransId="{DF44B15B-6FCF-4A55-BD9F-59603A651A93}" sibTransId="{11BC8466-A310-4DF8-85CE-FCB8E344F0D7}"/>
    <dgm:cxn modelId="{86455D0D-58C9-4E9D-ACF5-3A9BC2FFBE5E}" type="presOf" srcId="{B27A91F1-C314-4F7F-871A-B2C6CB1DE210}" destId="{C353A2D6-AF66-4A2E-A181-297C25FC37D9}" srcOrd="0" destOrd="0" presId="urn:microsoft.com/office/officeart/2005/8/layout/hProcess9"/>
    <dgm:cxn modelId="{21C90992-A977-404B-994D-23C824D36758}" srcId="{B27A91F1-C314-4F7F-871A-B2C6CB1DE210}" destId="{8CC75235-CA3A-4C51-A8FD-4BD8E513C79B}" srcOrd="1" destOrd="0" parTransId="{3345B475-3CFF-49D2-BA5E-88CDFC14DB41}" sibTransId="{B6A05959-C233-44A4-9071-64E72776DAF1}"/>
    <dgm:cxn modelId="{FACD0BC3-7EEC-467F-BF2C-B767DF917562}" srcId="{B27A91F1-C314-4F7F-871A-B2C6CB1DE210}" destId="{1BCDAF84-D1BE-4E54-B573-F20B0C00A04D}" srcOrd="0" destOrd="0" parTransId="{65B21A47-BA46-4A6E-A816-EA8CC75B2D2A}" sibTransId="{33ACEC7B-020E-41CD-840F-F9A3F482203A}"/>
    <dgm:cxn modelId="{69F199AD-793D-4A7B-9675-07614ACB9E2B}" type="presOf" srcId="{1BCDAF84-D1BE-4E54-B573-F20B0C00A04D}" destId="{212A3D22-A6A6-4972-A425-09AA82A5949B}" srcOrd="0" destOrd="0" presId="urn:microsoft.com/office/officeart/2005/8/layout/hProcess9"/>
    <dgm:cxn modelId="{6F1FBF16-884A-4260-A86B-37A27D529DB6}" type="presOf" srcId="{8CC75235-CA3A-4C51-A8FD-4BD8E513C79B}" destId="{23201A12-A439-4D69-9376-12C426A22A0C}" srcOrd="0" destOrd="0" presId="urn:microsoft.com/office/officeart/2005/8/layout/hProcess9"/>
    <dgm:cxn modelId="{74E5F155-38DC-4A46-B4B8-10AE00A8F870}" type="presParOf" srcId="{C353A2D6-AF66-4A2E-A181-297C25FC37D9}" destId="{3D5B46BA-2ABC-4C39-A8C0-11BBAF61FC34}" srcOrd="0" destOrd="0" presId="urn:microsoft.com/office/officeart/2005/8/layout/hProcess9"/>
    <dgm:cxn modelId="{6C4A3DEE-B1FA-4B76-AEE7-1EDFB7E0D32E}" type="presParOf" srcId="{C353A2D6-AF66-4A2E-A181-297C25FC37D9}" destId="{3EA88F05-13A9-496B-815C-523CC7C3AAD7}" srcOrd="1" destOrd="0" presId="urn:microsoft.com/office/officeart/2005/8/layout/hProcess9"/>
    <dgm:cxn modelId="{9AA265C3-0B60-4C7C-8D57-640F26B4B1F9}" type="presParOf" srcId="{3EA88F05-13A9-496B-815C-523CC7C3AAD7}" destId="{212A3D22-A6A6-4972-A425-09AA82A5949B}" srcOrd="0" destOrd="0" presId="urn:microsoft.com/office/officeart/2005/8/layout/hProcess9"/>
    <dgm:cxn modelId="{80BCC2C7-D7AB-42E6-BD48-CE05DCC0155D}" type="presParOf" srcId="{3EA88F05-13A9-496B-815C-523CC7C3AAD7}" destId="{A3789582-9E44-429D-A352-CE52789B2424}" srcOrd="1" destOrd="0" presId="urn:microsoft.com/office/officeart/2005/8/layout/hProcess9"/>
    <dgm:cxn modelId="{9B1D6E8B-9C4D-491E-B857-897369076B5C}" type="presParOf" srcId="{3EA88F05-13A9-496B-815C-523CC7C3AAD7}" destId="{23201A12-A439-4D69-9376-12C426A22A0C}" srcOrd="2" destOrd="0" presId="urn:microsoft.com/office/officeart/2005/8/layout/hProcess9"/>
    <dgm:cxn modelId="{A780DFA4-B159-4328-8423-F47F511AA8A5}" type="presParOf" srcId="{3EA88F05-13A9-496B-815C-523CC7C3AAD7}" destId="{69D7BAEA-D17F-4145-9BB6-5BEC9657E353}" srcOrd="3" destOrd="0" presId="urn:microsoft.com/office/officeart/2005/8/layout/hProcess9"/>
    <dgm:cxn modelId="{26078085-91D7-46CD-BB1B-C98778B62061}" type="presParOf" srcId="{3EA88F05-13A9-496B-815C-523CC7C3AAD7}" destId="{97B7242E-8F22-441B-A24A-CAE976D8710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7A91F1-C314-4F7F-871A-B2C6CB1DE210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1BCDAF84-D1BE-4E54-B573-F20B0C00A04D}">
      <dgm:prSet phldrT="[Text]"/>
      <dgm:spPr/>
      <dgm:t>
        <a:bodyPr/>
        <a:lstStyle/>
        <a:p>
          <a:r>
            <a:rPr lang="en-GB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Prosumers</a:t>
          </a:r>
          <a:endParaRPr lang="en-GB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Readers, spectators, students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21A47-BA46-4A6E-A816-EA8CC75B2D2A}" type="parTrans" cxnId="{FACD0BC3-7EEC-467F-BF2C-B767DF91756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CEC7B-020E-41CD-840F-F9A3F482203A}" type="sibTrans" cxnId="{FACD0BC3-7EEC-467F-BF2C-B767DF917562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C75235-CA3A-4C51-A8FD-4BD8E513C79B}">
      <dgm:prSet phldrT="[Text]"/>
      <dgm:spPr/>
      <dgm:t>
        <a:bodyPr/>
        <a:lstStyle/>
        <a:p>
          <a:r>
            <a: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Authors</a:t>
          </a:r>
          <a:endParaRPr lang="en-GB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Authors (books), musicians...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5B475-3CFF-49D2-BA5E-88CDFC14DB41}" type="parTrans" cxnId="{21C90992-A977-404B-994D-23C824D3675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A05959-C233-44A4-9071-64E72776DAF1}" type="sibTrans" cxnId="{21C90992-A977-404B-994D-23C824D3675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AB211-C0A8-4472-AF75-83F23B3805F0}">
      <dgm:prSet phldrT="[Text]"/>
      <dgm:spPr/>
      <dgm:t>
        <a:bodyPr/>
        <a:lstStyle/>
        <a:p>
          <a:r>
            <a: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Business Owners</a:t>
          </a:r>
          <a:endParaRPr lang="en-GB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GB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Publication houses, music producers ...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44B15B-6FCF-4A55-BD9F-59603A651A93}" type="parTrans" cxnId="{0220208C-56D6-408A-AB19-CC6F67BBE7D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C8466-A310-4DF8-85CE-FCB8E344F0D7}" type="sibTrans" cxnId="{0220208C-56D6-408A-AB19-CC6F67BBE7D8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3A2D6-AF66-4A2E-A181-297C25FC37D9}" type="pres">
      <dgm:prSet presAssocID="{B27A91F1-C314-4F7F-871A-B2C6CB1DE210}" presName="CompostProcess" presStyleCnt="0">
        <dgm:presLayoutVars>
          <dgm:dir/>
          <dgm:resizeHandles val="exact"/>
        </dgm:presLayoutVars>
      </dgm:prSet>
      <dgm:spPr/>
    </dgm:pt>
    <dgm:pt modelId="{3D5B46BA-2ABC-4C39-A8C0-11BBAF61FC34}" type="pres">
      <dgm:prSet presAssocID="{B27A91F1-C314-4F7F-871A-B2C6CB1DE210}" presName="arrow" presStyleLbl="bgShp" presStyleIdx="0" presStyleCnt="1"/>
      <dgm:spPr/>
    </dgm:pt>
    <dgm:pt modelId="{3EA88F05-13A9-496B-815C-523CC7C3AAD7}" type="pres">
      <dgm:prSet presAssocID="{B27A91F1-C314-4F7F-871A-B2C6CB1DE210}" presName="linearProcess" presStyleCnt="0"/>
      <dgm:spPr/>
    </dgm:pt>
    <dgm:pt modelId="{212A3D22-A6A6-4972-A425-09AA82A5949B}" type="pres">
      <dgm:prSet presAssocID="{1BCDAF84-D1BE-4E54-B573-F20B0C00A04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789582-9E44-429D-A352-CE52789B2424}" type="pres">
      <dgm:prSet presAssocID="{33ACEC7B-020E-41CD-840F-F9A3F482203A}" presName="sibTrans" presStyleCnt="0"/>
      <dgm:spPr/>
    </dgm:pt>
    <dgm:pt modelId="{23201A12-A439-4D69-9376-12C426A22A0C}" type="pres">
      <dgm:prSet presAssocID="{8CC75235-CA3A-4C51-A8FD-4BD8E513C79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D7BAEA-D17F-4145-9BB6-5BEC9657E353}" type="pres">
      <dgm:prSet presAssocID="{B6A05959-C233-44A4-9071-64E72776DAF1}" presName="sibTrans" presStyleCnt="0"/>
      <dgm:spPr/>
    </dgm:pt>
    <dgm:pt modelId="{97B7242E-8F22-441B-A24A-CAE976D8710F}" type="pres">
      <dgm:prSet presAssocID="{208AB211-C0A8-4472-AF75-83F23B3805F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16CAD86-4368-409C-9CB6-C48C8BBC549C}" type="presOf" srcId="{1BCDAF84-D1BE-4E54-B573-F20B0C00A04D}" destId="{212A3D22-A6A6-4972-A425-09AA82A5949B}" srcOrd="0" destOrd="0" presId="urn:microsoft.com/office/officeart/2005/8/layout/hProcess9"/>
    <dgm:cxn modelId="{3A098A20-CEAA-4012-BC95-77F3DB239291}" type="presOf" srcId="{8CC75235-CA3A-4C51-A8FD-4BD8E513C79B}" destId="{23201A12-A439-4D69-9376-12C426A22A0C}" srcOrd="0" destOrd="0" presId="urn:microsoft.com/office/officeart/2005/8/layout/hProcess9"/>
    <dgm:cxn modelId="{0220208C-56D6-408A-AB19-CC6F67BBE7D8}" srcId="{B27A91F1-C314-4F7F-871A-B2C6CB1DE210}" destId="{208AB211-C0A8-4472-AF75-83F23B3805F0}" srcOrd="2" destOrd="0" parTransId="{DF44B15B-6FCF-4A55-BD9F-59603A651A93}" sibTransId="{11BC8466-A310-4DF8-85CE-FCB8E344F0D7}"/>
    <dgm:cxn modelId="{72271ADC-53EC-4439-920F-B5D51A003439}" type="presOf" srcId="{B27A91F1-C314-4F7F-871A-B2C6CB1DE210}" destId="{C353A2D6-AF66-4A2E-A181-297C25FC37D9}" srcOrd="0" destOrd="0" presId="urn:microsoft.com/office/officeart/2005/8/layout/hProcess9"/>
    <dgm:cxn modelId="{21C90992-A977-404B-994D-23C824D36758}" srcId="{B27A91F1-C314-4F7F-871A-B2C6CB1DE210}" destId="{8CC75235-CA3A-4C51-A8FD-4BD8E513C79B}" srcOrd="1" destOrd="0" parTransId="{3345B475-3CFF-49D2-BA5E-88CDFC14DB41}" sibTransId="{B6A05959-C233-44A4-9071-64E72776DAF1}"/>
    <dgm:cxn modelId="{223172A9-A9C7-4840-A011-3EE0E82996CB}" type="presOf" srcId="{208AB211-C0A8-4472-AF75-83F23B3805F0}" destId="{97B7242E-8F22-441B-A24A-CAE976D8710F}" srcOrd="0" destOrd="0" presId="urn:microsoft.com/office/officeart/2005/8/layout/hProcess9"/>
    <dgm:cxn modelId="{FACD0BC3-7EEC-467F-BF2C-B767DF917562}" srcId="{B27A91F1-C314-4F7F-871A-B2C6CB1DE210}" destId="{1BCDAF84-D1BE-4E54-B573-F20B0C00A04D}" srcOrd="0" destOrd="0" parTransId="{65B21A47-BA46-4A6E-A816-EA8CC75B2D2A}" sibTransId="{33ACEC7B-020E-41CD-840F-F9A3F482203A}"/>
    <dgm:cxn modelId="{E2481809-D048-4C37-AA07-49F7CD4ED724}" type="presParOf" srcId="{C353A2D6-AF66-4A2E-A181-297C25FC37D9}" destId="{3D5B46BA-2ABC-4C39-A8C0-11BBAF61FC34}" srcOrd="0" destOrd="0" presId="urn:microsoft.com/office/officeart/2005/8/layout/hProcess9"/>
    <dgm:cxn modelId="{839CDD06-7EC9-4E41-9D78-11C741614303}" type="presParOf" srcId="{C353A2D6-AF66-4A2E-A181-297C25FC37D9}" destId="{3EA88F05-13A9-496B-815C-523CC7C3AAD7}" srcOrd="1" destOrd="0" presId="urn:microsoft.com/office/officeart/2005/8/layout/hProcess9"/>
    <dgm:cxn modelId="{0748113C-825E-4457-BBF1-1B9DCE9687F8}" type="presParOf" srcId="{3EA88F05-13A9-496B-815C-523CC7C3AAD7}" destId="{212A3D22-A6A6-4972-A425-09AA82A5949B}" srcOrd="0" destOrd="0" presId="urn:microsoft.com/office/officeart/2005/8/layout/hProcess9"/>
    <dgm:cxn modelId="{8ED35962-30B0-4F7C-BA6E-E686F6FAC454}" type="presParOf" srcId="{3EA88F05-13A9-496B-815C-523CC7C3AAD7}" destId="{A3789582-9E44-429D-A352-CE52789B2424}" srcOrd="1" destOrd="0" presId="urn:microsoft.com/office/officeart/2005/8/layout/hProcess9"/>
    <dgm:cxn modelId="{84792654-5FF3-4967-9F39-C8AA0925B8DF}" type="presParOf" srcId="{3EA88F05-13A9-496B-815C-523CC7C3AAD7}" destId="{23201A12-A439-4D69-9376-12C426A22A0C}" srcOrd="2" destOrd="0" presId="urn:microsoft.com/office/officeart/2005/8/layout/hProcess9"/>
    <dgm:cxn modelId="{EA311AB9-6C85-4B5D-8BB6-FB6E627ED6E4}" type="presParOf" srcId="{3EA88F05-13A9-496B-815C-523CC7C3AAD7}" destId="{69D7BAEA-D17F-4145-9BB6-5BEC9657E353}" srcOrd="3" destOrd="0" presId="urn:microsoft.com/office/officeart/2005/8/layout/hProcess9"/>
    <dgm:cxn modelId="{242D65BF-3D2E-48C3-876F-90CCE7CA61C2}" type="presParOf" srcId="{3EA88F05-13A9-496B-815C-523CC7C3AAD7}" destId="{97B7242E-8F22-441B-A24A-CAE976D8710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F71C5-8F6E-4B98-958E-ABFCCB6E02F2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A27DD-F1C8-4186-8C03-AACB0E69D5D8}">
      <dsp:nvSpPr>
        <dsp:cNvPr id="0" name=""/>
        <dsp:cNvSpPr/>
      </dsp:nvSpPr>
      <dsp:spPr>
        <a:xfrm>
          <a:off x="492024" y="334530"/>
          <a:ext cx="9963850" cy="6694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…</a:t>
          </a:r>
          <a:endParaRPr lang="tr-TR" sz="3500" kern="1200" dirty="0"/>
        </a:p>
      </dsp:txBody>
      <dsp:txXfrm>
        <a:off x="492024" y="334530"/>
        <a:ext cx="9963850" cy="669409"/>
      </dsp:txXfrm>
    </dsp:sp>
    <dsp:sp modelId="{D6E47BC8-300D-49A9-9FD9-F13839261C55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79917-AB99-4535-A0B0-F40833BE7050}">
      <dsp:nvSpPr>
        <dsp:cNvPr id="0" name=""/>
        <dsp:cNvSpPr/>
      </dsp:nvSpPr>
      <dsp:spPr>
        <a:xfrm>
          <a:off x="875812" y="1338819"/>
          <a:ext cx="9580062" cy="6694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Private Property (Proprietary)</a:t>
          </a:r>
          <a:endParaRPr lang="tr-TR" sz="3500" kern="1200" dirty="0"/>
        </a:p>
      </dsp:txBody>
      <dsp:txXfrm>
        <a:off x="875812" y="1338819"/>
        <a:ext cx="9580062" cy="669409"/>
      </dsp:txXfrm>
    </dsp:sp>
    <dsp:sp modelId="{0BFA536C-D55D-4E9B-A3D2-2AE6873099FE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5CD65-1D2F-4039-B974-562D8B4C9287}">
      <dsp:nvSpPr>
        <dsp:cNvPr id="0" name=""/>
        <dsp:cNvSpPr/>
      </dsp:nvSpPr>
      <dsp:spPr>
        <a:xfrm>
          <a:off x="875812" y="2343108"/>
          <a:ext cx="9580062" cy="6694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Non-Private Property (Commons)</a:t>
          </a:r>
          <a:endParaRPr lang="tr-TR" sz="3500" kern="1200" dirty="0"/>
        </a:p>
      </dsp:txBody>
      <dsp:txXfrm>
        <a:off x="875812" y="2343108"/>
        <a:ext cx="9580062" cy="669409"/>
      </dsp:txXfrm>
    </dsp:sp>
    <dsp:sp modelId="{70637FD1-8E22-47F4-8579-B952C0AAA0C7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87B9E-BB36-4342-A391-125925931FF9}">
      <dsp:nvSpPr>
        <dsp:cNvPr id="0" name=""/>
        <dsp:cNvSpPr/>
      </dsp:nvSpPr>
      <dsp:spPr>
        <a:xfrm>
          <a:off x="492024" y="3347397"/>
          <a:ext cx="9963850" cy="6694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…</a:t>
          </a:r>
          <a:endParaRPr lang="tr-TR" sz="3500" kern="1200" dirty="0"/>
        </a:p>
      </dsp:txBody>
      <dsp:txXfrm>
        <a:off x="492024" y="3347397"/>
        <a:ext cx="9963850" cy="669409"/>
      </dsp:txXfrm>
    </dsp:sp>
    <dsp:sp modelId="{27F47606-2C74-4907-B0A0-57CFB5D6A7D8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C046F-53EF-43F4-A8A6-459E711AF10A}">
      <dsp:nvSpPr>
        <dsp:cNvPr id="0" name=""/>
        <dsp:cNvSpPr/>
      </dsp:nvSpPr>
      <dsp:spPr>
        <a:xfrm>
          <a:off x="5040233" y="1522968"/>
          <a:ext cx="2393235" cy="239323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err="1" smtClean="0"/>
            <a:t>Prosumers</a:t>
          </a:r>
          <a:endParaRPr lang="en-GB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(Readers)</a:t>
          </a:r>
          <a:endParaRPr lang="en-GB" sz="1900" kern="1200" dirty="0"/>
        </a:p>
      </dsp:txBody>
      <dsp:txXfrm>
        <a:off x="5521380" y="2083572"/>
        <a:ext cx="1430941" cy="1230172"/>
      </dsp:txXfrm>
    </dsp:sp>
    <dsp:sp modelId="{8F396F78-E819-4AFA-B292-A7D386B0DAA7}">
      <dsp:nvSpPr>
        <dsp:cNvPr id="0" name=""/>
        <dsp:cNvSpPr/>
      </dsp:nvSpPr>
      <dsp:spPr>
        <a:xfrm>
          <a:off x="3647804" y="957294"/>
          <a:ext cx="1740535" cy="174053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Authors</a:t>
          </a:r>
          <a:endParaRPr lang="en-GB" sz="1900" kern="1200" dirty="0"/>
        </a:p>
      </dsp:txBody>
      <dsp:txXfrm>
        <a:off x="4085989" y="1398127"/>
        <a:ext cx="864165" cy="858869"/>
      </dsp:txXfrm>
    </dsp:sp>
    <dsp:sp modelId="{D3DB6BF1-8951-4764-AA48-C674906DADD5}">
      <dsp:nvSpPr>
        <dsp:cNvPr id="0" name=""/>
        <dsp:cNvSpPr/>
      </dsp:nvSpPr>
      <dsp:spPr>
        <a:xfrm>
          <a:off x="5155052" y="1113055"/>
          <a:ext cx="2943680" cy="2943680"/>
        </a:xfrm>
        <a:prstGeom prst="circularArrow">
          <a:avLst>
            <a:gd name="adj1" fmla="val 4878"/>
            <a:gd name="adj2" fmla="val 312630"/>
            <a:gd name="adj3" fmla="val 3154951"/>
            <a:gd name="adj4" fmla="val 15204676"/>
            <a:gd name="adj5" fmla="val 569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DA4D9-1CBC-41AC-9B97-2EC3012BA539}">
      <dsp:nvSpPr>
        <dsp:cNvPr id="0" name=""/>
        <dsp:cNvSpPr/>
      </dsp:nvSpPr>
      <dsp:spPr>
        <a:xfrm>
          <a:off x="3339559" y="571505"/>
          <a:ext cx="2225709" cy="22257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1C642-FFD0-4D3A-A721-EF73D973C3A0}">
      <dsp:nvSpPr>
        <dsp:cNvPr id="0" name=""/>
        <dsp:cNvSpPr/>
      </dsp:nvSpPr>
      <dsp:spPr>
        <a:xfrm>
          <a:off x="5040233" y="1958102"/>
          <a:ext cx="2393235" cy="239323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Prosumers</a:t>
          </a:r>
          <a:endParaRPr lang="en-GB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(Readers)</a:t>
          </a:r>
          <a:endParaRPr lang="en-GB" sz="1800" kern="1200" dirty="0"/>
        </a:p>
      </dsp:txBody>
      <dsp:txXfrm>
        <a:off x="5521380" y="2518706"/>
        <a:ext cx="1430941" cy="1230172"/>
      </dsp:txXfrm>
    </dsp:sp>
    <dsp:sp modelId="{015BEBE2-709E-41F6-81B2-C7A7784F75E5}">
      <dsp:nvSpPr>
        <dsp:cNvPr id="0" name=""/>
        <dsp:cNvSpPr/>
      </dsp:nvSpPr>
      <dsp:spPr>
        <a:xfrm>
          <a:off x="3647804" y="1392428"/>
          <a:ext cx="1740535" cy="174053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Business Owners</a:t>
          </a:r>
          <a:endParaRPr lang="en-GB" sz="1800" kern="1200" dirty="0"/>
        </a:p>
      </dsp:txBody>
      <dsp:txXfrm>
        <a:off x="4085989" y="1833261"/>
        <a:ext cx="864165" cy="858869"/>
      </dsp:txXfrm>
    </dsp:sp>
    <dsp:sp modelId="{05E2EA10-3AB3-42E0-9D70-502ECD88A005}">
      <dsp:nvSpPr>
        <dsp:cNvPr id="0" name=""/>
        <dsp:cNvSpPr/>
      </dsp:nvSpPr>
      <dsp:spPr>
        <a:xfrm rot="20700000">
          <a:off x="4622682" y="191636"/>
          <a:ext cx="1705369" cy="1705369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Authors</a:t>
          </a:r>
          <a:endParaRPr lang="en-GB" sz="1800" kern="1200" dirty="0"/>
        </a:p>
      </dsp:txBody>
      <dsp:txXfrm rot="-20700000">
        <a:off x="4996719" y="565673"/>
        <a:ext cx="957294" cy="957294"/>
      </dsp:txXfrm>
    </dsp:sp>
    <dsp:sp modelId="{0C2EA9AC-3A29-490F-81A5-F203FAC1BB8D}">
      <dsp:nvSpPr>
        <dsp:cNvPr id="0" name=""/>
        <dsp:cNvSpPr/>
      </dsp:nvSpPr>
      <dsp:spPr>
        <a:xfrm>
          <a:off x="4857933" y="1595986"/>
          <a:ext cx="3063341" cy="3063341"/>
        </a:xfrm>
        <a:prstGeom prst="circularArrow">
          <a:avLst>
            <a:gd name="adj1" fmla="val 4687"/>
            <a:gd name="adj2" fmla="val 299029"/>
            <a:gd name="adj3" fmla="val 2519837"/>
            <a:gd name="adj4" fmla="val 15853391"/>
            <a:gd name="adj5" fmla="val 546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7425F-EAC4-495D-84BB-64491CDA3141}">
      <dsp:nvSpPr>
        <dsp:cNvPr id="0" name=""/>
        <dsp:cNvSpPr/>
      </dsp:nvSpPr>
      <dsp:spPr>
        <a:xfrm>
          <a:off x="3339559" y="1006639"/>
          <a:ext cx="2225709" cy="22257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A4CF6-83D5-4A18-9C37-BCFAC4BDC7A9}">
      <dsp:nvSpPr>
        <dsp:cNvPr id="0" name=""/>
        <dsp:cNvSpPr/>
      </dsp:nvSpPr>
      <dsp:spPr>
        <a:xfrm>
          <a:off x="4228212" y="-182577"/>
          <a:ext cx="2399762" cy="23997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B46BA-2ABC-4C39-A8C0-11BBAF61FC34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A3D22-A6A6-4972-A425-09AA82A5949B}">
      <dsp:nvSpPr>
        <dsp:cNvPr id="0" name=""/>
        <dsp:cNvSpPr/>
      </dsp:nvSpPr>
      <dsp:spPr>
        <a:xfrm>
          <a:off x="11296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Prosumers</a:t>
          </a:r>
          <a:endParaRPr lang="en-GB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Readers, spectators, students ...</a:t>
          </a:r>
          <a:endParaRPr lang="en-GB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262" y="1390367"/>
        <a:ext cx="3214776" cy="1570603"/>
      </dsp:txXfrm>
    </dsp:sp>
    <dsp:sp modelId="{23201A12-A439-4D69-9376-12C426A22A0C}">
      <dsp:nvSpPr>
        <dsp:cNvPr id="0" name=""/>
        <dsp:cNvSpPr/>
      </dsp:nvSpPr>
      <dsp:spPr>
        <a:xfrm>
          <a:off x="3565445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Authors</a:t>
          </a:r>
          <a:endParaRPr lang="en-GB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Authors (books), musicians...</a:t>
          </a:r>
          <a:endParaRPr lang="en-GB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0411" y="1390367"/>
        <a:ext cx="3214776" cy="1570603"/>
      </dsp:txXfrm>
    </dsp:sp>
    <dsp:sp modelId="{97B7242E-8F22-441B-A24A-CAE976D8710F}">
      <dsp:nvSpPr>
        <dsp:cNvPr id="0" name=""/>
        <dsp:cNvSpPr/>
      </dsp:nvSpPr>
      <dsp:spPr>
        <a:xfrm>
          <a:off x="7119595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Business Owners</a:t>
          </a:r>
          <a:endParaRPr lang="en-GB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Publication houses, music producers ...</a:t>
          </a:r>
          <a:endParaRPr lang="en-GB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4561" y="1390367"/>
        <a:ext cx="3214776" cy="1570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B46BA-2ABC-4C39-A8C0-11BBAF61FC34}">
      <dsp:nvSpPr>
        <dsp:cNvPr id="0" name=""/>
        <dsp:cNvSpPr/>
      </dsp:nvSpPr>
      <dsp:spPr>
        <a:xfrm>
          <a:off x="102837" y="0"/>
          <a:ext cx="8938260" cy="4351338"/>
        </a:xfrm>
        <a:prstGeom prst="rightArrow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A3D22-A6A6-4972-A425-09AA82A5949B}">
      <dsp:nvSpPr>
        <dsp:cNvPr id="0" name=""/>
        <dsp:cNvSpPr/>
      </dsp:nvSpPr>
      <dsp:spPr>
        <a:xfrm>
          <a:off x="11296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Prosumers</a:t>
          </a:r>
          <a:endParaRPr lang="en-GB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Readers, spectators, students ...</a:t>
          </a:r>
          <a:endParaRPr lang="en-GB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262" y="1390367"/>
        <a:ext cx="3214776" cy="1570603"/>
      </dsp:txXfrm>
    </dsp:sp>
    <dsp:sp modelId="{23201A12-A439-4D69-9376-12C426A22A0C}">
      <dsp:nvSpPr>
        <dsp:cNvPr id="0" name=""/>
        <dsp:cNvSpPr/>
      </dsp:nvSpPr>
      <dsp:spPr>
        <a:xfrm>
          <a:off x="3565445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Authors</a:t>
          </a:r>
          <a:endParaRPr lang="en-GB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Authors (books), musicians...</a:t>
          </a:r>
          <a:endParaRPr lang="en-GB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0411" y="1390367"/>
        <a:ext cx="3214776" cy="1570603"/>
      </dsp:txXfrm>
    </dsp:sp>
    <dsp:sp modelId="{97B7242E-8F22-441B-A24A-CAE976D8710F}">
      <dsp:nvSpPr>
        <dsp:cNvPr id="0" name=""/>
        <dsp:cNvSpPr/>
      </dsp:nvSpPr>
      <dsp:spPr>
        <a:xfrm>
          <a:off x="7119595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Business Owners</a:t>
          </a:r>
          <a:endParaRPr lang="en-GB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Publication houses, music producers ...</a:t>
          </a:r>
          <a:endParaRPr lang="en-GB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4561" y="1390367"/>
        <a:ext cx="3214776" cy="15706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B46BA-2ABC-4C39-A8C0-11BBAF61FC34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A3D22-A6A6-4972-A425-09AA82A5949B}">
      <dsp:nvSpPr>
        <dsp:cNvPr id="0" name=""/>
        <dsp:cNvSpPr/>
      </dsp:nvSpPr>
      <dsp:spPr>
        <a:xfrm>
          <a:off x="11296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Prosumers</a:t>
          </a:r>
          <a:endParaRPr lang="en-GB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Readers, spectators, students ...</a:t>
          </a:r>
          <a:endParaRPr lang="en-GB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262" y="1390367"/>
        <a:ext cx="3214776" cy="1570603"/>
      </dsp:txXfrm>
    </dsp:sp>
    <dsp:sp modelId="{23201A12-A439-4D69-9376-12C426A22A0C}">
      <dsp:nvSpPr>
        <dsp:cNvPr id="0" name=""/>
        <dsp:cNvSpPr/>
      </dsp:nvSpPr>
      <dsp:spPr>
        <a:xfrm>
          <a:off x="3565445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Authors</a:t>
          </a:r>
          <a:endParaRPr lang="en-GB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Authors (books), musicians...</a:t>
          </a:r>
          <a:endParaRPr lang="en-GB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0411" y="1390367"/>
        <a:ext cx="3214776" cy="1570603"/>
      </dsp:txXfrm>
    </dsp:sp>
    <dsp:sp modelId="{97B7242E-8F22-441B-A24A-CAE976D8710F}">
      <dsp:nvSpPr>
        <dsp:cNvPr id="0" name=""/>
        <dsp:cNvSpPr/>
      </dsp:nvSpPr>
      <dsp:spPr>
        <a:xfrm>
          <a:off x="7119595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Business Owners</a:t>
          </a:r>
          <a:endParaRPr lang="en-GB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Publication houses, music producers ...</a:t>
          </a:r>
          <a:endParaRPr lang="en-GB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4561" y="1390367"/>
        <a:ext cx="3214776" cy="15706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B46BA-2ABC-4C39-A8C0-11BBAF61FC34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A3D22-A6A6-4972-A425-09AA82A5949B}">
      <dsp:nvSpPr>
        <dsp:cNvPr id="0" name=""/>
        <dsp:cNvSpPr/>
      </dsp:nvSpPr>
      <dsp:spPr>
        <a:xfrm>
          <a:off x="11296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Prosumers</a:t>
          </a:r>
          <a:endParaRPr lang="en-GB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Readers, spectators, students ...</a:t>
          </a:r>
          <a:endParaRPr lang="en-GB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262" y="1390367"/>
        <a:ext cx="3214776" cy="1570603"/>
      </dsp:txXfrm>
    </dsp:sp>
    <dsp:sp modelId="{23201A12-A439-4D69-9376-12C426A22A0C}">
      <dsp:nvSpPr>
        <dsp:cNvPr id="0" name=""/>
        <dsp:cNvSpPr/>
      </dsp:nvSpPr>
      <dsp:spPr>
        <a:xfrm>
          <a:off x="3565445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Authors</a:t>
          </a:r>
          <a:endParaRPr lang="en-GB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Authors (books), musicians...</a:t>
          </a:r>
          <a:endParaRPr lang="en-GB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0411" y="1390367"/>
        <a:ext cx="3214776" cy="1570603"/>
      </dsp:txXfrm>
    </dsp:sp>
    <dsp:sp modelId="{97B7242E-8F22-441B-A24A-CAE976D8710F}">
      <dsp:nvSpPr>
        <dsp:cNvPr id="0" name=""/>
        <dsp:cNvSpPr/>
      </dsp:nvSpPr>
      <dsp:spPr>
        <a:xfrm>
          <a:off x="7119595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Business Owners</a:t>
          </a:r>
          <a:endParaRPr lang="en-GB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Publication houses, music producers ...</a:t>
          </a:r>
          <a:endParaRPr lang="en-GB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4561" y="1390367"/>
        <a:ext cx="3214776" cy="15706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B46BA-2ABC-4C39-A8C0-11BBAF61FC34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A3D22-A6A6-4972-A425-09AA82A5949B}">
      <dsp:nvSpPr>
        <dsp:cNvPr id="0" name=""/>
        <dsp:cNvSpPr/>
      </dsp:nvSpPr>
      <dsp:spPr>
        <a:xfrm>
          <a:off x="11296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Prosumers</a:t>
          </a:r>
          <a:endParaRPr lang="en-GB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Readers, spectators, students ...</a:t>
          </a:r>
          <a:endParaRPr lang="en-GB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262" y="1390367"/>
        <a:ext cx="3214776" cy="1570603"/>
      </dsp:txXfrm>
    </dsp:sp>
    <dsp:sp modelId="{23201A12-A439-4D69-9376-12C426A22A0C}">
      <dsp:nvSpPr>
        <dsp:cNvPr id="0" name=""/>
        <dsp:cNvSpPr/>
      </dsp:nvSpPr>
      <dsp:spPr>
        <a:xfrm>
          <a:off x="3565445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Authors</a:t>
          </a:r>
          <a:endParaRPr lang="en-GB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Authors (books), musicians...</a:t>
          </a:r>
          <a:endParaRPr lang="en-GB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0411" y="1390367"/>
        <a:ext cx="3214776" cy="1570603"/>
      </dsp:txXfrm>
    </dsp:sp>
    <dsp:sp modelId="{97B7242E-8F22-441B-A24A-CAE976D8710F}">
      <dsp:nvSpPr>
        <dsp:cNvPr id="0" name=""/>
        <dsp:cNvSpPr/>
      </dsp:nvSpPr>
      <dsp:spPr>
        <a:xfrm>
          <a:off x="7119595" y="1305401"/>
          <a:ext cx="3384708" cy="17405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Business Owners</a:t>
          </a:r>
          <a:endParaRPr lang="en-GB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Publication houses, music producers ...</a:t>
          </a:r>
          <a:endParaRPr lang="en-GB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4561" y="1390367"/>
        <a:ext cx="3214776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A84CE-0C8F-46FF-A4EF-3D86E35071D4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D286E-EA10-447D-A16C-99CBE3D227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28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7226-64F8-4547-9C9A-DBEF87FD205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57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Çin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BFB9-9193-47E1-BE73-AA3A88362EE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37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7226-64F8-4547-9C9A-DBEF87FD205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08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E7B4-AEE7-4140-90CC-0B4C65783E1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7500-01A6-41D4-B6C3-36108841C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47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E7B4-AEE7-4140-90CC-0B4C65783E1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7500-01A6-41D4-B6C3-36108841C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9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E7B4-AEE7-4140-90CC-0B4C65783E1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7500-01A6-41D4-B6C3-36108841C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51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E7B4-AEE7-4140-90CC-0B4C65783E1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7500-01A6-41D4-B6C3-36108841C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47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E7B4-AEE7-4140-90CC-0B4C65783E1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7500-01A6-41D4-B6C3-36108841C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6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E7B4-AEE7-4140-90CC-0B4C65783E1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7500-01A6-41D4-B6C3-36108841C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6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E7B4-AEE7-4140-90CC-0B4C65783E1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7500-01A6-41D4-B6C3-36108841C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10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E7B4-AEE7-4140-90CC-0B4C65783E1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7500-01A6-41D4-B6C3-36108841C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0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E7B4-AEE7-4140-90CC-0B4C65783E1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7500-01A6-41D4-B6C3-36108841C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1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E7B4-AEE7-4140-90CC-0B4C65783E1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7500-01A6-41D4-B6C3-36108841C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61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E7B4-AEE7-4140-90CC-0B4C65783E1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7500-01A6-41D4-B6C3-36108841C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1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E7B4-AEE7-4140-90CC-0B4C65783E11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57500-01A6-41D4-B6C3-36108841C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45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tug.yalcintas@politics.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news/2016/04/whos-downloading-pirated-papers-everyon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news/2016/04/whos-downloading-pirated-papers-everyon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news/2016/04/whos-downloading-pirated-papers-everyon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retr0.me/2015/07/07/UK-HEI-journal-subscription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sgdb.ankara.edu.tr/?page_id=125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hiny.retr0.me/journal_costs/?year=2014&amp;inst=19,22,38,42,59,64,80,95,13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hiny.retr0.me/journal_costs/?year=2010&amp;inst=19,22,38,42,59,64,80,95,13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red.com/2012/01/why-education-publishing-is-big-busines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free-for-all-arc-funded-research-now-open-to-the-public-11497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internationalpropertyrightsindex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osf.io/as8pc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osf.io/as8pc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supermarket.com/travelmap/img/TS_Map_Blue2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mapper.org/display.php?selected=169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alperin.github.io/d3-cartogram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aytung.com/haberdetay.asp?newsid=154681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dealnoreview.org/" TargetMode="External"/><Relationship Id="rId2" Type="http://schemas.openxmlformats.org/officeDocument/2006/relationships/hyperlink" Target="http://thecostofknowledg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ncemag.org/news/2017/10/german-researchers-resign-elsevier-journals-push-nationwide-open-access" TargetMode="External"/><Relationship Id="rId4" Type="http://schemas.openxmlformats.org/officeDocument/2006/relationships/hyperlink" Target="https://universonline.nl/2015/07/02/dutch-universities-start-their-elsevier-boycott-plan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 Introduction to </a:t>
            </a:r>
            <a:br>
              <a:rPr lang="en-GB" dirty="0" smtClean="0"/>
            </a:br>
            <a:r>
              <a:rPr lang="en-GB" dirty="0" smtClean="0"/>
              <a:t>Open Science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0504" y="4330907"/>
            <a:ext cx="9144000" cy="1655762"/>
          </a:xfrm>
        </p:spPr>
        <p:txBody>
          <a:bodyPr/>
          <a:lstStyle/>
          <a:p>
            <a:r>
              <a:rPr lang="en-GB" dirty="0" smtClean="0"/>
              <a:t>Altug Yalcintas</a:t>
            </a:r>
          </a:p>
          <a:p>
            <a:r>
              <a:rPr lang="en-GB" dirty="0" smtClean="0"/>
              <a:t>Ankara University (faculty member) and TED University (visiting lecturer)</a:t>
            </a:r>
          </a:p>
          <a:p>
            <a:r>
              <a:rPr lang="en-GB" dirty="0" smtClean="0">
                <a:hlinkClick r:id="rId2"/>
              </a:rPr>
              <a:t>altug.yalcintas@politics.ankara.edu.tr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3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10" y="213448"/>
            <a:ext cx="9445072" cy="5391450"/>
          </a:xfrm>
        </p:spPr>
      </p:pic>
      <p:sp>
        <p:nvSpPr>
          <p:cNvPr id="5" name="TextBox 4"/>
          <p:cNvSpPr txBox="1"/>
          <p:nvPr/>
        </p:nvSpPr>
        <p:spPr>
          <a:xfrm>
            <a:off x="927653" y="6273225"/>
            <a:ext cx="1088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John Bohannon. 2016. “Who is downloading </a:t>
            </a:r>
            <a:r>
              <a:rPr lang="en-GB" sz="1600" dirty="0" err="1" smtClean="0"/>
              <a:t>SciHub</a:t>
            </a:r>
            <a:r>
              <a:rPr lang="en-GB" sz="1600" dirty="0" smtClean="0"/>
              <a:t>? Everyone’” Science </a:t>
            </a:r>
          </a:p>
          <a:p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www.sciencemag.org/news/2016/04/whos-downloading-pirated-papers-everyone</a:t>
            </a:r>
            <a:r>
              <a:rPr lang="en-GB" sz="1600" dirty="0" smtClean="0"/>
              <a:t> [Accessed May 2018]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577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78" y="235364"/>
            <a:ext cx="8862835" cy="5993207"/>
          </a:xfrm>
        </p:spPr>
      </p:pic>
      <p:sp>
        <p:nvSpPr>
          <p:cNvPr id="5" name="TextBox 4"/>
          <p:cNvSpPr txBox="1"/>
          <p:nvPr/>
        </p:nvSpPr>
        <p:spPr>
          <a:xfrm>
            <a:off x="927653" y="6273225"/>
            <a:ext cx="1088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John Bohannon. 2016. “Who is downloading </a:t>
            </a:r>
            <a:r>
              <a:rPr lang="en-GB" sz="1600" dirty="0" err="1" smtClean="0"/>
              <a:t>SciHub</a:t>
            </a:r>
            <a:r>
              <a:rPr lang="en-GB" sz="1600" dirty="0" smtClean="0"/>
              <a:t>? Everyone’” Science </a:t>
            </a:r>
          </a:p>
          <a:p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www.sciencemag.org/news/2016/04/whos-downloading-pirated-papers-everyone</a:t>
            </a:r>
            <a:r>
              <a:rPr lang="en-GB" sz="1600" dirty="0" smtClean="0"/>
              <a:t> [Accessed May 2018]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453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53" y="275119"/>
            <a:ext cx="8730313" cy="5903593"/>
          </a:xfrm>
        </p:spPr>
      </p:pic>
      <p:sp>
        <p:nvSpPr>
          <p:cNvPr id="5" name="TextBox 4"/>
          <p:cNvSpPr txBox="1"/>
          <p:nvPr/>
        </p:nvSpPr>
        <p:spPr>
          <a:xfrm>
            <a:off x="927653" y="6273225"/>
            <a:ext cx="1088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Source: John Bohannon. 2016. “Who is downloading </a:t>
            </a:r>
            <a:r>
              <a:rPr lang="en-GB" sz="1600" dirty="0" err="1" smtClean="0"/>
              <a:t>SciHub</a:t>
            </a:r>
            <a:r>
              <a:rPr lang="en-GB" sz="1600" dirty="0" smtClean="0"/>
              <a:t>? Everyone’” Science </a:t>
            </a:r>
          </a:p>
          <a:p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www.sciencemag.org/news/2016/04/whos-downloading-pirated-papers-everyone</a:t>
            </a:r>
            <a:r>
              <a:rPr lang="en-GB" sz="1600" dirty="0" smtClean="0"/>
              <a:t> [Accessed May 2018]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907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5" y="248616"/>
            <a:ext cx="11599083" cy="5092009"/>
          </a:xfrm>
        </p:spPr>
      </p:pic>
    </p:spTree>
    <p:extLst>
      <p:ext uri="{BB962C8B-B14F-4D97-AF65-F5344CB8AC3E}">
        <p14:creationId xmlns:p14="http://schemas.microsoft.com/office/powerpoint/2010/main" val="25330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disclaimer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Pay attention to the significance of </a:t>
            </a:r>
          </a:p>
          <a:p>
            <a:r>
              <a:rPr lang="en-GB" dirty="0" smtClean="0"/>
              <a:t>The rule of law</a:t>
            </a:r>
          </a:p>
          <a:p>
            <a:r>
              <a:rPr lang="en-GB" dirty="0" smtClean="0"/>
              <a:t>The protection of (private and common) property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Train yourselves about the consequences of getting involved in criminal activities. DO NOT</a:t>
            </a:r>
          </a:p>
          <a:p>
            <a:pPr lvl="1"/>
            <a:r>
              <a:rPr lang="en-GB" dirty="0" smtClean="0"/>
              <a:t>Steal, assault, …, violate </a:t>
            </a:r>
            <a:r>
              <a:rPr lang="en-GB" dirty="0"/>
              <a:t>others’ freedom of </a:t>
            </a:r>
            <a:r>
              <a:rPr lang="en-GB" dirty="0" smtClean="0"/>
              <a:t>speech, infringe IP rights, …</a:t>
            </a:r>
          </a:p>
          <a:p>
            <a:endParaRPr lang="en-GB" dirty="0" smtClean="0"/>
          </a:p>
          <a:p>
            <a:r>
              <a:rPr lang="en-GB" dirty="0" smtClean="0"/>
              <a:t>However…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5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65125"/>
            <a:ext cx="10134600" cy="6148384"/>
          </a:xfrm>
        </p:spPr>
      </p:pic>
      <p:sp>
        <p:nvSpPr>
          <p:cNvPr id="7" name="Oval 6"/>
          <p:cNvSpPr/>
          <p:nvPr/>
        </p:nvSpPr>
        <p:spPr>
          <a:xfrm>
            <a:off x="5549900" y="5981700"/>
            <a:ext cx="1473200" cy="444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17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4" y="354634"/>
            <a:ext cx="11043637" cy="5741366"/>
          </a:xfrm>
        </p:spPr>
      </p:pic>
    </p:spTree>
    <p:extLst>
      <p:ext uri="{BB962C8B-B14F-4D97-AF65-F5344CB8AC3E}">
        <p14:creationId xmlns:p14="http://schemas.microsoft.com/office/powerpoint/2010/main" val="32296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5" y="142600"/>
            <a:ext cx="10535417" cy="6576718"/>
          </a:xfrm>
        </p:spPr>
      </p:pic>
    </p:spTree>
    <p:extLst>
      <p:ext uri="{BB962C8B-B14F-4D97-AF65-F5344CB8AC3E}">
        <p14:creationId xmlns:p14="http://schemas.microsoft.com/office/powerpoint/2010/main" val="30984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14" y="159027"/>
            <a:ext cx="8796486" cy="6452574"/>
          </a:xfrm>
        </p:spPr>
      </p:pic>
    </p:spTree>
    <p:extLst>
      <p:ext uri="{BB962C8B-B14F-4D97-AF65-F5344CB8AC3E}">
        <p14:creationId xmlns:p14="http://schemas.microsoft.com/office/powerpoint/2010/main" val="10662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572294"/>
            <a:ext cx="5810250" cy="597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839200" y="5765800"/>
            <a:ext cx="273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1992, Bill Clinton, Presidential Campaign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08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this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22496" cy="4351338"/>
          </a:xfrm>
        </p:spPr>
        <p:txBody>
          <a:bodyPr>
            <a:normAutofit/>
          </a:bodyPr>
          <a:lstStyle/>
          <a:p>
            <a:r>
              <a:rPr lang="en-GB" b="1" dirty="0" smtClean="0"/>
              <a:t>From the bright side of digital publication industry and the Internet …</a:t>
            </a:r>
          </a:p>
          <a:p>
            <a:pPr lvl="1"/>
            <a:r>
              <a:rPr lang="en-GB" dirty="0" smtClean="0"/>
              <a:t>“Free” services (such as Google Scholar, Google Books, Research Gate etc.)</a:t>
            </a:r>
          </a:p>
          <a:p>
            <a:pPr lvl="1"/>
            <a:r>
              <a:rPr lang="en-GB" dirty="0" smtClean="0"/>
              <a:t>Fast and efficient publication processes and scientific communication practices (Twitter and Facebook accounts of scholars and scholarly institutions)</a:t>
            </a:r>
          </a:p>
          <a:p>
            <a:pPr lvl="1"/>
            <a:r>
              <a:rPr lang="en-GB" dirty="0" smtClean="0"/>
              <a:t>…</a:t>
            </a:r>
          </a:p>
          <a:p>
            <a:endParaRPr lang="en-GB" dirty="0" smtClean="0"/>
          </a:p>
          <a:p>
            <a:r>
              <a:rPr lang="en-GB" b="1" dirty="0" smtClean="0"/>
              <a:t>… To the dark side</a:t>
            </a:r>
          </a:p>
          <a:p>
            <a:pPr lvl="1"/>
            <a:r>
              <a:rPr lang="en-GB" dirty="0" smtClean="0"/>
              <a:t>Surveillance systems and big data capitalism</a:t>
            </a:r>
          </a:p>
          <a:p>
            <a:pPr lvl="1"/>
            <a:r>
              <a:rPr lang="en-GB" dirty="0" smtClean="0"/>
              <a:t>Immoral scientific behaviour and research misconduct</a:t>
            </a:r>
          </a:p>
          <a:p>
            <a:pPr lvl="1"/>
            <a:r>
              <a:rPr lang="en-GB" dirty="0" smtClean="0"/>
              <a:t>Over-profits*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0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60351" y="5956653"/>
            <a:ext cx="699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Source: </a:t>
            </a: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://retr0.me/2015/07/07/UK-HEI-journal-subscriptions.html</a:t>
            </a:r>
            <a:endParaRPr lang="en-GB" dirty="0"/>
          </a:p>
          <a:p>
            <a:pPr algn="ctr"/>
            <a:r>
              <a:rPr lang="en-GB" dirty="0"/>
              <a:t>By  Stuart Lawson and Ben </a:t>
            </a:r>
            <a:r>
              <a:rPr lang="en-GB" dirty="0" err="1"/>
              <a:t>Meghreblian</a:t>
            </a:r>
            <a:r>
              <a:rPr lang="en-GB" dirty="0"/>
              <a:t> </a:t>
            </a:r>
            <a:r>
              <a:rPr lang="en-GB" dirty="0" smtClean="0"/>
              <a:t>(Figures: 2014)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75" y="188640"/>
            <a:ext cx="6363362" cy="5615754"/>
          </a:xfrm>
        </p:spPr>
      </p:pic>
    </p:spTree>
    <p:extLst>
      <p:ext uri="{BB962C8B-B14F-4D97-AF65-F5344CB8AC3E}">
        <p14:creationId xmlns:p14="http://schemas.microsoft.com/office/powerpoint/2010/main" val="8802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390715"/>
              </p:ext>
            </p:extLst>
          </p:nvPr>
        </p:nvGraphicFramePr>
        <p:xfrm>
          <a:off x="397565" y="106015"/>
          <a:ext cx="11449877" cy="5926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603"/>
                <a:gridCol w="634570"/>
                <a:gridCol w="3669479"/>
                <a:gridCol w="606981"/>
                <a:gridCol w="3034909"/>
                <a:gridCol w="551801"/>
                <a:gridCol w="1848534"/>
              </a:tblGrid>
              <a:tr h="56139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Ankara </a:t>
                      </a:r>
                      <a:r>
                        <a:rPr lang="en-GB" sz="1800" b="1" u="none" strike="noStrike" dirty="0" err="1">
                          <a:effectLst/>
                        </a:rPr>
                        <a:t>Üniversitesi</a:t>
                      </a:r>
                      <a:r>
                        <a:rPr lang="en-GB" sz="1800" b="1" u="none" strike="noStrike" dirty="0">
                          <a:effectLst/>
                        </a:rPr>
                        <a:t> "</a:t>
                      </a:r>
                      <a:r>
                        <a:rPr lang="en-GB" sz="1800" b="1" u="none" strike="noStrike" dirty="0" err="1">
                          <a:effectLst/>
                        </a:rPr>
                        <a:t>Kütüphane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ve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Dokümantasyon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Birimi</a:t>
                      </a:r>
                      <a:r>
                        <a:rPr lang="en-GB" sz="1800" b="1" u="none" strike="noStrike" dirty="0">
                          <a:effectLst/>
                        </a:rPr>
                        <a:t>" </a:t>
                      </a:r>
                      <a:r>
                        <a:rPr lang="en-GB" sz="1800" b="1" u="none" strike="noStrike" dirty="0" err="1">
                          <a:effectLst/>
                        </a:rPr>
                        <a:t>ile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Diğer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Tüm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Birimlerin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Yıl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Sonu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Gerçekleşen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Harcamaları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 err="1">
                          <a:effectLst/>
                        </a:rPr>
                        <a:t>Kütüphane</a:t>
                      </a:r>
                      <a:r>
                        <a:rPr lang="en-GB" sz="2400" b="1" u="none" strike="noStrike" dirty="0">
                          <a:effectLst/>
                        </a:rPr>
                        <a:t> </a:t>
                      </a:r>
                      <a:r>
                        <a:rPr lang="en-GB" sz="2400" b="1" u="none" strike="noStrike" dirty="0" err="1" smtClean="0">
                          <a:effectLst/>
                        </a:rPr>
                        <a:t>Harcama</a:t>
                      </a:r>
                      <a:r>
                        <a:rPr lang="en-GB" sz="2400" b="1" u="none" strike="noStrike" dirty="0" smtClean="0">
                          <a:effectLst/>
                        </a:rPr>
                        <a:t> (TL)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 err="1">
                          <a:effectLst/>
                        </a:rPr>
                        <a:t>Toplam</a:t>
                      </a:r>
                      <a:r>
                        <a:rPr lang="en-GB" sz="2400" b="1" u="none" strike="noStrike" dirty="0">
                          <a:effectLst/>
                        </a:rPr>
                        <a:t> </a:t>
                      </a:r>
                      <a:r>
                        <a:rPr lang="en-GB" sz="2400" b="1" u="none" strike="noStrike" dirty="0" err="1" smtClean="0">
                          <a:effectLst/>
                        </a:rPr>
                        <a:t>Harcama</a:t>
                      </a:r>
                      <a:r>
                        <a:rPr lang="en-GB" sz="2400" b="1" u="none" strike="noStrike" dirty="0" smtClean="0">
                          <a:effectLst/>
                        </a:rPr>
                        <a:t> (TL)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%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8107307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362727729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2017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6908000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313195428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2,21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2016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5652593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295590240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1,91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2015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4375902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207844244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2,11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2014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3854106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162982761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2,36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2013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3975703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171978821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2,31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6835" y="6211669"/>
            <a:ext cx="1110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Kaynak</a:t>
            </a:r>
            <a:r>
              <a:rPr lang="en-GB" dirty="0" smtClean="0"/>
              <a:t>: AÜ internet </a:t>
            </a:r>
            <a:r>
              <a:rPr lang="en-GB" dirty="0" err="1" smtClean="0"/>
              <a:t>sitesinde</a:t>
            </a:r>
            <a:r>
              <a:rPr lang="en-GB" dirty="0" smtClean="0"/>
              <a:t> her </a:t>
            </a:r>
            <a:r>
              <a:rPr lang="en-GB" dirty="0" err="1" smtClean="0"/>
              <a:t>yıl</a:t>
            </a:r>
            <a:r>
              <a:rPr lang="en-GB" dirty="0" smtClean="0"/>
              <a:t> </a:t>
            </a:r>
            <a:r>
              <a:rPr lang="en-GB" dirty="0" err="1" smtClean="0"/>
              <a:t>Strateji</a:t>
            </a:r>
            <a:r>
              <a:rPr lang="en-GB" dirty="0" smtClean="0"/>
              <a:t> </a:t>
            </a:r>
            <a:r>
              <a:rPr lang="en-GB" dirty="0" err="1" smtClean="0"/>
              <a:t>Geliştirme</a:t>
            </a:r>
            <a:r>
              <a:rPr lang="en-GB" dirty="0" smtClean="0"/>
              <a:t> </a:t>
            </a:r>
            <a:r>
              <a:rPr lang="en-GB" dirty="0" err="1" smtClean="0"/>
              <a:t>Daire</a:t>
            </a:r>
            <a:r>
              <a:rPr lang="en-GB" dirty="0" smtClean="0"/>
              <a:t> </a:t>
            </a:r>
            <a:r>
              <a:rPr lang="en-GB" dirty="0" err="1" smtClean="0"/>
              <a:t>Başkanlığı</a:t>
            </a:r>
            <a:r>
              <a:rPr lang="en-GB" dirty="0" smtClean="0"/>
              <a:t> </a:t>
            </a:r>
            <a:r>
              <a:rPr lang="en-GB" dirty="0" err="1" smtClean="0"/>
              <a:t>Tarafından</a:t>
            </a:r>
            <a:r>
              <a:rPr lang="en-GB" dirty="0" smtClean="0"/>
              <a:t> </a:t>
            </a:r>
            <a:r>
              <a:rPr lang="en-GB" dirty="0" err="1" smtClean="0"/>
              <a:t>Hazırlanan</a:t>
            </a:r>
            <a:r>
              <a:rPr lang="en-GB" dirty="0" smtClean="0"/>
              <a:t> </a:t>
            </a:r>
            <a:r>
              <a:rPr lang="en-GB" dirty="0" err="1" smtClean="0"/>
              <a:t>Faaliyet</a:t>
            </a:r>
            <a:r>
              <a:rPr lang="en-GB" dirty="0" smtClean="0"/>
              <a:t> </a:t>
            </a:r>
            <a:r>
              <a:rPr lang="en-GB" dirty="0" err="1" smtClean="0"/>
              <a:t>Raporları</a:t>
            </a:r>
            <a:endParaRPr lang="en-GB" dirty="0" smtClean="0"/>
          </a:p>
          <a:p>
            <a:r>
              <a:rPr lang="en-GB" dirty="0">
                <a:hlinkClick r:id="rId2"/>
              </a:rPr>
              <a:t>http://sgdb.ankara.edu.tr/?</a:t>
            </a:r>
            <a:r>
              <a:rPr lang="en-GB" dirty="0" smtClean="0">
                <a:hlinkClick r:id="rId2"/>
              </a:rPr>
              <a:t>page_id=1255</a:t>
            </a:r>
            <a:r>
              <a:rPr lang="en-GB" dirty="0" smtClean="0"/>
              <a:t> [</a:t>
            </a:r>
            <a:r>
              <a:rPr lang="en-GB" dirty="0" err="1" smtClean="0"/>
              <a:t>Erişim</a:t>
            </a:r>
            <a:r>
              <a:rPr lang="en-GB" dirty="0" smtClean="0"/>
              <a:t> </a:t>
            </a:r>
            <a:r>
              <a:rPr lang="en-GB" dirty="0" err="1" smtClean="0"/>
              <a:t>Tarihi</a:t>
            </a:r>
            <a:r>
              <a:rPr lang="en-GB" dirty="0" smtClean="0"/>
              <a:t>: </a:t>
            </a:r>
            <a:r>
              <a:rPr lang="en-GB" dirty="0" err="1" smtClean="0"/>
              <a:t>Ağustos</a:t>
            </a:r>
            <a:r>
              <a:rPr lang="en-GB" smtClean="0"/>
              <a:t> 2019]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7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81200" y="5906566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endParaRPr lang="en-GB" dirty="0"/>
          </a:p>
          <a:p>
            <a:r>
              <a:rPr lang="en-GB" dirty="0">
                <a:hlinkClick r:id="rId2"/>
              </a:rPr>
              <a:t>http://shiny.retr0.me/journal_costs/?year=2014&amp;inst=19,22,38,42,59,64,80,95,136</a:t>
            </a:r>
            <a:r>
              <a:rPr lang="en-GB" dirty="0"/>
              <a:t> </a:t>
            </a:r>
          </a:p>
          <a:p>
            <a:r>
              <a:rPr lang="en-GB" dirty="0"/>
              <a:t>By  Stuart Lawson and Ben </a:t>
            </a:r>
            <a:r>
              <a:rPr lang="en-GB" dirty="0" err="1"/>
              <a:t>Meghreblian</a:t>
            </a:r>
            <a:r>
              <a:rPr lang="en-GB" dirty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4638"/>
            <a:ext cx="8229600" cy="5631928"/>
          </a:xfrm>
        </p:spPr>
      </p:pic>
    </p:spTree>
    <p:extLst>
      <p:ext uri="{BB962C8B-B14F-4D97-AF65-F5344CB8AC3E}">
        <p14:creationId xmlns:p14="http://schemas.microsoft.com/office/powerpoint/2010/main" val="12847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81200" y="5934670"/>
            <a:ext cx="901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Source: </a:t>
            </a: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://shiny.retr0.me/journal_costs/?year=2010&amp;inst=19,22,38,42,59,64,80,95,136</a:t>
            </a:r>
            <a:endParaRPr lang="en-GB" dirty="0"/>
          </a:p>
          <a:p>
            <a:pPr algn="ctr"/>
            <a:r>
              <a:rPr lang="en-GB" dirty="0"/>
              <a:t>By  Stuart Lawson and Ben </a:t>
            </a:r>
            <a:r>
              <a:rPr lang="en-GB" dirty="0" err="1"/>
              <a:t>Meghreblian</a:t>
            </a:r>
            <a:r>
              <a:rPr lang="en-GB" dirty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9832"/>
            <a:ext cx="8686800" cy="5674839"/>
          </a:xfrm>
        </p:spPr>
      </p:pic>
    </p:spTree>
    <p:extLst>
      <p:ext uri="{BB962C8B-B14F-4D97-AF65-F5344CB8AC3E}">
        <p14:creationId xmlns:p14="http://schemas.microsoft.com/office/powerpoint/2010/main" val="15163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Revenues in Copyright Industries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28528" y="1590641"/>
          <a:ext cx="9246706" cy="4360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958"/>
                <a:gridCol w="2385453"/>
                <a:gridCol w="1789043"/>
                <a:gridCol w="1192696"/>
                <a:gridCol w="1683026"/>
                <a:gridCol w="1709530"/>
              </a:tblGrid>
              <a:tr h="64897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Publishing</a:t>
                      </a:r>
                      <a:r>
                        <a:rPr lang="en-GB" baseline="0" dirty="0" smtClean="0"/>
                        <a:t> Company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Parent Company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County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2009 Revenues (Million</a:t>
                      </a:r>
                      <a:r>
                        <a:rPr lang="en-GB" baseline="0" dirty="0" smtClean="0"/>
                        <a:t> USD)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2010 Revenues (Million</a:t>
                      </a:r>
                      <a:r>
                        <a:rPr lang="en-GB" baseline="0" dirty="0" smtClean="0"/>
                        <a:t> USD)</a:t>
                      </a:r>
                      <a:endParaRPr lang="en-GB" dirty="0"/>
                    </a:p>
                  </a:txBody>
                  <a:tcPr/>
                </a:tc>
              </a:tr>
              <a:tr h="29552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Pearson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Pearson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8.09</a:t>
                      </a:r>
                      <a:endParaRPr lang="en-GB" dirty="0"/>
                    </a:p>
                  </a:txBody>
                  <a:tcPr/>
                </a:tc>
              </a:tr>
              <a:tr h="376362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Reed Elsevier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Reed Elsevier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UK/NL/US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7.15</a:t>
                      </a:r>
                      <a:endParaRPr lang="en-GB" dirty="0"/>
                    </a:p>
                  </a:txBody>
                  <a:tcPr/>
                </a:tc>
              </a:tr>
              <a:tr h="369869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Thomson Reuters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Woodbridge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Canada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5.64</a:t>
                      </a:r>
                      <a:endParaRPr lang="en-GB" dirty="0"/>
                    </a:p>
                  </a:txBody>
                  <a:tcPr/>
                </a:tc>
              </a:tr>
              <a:tr h="376628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Wolters</a:t>
                      </a:r>
                      <a:r>
                        <a:rPr lang="en-GB" dirty="0" smtClean="0"/>
                        <a:t> Kluwer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Wolters</a:t>
                      </a:r>
                      <a:r>
                        <a:rPr lang="en-GB" dirty="0" smtClean="0"/>
                        <a:t> Kluwer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4.91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4.72</a:t>
                      </a:r>
                      <a:endParaRPr lang="en-GB" dirty="0"/>
                    </a:p>
                  </a:txBody>
                  <a:tcPr/>
                </a:tc>
              </a:tr>
              <a:tr h="295520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Bertelsmann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Bertelsmann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3.84</a:t>
                      </a:r>
                      <a:endParaRPr lang="en-GB" dirty="0"/>
                    </a:p>
                  </a:txBody>
                  <a:tcPr/>
                </a:tc>
              </a:tr>
              <a:tr h="295520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Hachette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Livre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Lagardére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2.87</a:t>
                      </a:r>
                      <a:endParaRPr lang="en-GB" dirty="0"/>
                    </a:p>
                  </a:txBody>
                  <a:tcPr/>
                </a:tc>
              </a:tr>
              <a:tr h="393988"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McGraw</a:t>
                      </a:r>
                      <a:r>
                        <a:rPr lang="en-GB" baseline="0" dirty="0" smtClean="0"/>
                        <a:t> Hill Education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</a:t>
                      </a:r>
                      <a:r>
                        <a:rPr lang="en-GB" dirty="0" err="1" smtClean="0"/>
                        <a:t>Mcgraw</a:t>
                      </a:r>
                      <a:r>
                        <a:rPr lang="en-GB" baseline="0" dirty="0" smtClean="0"/>
                        <a:t> Hill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2.43</a:t>
                      </a:r>
                      <a:endParaRPr lang="en-GB" dirty="0"/>
                    </a:p>
                  </a:txBody>
                  <a:tcPr/>
                </a:tc>
              </a:tr>
              <a:tr h="295520"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Wiley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Wiley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1.61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1.70</a:t>
                      </a:r>
                      <a:endParaRPr lang="en-GB" dirty="0"/>
                    </a:p>
                  </a:txBody>
                  <a:tcPr/>
                </a:tc>
              </a:tr>
              <a:tr h="295520"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Springer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EQT &amp; GIC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1.15</a:t>
                      </a:r>
                      <a:endParaRPr lang="en-GB" dirty="0"/>
                    </a:p>
                  </a:txBody>
                  <a:tcPr/>
                </a:tc>
              </a:tr>
              <a:tr h="295520">
                <a:tc>
                  <a:txBody>
                    <a:bodyPr/>
                    <a:lstStyle/>
                    <a:p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Oxford Uni.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0.94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0.94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2365" y="6241774"/>
            <a:ext cx="1086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Tim </a:t>
            </a:r>
            <a:r>
              <a:rPr lang="en-GB" dirty="0" err="1" smtClean="0"/>
              <a:t>Carmody</a:t>
            </a:r>
            <a:r>
              <a:rPr lang="en-GB" dirty="0" smtClean="0"/>
              <a:t>. 2012. “Why Education Business is Big Business” </a:t>
            </a:r>
            <a:r>
              <a:rPr lang="en-GB" dirty="0"/>
              <a:t>Wired </a:t>
            </a:r>
            <a:r>
              <a:rPr lang="en-GB" dirty="0">
                <a:hlinkClick r:id="rId2"/>
              </a:rPr>
              <a:t>https://www.wired.com/2012/01/why-education-publishing-is-big-business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Accessed July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2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1BF9099-B2C6-4B9F-9DF6-A8BA70D17DC8}"/>
              </a:ext>
            </a:extLst>
          </p:cNvPr>
          <p:cNvSpPr/>
          <p:nvPr/>
        </p:nvSpPr>
        <p:spPr>
          <a:xfrm>
            <a:off x="848140" y="5637794"/>
            <a:ext cx="97072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>
                <a:latin typeface="3ds" panose="02000503020000020004" pitchFamily="2" charset="0"/>
              </a:rPr>
              <a:t>https://www.relx.com/~/media/Files/R/RELX-Group/documents/reports/annual-reports/relx2017-annual-report.pdf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3ds" panose="02000503020000020004" pitchFamily="2" charset="0"/>
              </a:rPr>
              <a:t>https://www.handelsblatt.com/today/finance/springer-nature-science-publisher-hopes-ipo-will-raise-1-2-billion/23581838.html?ticket=ST-2661299-IkaOG4LhqtJoyZNERDZ5-ap2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3ds" panose="02000503020000020004" pitchFamily="2" charset="0"/>
              </a:rPr>
              <a:t>https://www.thebookseller.com/news/small-revenue-and-profit-lifts-taylor-and-francis-968691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3ds" panose="02000503020000020004" pitchFamily="2" charset="0"/>
              </a:rPr>
              <a:t>https://craft.co/john-wiley-sons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3ds" panose="02000503020000020004" pitchFamily="2" charset="0"/>
              </a:rPr>
              <a:t>https://craft.co/american-chemical-society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D647C86-30D5-479A-9C33-3FD4E2890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397861"/>
              </p:ext>
            </p:extLst>
          </p:nvPr>
        </p:nvGraphicFramePr>
        <p:xfrm>
          <a:off x="874642" y="516833"/>
          <a:ext cx="10601740" cy="5085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547">
                  <a:extLst>
                    <a:ext uri="{9D8B030D-6E8A-4147-A177-3AD203B41FA5}">
                      <a16:colId xmlns:a16="http://schemas.microsoft.com/office/drawing/2014/main" xmlns="" val="784312405"/>
                    </a:ext>
                  </a:extLst>
                </a:gridCol>
                <a:gridCol w="1471416">
                  <a:extLst>
                    <a:ext uri="{9D8B030D-6E8A-4147-A177-3AD203B41FA5}">
                      <a16:colId xmlns:a16="http://schemas.microsoft.com/office/drawing/2014/main" xmlns="" val="1176746961"/>
                    </a:ext>
                  </a:extLst>
                </a:gridCol>
                <a:gridCol w="2188259">
                  <a:extLst>
                    <a:ext uri="{9D8B030D-6E8A-4147-A177-3AD203B41FA5}">
                      <a16:colId xmlns:a16="http://schemas.microsoft.com/office/drawing/2014/main" xmlns="" val="3823445763"/>
                    </a:ext>
                  </a:extLst>
                </a:gridCol>
                <a:gridCol w="2188259">
                  <a:extLst>
                    <a:ext uri="{9D8B030D-6E8A-4147-A177-3AD203B41FA5}">
                      <a16:colId xmlns:a16="http://schemas.microsoft.com/office/drawing/2014/main" xmlns="" val="359773602"/>
                    </a:ext>
                  </a:extLst>
                </a:gridCol>
                <a:gridCol w="2188259">
                  <a:extLst>
                    <a:ext uri="{9D8B030D-6E8A-4147-A177-3AD203B41FA5}">
                      <a16:colId xmlns:a16="http://schemas.microsoft.com/office/drawing/2014/main" xmlns="" val="3120472175"/>
                    </a:ext>
                  </a:extLst>
                </a:gridCol>
              </a:tblGrid>
              <a:tr h="1183077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3ds" panose="02000503020000020004" pitchFamily="2" charset="0"/>
                        </a:rPr>
                        <a:t>Publishing company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Year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Overall revenue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Profit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Profit %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4743331"/>
                  </a:ext>
                </a:extLst>
              </a:tr>
              <a:tr h="591539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3ds" panose="02000503020000020004" pitchFamily="2" charset="0"/>
                        </a:rPr>
                        <a:t>Reed Elsevier</a:t>
                      </a:r>
                      <a:r>
                        <a:rPr lang="en-US" sz="2800" b="0" baseline="30000" dirty="0">
                          <a:solidFill>
                            <a:srgbClr val="0000FF"/>
                          </a:solidFill>
                          <a:latin typeface="3ds" panose="02000503020000020004" pitchFamily="2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2017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8385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2604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31.0%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2670196"/>
                  </a:ext>
                </a:extLst>
              </a:tr>
              <a:tr h="591539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3ds" panose="02000503020000020004" pitchFamily="2" charset="0"/>
                        </a:rPr>
                        <a:t>Springer-Nature</a:t>
                      </a:r>
                      <a:r>
                        <a:rPr lang="en-US" sz="2800" b="0" baseline="30000" dirty="0">
                          <a:solidFill>
                            <a:srgbClr val="0000FF"/>
                          </a:solidFill>
                          <a:latin typeface="3ds" panose="02000503020000020004" pitchFamily="2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2017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1640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374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22.9%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1576473"/>
                  </a:ext>
                </a:extLst>
              </a:tr>
              <a:tr h="591539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3ds" panose="02000503020000020004" pitchFamily="2" charset="0"/>
                        </a:rPr>
                        <a:t>Taylor-Francis</a:t>
                      </a:r>
                      <a:r>
                        <a:rPr lang="en-US" sz="2800" b="0" baseline="30000" dirty="0">
                          <a:solidFill>
                            <a:srgbClr val="0000FF"/>
                          </a:solidFill>
                          <a:latin typeface="3ds" panose="02000503020000020004" pitchFamily="2" charset="0"/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2017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688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270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3ds" panose="02000503020000020004" pitchFamily="2" charset="0"/>
                        </a:rPr>
                        <a:t>39.2%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7533697"/>
                  </a:ext>
                </a:extLst>
              </a:tr>
              <a:tr h="591539"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Wiley</a:t>
                      </a:r>
                      <a:r>
                        <a:rPr lang="en-US" sz="2800" b="0" kern="1200" baseline="30000" dirty="0">
                          <a:solidFill>
                            <a:srgbClr val="0000FF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1700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1241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73.0% (?)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9947867"/>
                  </a:ext>
                </a:extLst>
              </a:tr>
              <a:tr h="7492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American Chemical Society</a:t>
                      </a:r>
                      <a:r>
                        <a:rPr lang="en-US" sz="2800" b="0" kern="1200" baseline="30000" dirty="0">
                          <a:solidFill>
                            <a:srgbClr val="0000FF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569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87.3 million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15.3%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1386674"/>
                  </a:ext>
                </a:extLst>
              </a:tr>
              <a:tr h="591539">
                <a:tc gridSpan="5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0" i="1" kern="1200" dirty="0">
                          <a:solidFill>
                            <a:schemeClr val="dk1"/>
                          </a:solidFill>
                          <a:latin typeface="3ds" panose="02000503020000020004" pitchFamily="2" charset="0"/>
                          <a:ea typeface="+mn-ea"/>
                          <a:cs typeface="+mn-cs"/>
                        </a:rPr>
                        <a:t>Currency: USD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3ds" panose="0200050302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3ds" panose="0200050302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3ds" panose="0200050302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3ds" panose="0200050302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3910166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EA6F26B-2A25-4E7D-96ED-DB46857DFCE6}"/>
              </a:ext>
            </a:extLst>
          </p:cNvPr>
          <p:cNvSpPr/>
          <p:nvPr/>
        </p:nvSpPr>
        <p:spPr>
          <a:xfrm>
            <a:off x="2209800" y="351694"/>
            <a:ext cx="8229600" cy="534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solidFill>
                <a:schemeClr val="tx1"/>
              </a:solidFill>
              <a:latin typeface="3ds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56792"/>
            <a:ext cx="8229600" cy="3966962"/>
          </a:xfrm>
        </p:spPr>
      </p:pic>
      <p:sp>
        <p:nvSpPr>
          <p:cNvPr id="6" name="Metin kutusu 5"/>
          <p:cNvSpPr txBox="1"/>
          <p:nvPr/>
        </p:nvSpPr>
        <p:spPr>
          <a:xfrm>
            <a:off x="2100851" y="5805265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</a:t>
            </a:r>
            <a:r>
              <a:rPr lang="tr-TR" dirty="0" smtClean="0"/>
              <a:t>: </a:t>
            </a:r>
            <a:r>
              <a:rPr lang="tr-TR" dirty="0" err="1"/>
              <a:t>Alex</a:t>
            </a:r>
            <a:r>
              <a:rPr lang="tr-TR" dirty="0"/>
              <a:t> O. </a:t>
            </a:r>
            <a:r>
              <a:rPr lang="tr-TR" dirty="0" err="1"/>
              <a:t>Holcombe</a:t>
            </a:r>
            <a:r>
              <a:rPr lang="tr-TR" dirty="0"/>
              <a:t> </a:t>
            </a:r>
            <a:r>
              <a:rPr lang="tr-TR" dirty="0">
                <a:hlinkClick r:id="rId3"/>
              </a:rPr>
              <a:t>https://theconversation.com/free-for-all-arc-funded-research-now-open-to-the-public-11497</a:t>
            </a:r>
            <a:r>
              <a:rPr lang="tr-TR" dirty="0"/>
              <a:t> [</a:t>
            </a:r>
            <a:r>
              <a:rPr lang="tr-TR" dirty="0" err="1"/>
              <a:t>Accessed</a:t>
            </a:r>
            <a:r>
              <a:rPr lang="tr-TR" dirty="0"/>
              <a:t> </a:t>
            </a:r>
            <a:r>
              <a:rPr lang="tr-TR" dirty="0" err="1"/>
              <a:t>October</a:t>
            </a:r>
            <a:r>
              <a:rPr lang="tr-TR" dirty="0"/>
              <a:t> 2014]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smtClean="0"/>
              <a:t>Rates of Profit in Copyright Industries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1" y="154327"/>
            <a:ext cx="10661374" cy="6553664"/>
          </a:xfrm>
        </p:spPr>
      </p:pic>
    </p:spTree>
    <p:extLst>
      <p:ext uri="{BB962C8B-B14F-4D97-AF65-F5344CB8AC3E}">
        <p14:creationId xmlns:p14="http://schemas.microsoft.com/office/powerpoint/2010/main" val="11439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34706"/>
            <a:ext cx="4752528" cy="6649459"/>
          </a:xfrm>
        </p:spPr>
      </p:pic>
    </p:spTree>
    <p:extLst>
      <p:ext uri="{BB962C8B-B14F-4D97-AF65-F5344CB8AC3E}">
        <p14:creationId xmlns:p14="http://schemas.microsoft.com/office/powerpoint/2010/main" val="38803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06" y="342106"/>
            <a:ext cx="6515894" cy="6515894"/>
          </a:xfrm>
        </p:spPr>
      </p:pic>
    </p:spTree>
    <p:extLst>
      <p:ext uri="{BB962C8B-B14F-4D97-AF65-F5344CB8AC3E}">
        <p14:creationId xmlns:p14="http://schemas.microsoft.com/office/powerpoint/2010/main" val="30825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Case Study 1: Aaron Swartz (1986-2013)</a:t>
            </a:r>
          </a:p>
        </p:txBody>
      </p:sp>
    </p:spTree>
    <p:extLst>
      <p:ext uri="{BB962C8B-B14F-4D97-AF65-F5344CB8AC3E}">
        <p14:creationId xmlns:p14="http://schemas.microsoft.com/office/powerpoint/2010/main" val="41683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Image result for paywall movi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54381"/>
            <a:ext cx="10515600" cy="329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İktisadi</a:t>
            </a:r>
            <a:r>
              <a:rPr lang="en-GB" dirty="0" smtClean="0"/>
              <a:t> </a:t>
            </a:r>
            <a:r>
              <a:rPr lang="en-GB" dirty="0" err="1" smtClean="0"/>
              <a:t>kalkınma</a:t>
            </a:r>
            <a:r>
              <a:rPr lang="en-GB" dirty="0" smtClean="0"/>
              <a:t> </a:t>
            </a:r>
            <a:r>
              <a:rPr lang="en-GB" dirty="0" err="1" smtClean="0"/>
              <a:t>nasıl</a:t>
            </a:r>
            <a:r>
              <a:rPr lang="en-GB" dirty="0" smtClean="0"/>
              <a:t> </a:t>
            </a:r>
            <a:r>
              <a:rPr lang="en-GB" dirty="0" err="1" smtClean="0"/>
              <a:t>sağlanabilir</a:t>
            </a:r>
            <a:r>
              <a:rPr lang="en-GB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i="1" dirty="0" smtClean="0"/>
          </a:p>
          <a:p>
            <a:pPr marL="0" indent="0">
              <a:buNone/>
            </a:pPr>
            <a:r>
              <a:rPr lang="en-GB" sz="2400" i="1" dirty="0" err="1" smtClean="0"/>
              <a:t>Mülkiyet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haklarının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korunması</a:t>
            </a:r>
            <a:endParaRPr lang="en-GB" sz="2400" i="1" dirty="0" smtClean="0"/>
          </a:p>
          <a:p>
            <a:pPr marL="0" indent="0">
              <a:buNone/>
            </a:pPr>
            <a:endParaRPr lang="en-GB" sz="2400" i="1" dirty="0" smtClean="0"/>
          </a:p>
          <a:p>
            <a:pPr marL="0" indent="0">
              <a:buNone/>
            </a:pPr>
            <a:r>
              <a:rPr lang="en-GB" sz="2400" i="1" dirty="0" err="1" smtClean="0"/>
              <a:t>İktisadi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büyüme</a:t>
            </a:r>
            <a:endParaRPr lang="en-GB" sz="2400" i="1" dirty="0" smtClean="0"/>
          </a:p>
          <a:p>
            <a:pPr marL="0" indent="0">
              <a:buNone/>
            </a:pPr>
            <a:endParaRPr lang="en-GB" sz="2400" i="1" dirty="0" smtClean="0"/>
          </a:p>
          <a:p>
            <a:pPr marL="0" indent="0">
              <a:buNone/>
            </a:pPr>
            <a:r>
              <a:rPr lang="en-GB" sz="2400" i="1" dirty="0" err="1" smtClean="0"/>
              <a:t>İktisadi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kalkınma</a:t>
            </a:r>
            <a:endParaRPr lang="tr-TR" sz="2400" i="1" dirty="0"/>
          </a:p>
        </p:txBody>
      </p:sp>
      <p:sp>
        <p:nvSpPr>
          <p:cNvPr id="4" name="Down Arrow 3"/>
          <p:cNvSpPr/>
          <p:nvPr/>
        </p:nvSpPr>
        <p:spPr>
          <a:xfrm>
            <a:off x="1987826" y="2637183"/>
            <a:ext cx="781878" cy="530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1987826" y="3604591"/>
            <a:ext cx="781878" cy="530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Brace 7"/>
          <p:cNvSpPr/>
          <p:nvPr/>
        </p:nvSpPr>
        <p:spPr>
          <a:xfrm>
            <a:off x="4638261" y="2017091"/>
            <a:ext cx="755374" cy="34323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565913" y="2998831"/>
            <a:ext cx="61622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Yerleşik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görüş</a:t>
            </a:r>
            <a:r>
              <a:rPr lang="en-GB" sz="2400" dirty="0" smtClean="0"/>
              <a:t> (</a:t>
            </a:r>
            <a:r>
              <a:rPr lang="en-GB" sz="2400" dirty="0" err="1" smtClean="0"/>
              <a:t>Armen</a:t>
            </a:r>
            <a:r>
              <a:rPr lang="en-GB" sz="2400" dirty="0" smtClean="0"/>
              <a:t> </a:t>
            </a:r>
            <a:r>
              <a:rPr lang="en-GB" sz="2400" dirty="0" err="1" smtClean="0"/>
              <a:t>Alchian</a:t>
            </a:r>
            <a:r>
              <a:rPr lang="en-GB" sz="2400" dirty="0" smtClean="0"/>
              <a:t>, 1965; Harold </a:t>
            </a:r>
            <a:r>
              <a:rPr lang="en-GB" sz="2400" dirty="0" err="1" smtClean="0"/>
              <a:t>Demsetz</a:t>
            </a:r>
            <a:r>
              <a:rPr lang="en-GB" sz="2400" dirty="0" smtClean="0"/>
              <a:t>, 1967; Richard Posner 1977; Douglass North 1990; </a:t>
            </a:r>
            <a:r>
              <a:rPr lang="en-GB" sz="2400" dirty="0" err="1" smtClean="0"/>
              <a:t>Avner</a:t>
            </a:r>
            <a:r>
              <a:rPr lang="en-GB" sz="2400" dirty="0" smtClean="0"/>
              <a:t> Grief 2006; Daron </a:t>
            </a:r>
            <a:r>
              <a:rPr lang="en-GB" sz="2400" dirty="0" err="1" smtClean="0"/>
              <a:t>Acemoğlu</a:t>
            </a:r>
            <a:r>
              <a:rPr lang="en-GB" sz="2400" dirty="0" smtClean="0"/>
              <a:t> </a:t>
            </a:r>
            <a:r>
              <a:rPr lang="en-GB" sz="2400" dirty="0" err="1" smtClean="0"/>
              <a:t>ve</a:t>
            </a:r>
            <a:r>
              <a:rPr lang="en-GB" sz="2400" dirty="0" smtClean="0"/>
              <a:t> James A. Robinson 2012)</a:t>
            </a:r>
          </a:p>
          <a:p>
            <a:endParaRPr lang="en-GB" sz="2400" dirty="0" smtClean="0"/>
          </a:p>
          <a:p>
            <a:r>
              <a:rPr lang="en-GB" sz="2400" dirty="0" err="1" smtClean="0"/>
              <a:t>Örneğin</a:t>
            </a:r>
            <a:r>
              <a:rPr lang="en-GB" sz="2400" dirty="0" smtClean="0"/>
              <a:t> </a:t>
            </a:r>
            <a:r>
              <a:rPr lang="en-GB" sz="2400" dirty="0" err="1" smtClean="0"/>
              <a:t>bkz</a:t>
            </a:r>
            <a:r>
              <a:rPr lang="en-GB" sz="2400" dirty="0" smtClean="0"/>
              <a:t>.: </a:t>
            </a:r>
            <a:r>
              <a:rPr lang="en-GB" sz="2400" dirty="0">
                <a:hlinkClick r:id="rId2"/>
              </a:rPr>
              <a:t>http://internationalpropertyrightsindex.org/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697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hakkı</a:t>
            </a:r>
            <a:r>
              <a:rPr lang="en-GB" dirty="0" smtClean="0"/>
              <a:t> </a:t>
            </a:r>
            <a:r>
              <a:rPr lang="en-GB" dirty="0" err="1" smtClean="0"/>
              <a:t>nedir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Bir</a:t>
            </a:r>
            <a:r>
              <a:rPr lang="en-GB" dirty="0" smtClean="0"/>
              <a:t> mal </a:t>
            </a:r>
            <a:r>
              <a:rPr lang="en-GB" dirty="0" err="1" smtClean="0"/>
              <a:t>üzerindeki</a:t>
            </a:r>
            <a:r>
              <a:rPr lang="en-GB" dirty="0" smtClean="0"/>
              <a:t> </a:t>
            </a:r>
            <a:r>
              <a:rPr lang="en-GB" dirty="0" err="1" smtClean="0"/>
              <a:t>sahiplik</a:t>
            </a:r>
            <a:r>
              <a:rPr lang="en-GB" dirty="0" smtClean="0"/>
              <a:t> </a:t>
            </a:r>
            <a:r>
              <a:rPr lang="en-GB" dirty="0" err="1" smtClean="0"/>
              <a:t>ilişkisi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o </a:t>
            </a:r>
            <a:r>
              <a:rPr lang="en-GB" dirty="0" err="1" smtClean="0"/>
              <a:t>malı</a:t>
            </a:r>
            <a:r>
              <a:rPr lang="en-GB" dirty="0" smtClean="0"/>
              <a:t> </a:t>
            </a:r>
            <a:r>
              <a:rPr lang="en-GB" dirty="0" err="1" smtClean="0"/>
              <a:t>tüketme</a:t>
            </a:r>
            <a:r>
              <a:rPr lang="en-GB" dirty="0" smtClean="0"/>
              <a:t>, </a:t>
            </a:r>
            <a:r>
              <a:rPr lang="en-GB" dirty="0" err="1" smtClean="0"/>
              <a:t>değiştirme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en-GB" dirty="0" smtClean="0"/>
              <a:t> da </a:t>
            </a:r>
            <a:r>
              <a:rPr lang="en-GB" dirty="0" err="1" smtClean="0"/>
              <a:t>biriktirme</a:t>
            </a:r>
            <a:r>
              <a:rPr lang="en-GB" dirty="0" smtClean="0"/>
              <a:t> </a:t>
            </a:r>
            <a:r>
              <a:rPr lang="en-GB" dirty="0" err="1" smtClean="0"/>
              <a:t>gibi</a:t>
            </a:r>
            <a:r>
              <a:rPr lang="en-GB" dirty="0" smtClean="0"/>
              <a:t> </a:t>
            </a:r>
            <a:r>
              <a:rPr lang="en-GB" dirty="0" err="1" smtClean="0"/>
              <a:t>haklarının</a:t>
            </a:r>
            <a:r>
              <a:rPr lang="en-GB" dirty="0" smtClean="0"/>
              <a:t> </a:t>
            </a:r>
            <a:r>
              <a:rPr lang="en-GB" dirty="0" err="1" smtClean="0"/>
              <a:t>tamamı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hakkı</a:t>
            </a:r>
            <a:r>
              <a:rPr lang="en-GB" dirty="0" smtClean="0"/>
              <a:t>, </a:t>
            </a:r>
            <a:r>
              <a:rPr lang="en-GB" dirty="0" err="1" smtClean="0"/>
              <a:t>toplumsal</a:t>
            </a:r>
            <a:r>
              <a:rPr lang="en-GB" dirty="0" smtClean="0"/>
              <a:t> </a:t>
            </a:r>
            <a:r>
              <a:rPr lang="en-GB" dirty="0" err="1" smtClean="0"/>
              <a:t>ya</a:t>
            </a:r>
            <a:r>
              <a:rPr lang="en-GB" dirty="0" smtClean="0"/>
              <a:t> da </a:t>
            </a:r>
            <a:r>
              <a:rPr lang="en-GB" dirty="0" err="1" smtClean="0"/>
              <a:t>yasal</a:t>
            </a:r>
            <a:r>
              <a:rPr lang="en-GB" dirty="0" smtClean="0"/>
              <a:t> </a:t>
            </a:r>
            <a:r>
              <a:rPr lang="en-GB" dirty="0" err="1" smtClean="0"/>
              <a:t>nitelikte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sözleşme</a:t>
            </a:r>
            <a:r>
              <a:rPr lang="en-GB" dirty="0" smtClean="0"/>
              <a:t> </a:t>
            </a:r>
            <a:r>
              <a:rPr lang="en-GB" dirty="0" err="1" smtClean="0"/>
              <a:t>gerektirir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İktisadi</a:t>
            </a:r>
            <a:r>
              <a:rPr lang="en-GB" dirty="0" smtClean="0"/>
              <a:t> </a:t>
            </a:r>
            <a:r>
              <a:rPr lang="en-GB" dirty="0" err="1" smtClean="0"/>
              <a:t>faaliyet</a:t>
            </a:r>
            <a:r>
              <a:rPr lang="en-GB" dirty="0" smtClean="0"/>
              <a:t>,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anlamda</a:t>
            </a:r>
            <a:r>
              <a:rPr lang="en-GB" dirty="0" smtClean="0"/>
              <a:t>, </a:t>
            </a:r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haklarının</a:t>
            </a:r>
            <a:r>
              <a:rPr lang="en-GB" dirty="0" smtClean="0"/>
              <a:t> </a:t>
            </a:r>
            <a:r>
              <a:rPr lang="en-GB" dirty="0" err="1" smtClean="0"/>
              <a:t>mübadelesinden</a:t>
            </a:r>
            <a:r>
              <a:rPr lang="en-GB" dirty="0" smtClean="0"/>
              <a:t> </a:t>
            </a:r>
            <a:r>
              <a:rPr lang="en-GB" dirty="0" err="1" smtClean="0"/>
              <a:t>ibarettir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ekonominin</a:t>
            </a:r>
            <a:r>
              <a:rPr lang="en-GB" dirty="0" smtClean="0"/>
              <a:t> en </a:t>
            </a:r>
            <a:r>
              <a:rPr lang="en-GB" dirty="0" err="1" smtClean="0"/>
              <a:t>verimli</a:t>
            </a:r>
            <a:r>
              <a:rPr lang="en-GB" dirty="0" smtClean="0"/>
              <a:t> </a:t>
            </a:r>
            <a:r>
              <a:rPr lang="en-GB" dirty="0" err="1" smtClean="0"/>
              <a:t>kaynak</a:t>
            </a:r>
            <a:r>
              <a:rPr lang="en-GB" dirty="0" smtClean="0"/>
              <a:t> </a:t>
            </a:r>
            <a:r>
              <a:rPr lang="en-GB" dirty="0" err="1" smtClean="0"/>
              <a:t>tahsisini</a:t>
            </a:r>
            <a:r>
              <a:rPr lang="en-GB" dirty="0" smtClean="0"/>
              <a:t> </a:t>
            </a:r>
            <a:r>
              <a:rPr lang="en-GB" dirty="0" err="1" smtClean="0"/>
              <a:t>gerçekleştirebilmesi</a:t>
            </a:r>
            <a:r>
              <a:rPr lang="en-GB" dirty="0" smtClean="0"/>
              <a:t> </a:t>
            </a:r>
            <a:r>
              <a:rPr lang="en-GB" dirty="0" err="1" smtClean="0"/>
              <a:t>için</a:t>
            </a:r>
            <a:r>
              <a:rPr lang="en-GB" dirty="0" smtClean="0"/>
              <a:t> </a:t>
            </a:r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haklarının</a:t>
            </a:r>
            <a:r>
              <a:rPr lang="en-GB" dirty="0" smtClean="0"/>
              <a:t> tam </a:t>
            </a:r>
            <a:r>
              <a:rPr lang="en-GB" dirty="0" err="1" smtClean="0"/>
              <a:t>olarak</a:t>
            </a:r>
            <a:r>
              <a:rPr lang="en-GB" dirty="0" smtClean="0"/>
              <a:t> </a:t>
            </a:r>
            <a:r>
              <a:rPr lang="en-GB" dirty="0" err="1" smtClean="0"/>
              <a:t>tanımlanmış</a:t>
            </a:r>
            <a:r>
              <a:rPr lang="en-GB" dirty="0" smtClean="0"/>
              <a:t> </a:t>
            </a:r>
            <a:r>
              <a:rPr lang="en-GB" dirty="0" err="1" smtClean="0"/>
              <a:t>olması</a:t>
            </a:r>
            <a:r>
              <a:rPr lang="en-GB" dirty="0" smtClean="0"/>
              <a:t> </a:t>
            </a:r>
            <a:r>
              <a:rPr lang="en-GB" dirty="0" err="1" smtClean="0"/>
              <a:t>gerekir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6174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hakkı</a:t>
            </a:r>
            <a:r>
              <a:rPr lang="en-GB" dirty="0" smtClean="0"/>
              <a:t> </a:t>
            </a:r>
            <a:r>
              <a:rPr lang="en-GB" dirty="0" err="1" smtClean="0"/>
              <a:t>nedir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 err="1" smtClean="0"/>
              <a:t>Bazı</a:t>
            </a:r>
            <a:r>
              <a:rPr lang="en-GB" dirty="0" smtClean="0"/>
              <a:t> </a:t>
            </a:r>
            <a:r>
              <a:rPr lang="en-GB" dirty="0" err="1" smtClean="0"/>
              <a:t>konular</a:t>
            </a:r>
            <a:r>
              <a:rPr lang="en-GB" dirty="0" smtClean="0"/>
              <a:t>: </a:t>
            </a:r>
            <a:r>
              <a:rPr lang="en-GB" dirty="0" err="1" smtClean="0"/>
              <a:t>doğal</a:t>
            </a:r>
            <a:r>
              <a:rPr lang="en-GB" dirty="0" smtClean="0"/>
              <a:t> </a:t>
            </a:r>
            <a:r>
              <a:rPr lang="en-GB" dirty="0" err="1" smtClean="0"/>
              <a:t>mülkiyet</a:t>
            </a:r>
            <a:r>
              <a:rPr lang="en-GB" dirty="0" smtClean="0"/>
              <a:t>,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ahlak</a:t>
            </a:r>
            <a:r>
              <a:rPr lang="en-GB" dirty="0" smtClean="0"/>
              <a:t> </a:t>
            </a:r>
            <a:r>
              <a:rPr lang="en-GB" dirty="0" err="1" smtClean="0"/>
              <a:t>meselesi</a:t>
            </a:r>
            <a:r>
              <a:rPr lang="en-GB" dirty="0" smtClean="0"/>
              <a:t> </a:t>
            </a:r>
            <a:r>
              <a:rPr lang="en-GB" dirty="0" err="1" smtClean="0"/>
              <a:t>olarak</a:t>
            </a:r>
            <a:r>
              <a:rPr lang="en-GB" dirty="0" smtClean="0"/>
              <a:t> </a:t>
            </a:r>
            <a:r>
              <a:rPr lang="en-GB" dirty="0" err="1" smtClean="0"/>
              <a:t>mülkiyet</a:t>
            </a:r>
            <a:r>
              <a:rPr lang="en-GB" dirty="0" smtClean="0"/>
              <a:t>, </a:t>
            </a:r>
          </a:p>
          <a:p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türleri</a:t>
            </a:r>
            <a:r>
              <a:rPr lang="en-GB" dirty="0" smtClean="0"/>
              <a:t>: </a:t>
            </a:r>
            <a:r>
              <a:rPr lang="en-GB" dirty="0" err="1" smtClean="0"/>
              <a:t>ferdi</a:t>
            </a:r>
            <a:r>
              <a:rPr lang="en-GB" dirty="0" smtClean="0"/>
              <a:t> </a:t>
            </a:r>
            <a:r>
              <a:rPr lang="en-GB" dirty="0" err="1" smtClean="0"/>
              <a:t>mülkiyet</a:t>
            </a:r>
            <a:r>
              <a:rPr lang="en-GB" dirty="0" smtClean="0"/>
              <a:t>, </a:t>
            </a:r>
            <a:r>
              <a:rPr lang="en-GB" dirty="0" err="1" smtClean="0"/>
              <a:t>kamu</a:t>
            </a:r>
            <a:r>
              <a:rPr lang="en-GB" dirty="0" smtClean="0"/>
              <a:t> </a:t>
            </a:r>
            <a:r>
              <a:rPr lang="en-GB" dirty="0" err="1" smtClean="0"/>
              <a:t>mülkiyeti</a:t>
            </a:r>
            <a:r>
              <a:rPr lang="en-GB" dirty="0" smtClean="0"/>
              <a:t>, </a:t>
            </a:r>
            <a:r>
              <a:rPr lang="en-GB" dirty="0" err="1" smtClean="0"/>
              <a:t>müşterekler</a:t>
            </a:r>
            <a:r>
              <a:rPr lang="en-GB" dirty="0" smtClean="0"/>
              <a:t>, </a:t>
            </a:r>
            <a:r>
              <a:rPr lang="en-GB" dirty="0" err="1" smtClean="0"/>
              <a:t>devlet</a:t>
            </a:r>
            <a:r>
              <a:rPr lang="en-GB" dirty="0" smtClean="0"/>
              <a:t> </a:t>
            </a:r>
            <a:r>
              <a:rPr lang="en-GB" dirty="0" err="1" smtClean="0"/>
              <a:t>mülkü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266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FM </a:t>
            </a:r>
            <a:r>
              <a:rPr lang="en-GB" dirty="0" err="1" smtClean="0"/>
              <a:t>niçin</a:t>
            </a:r>
            <a:r>
              <a:rPr lang="en-GB" dirty="0" smtClean="0"/>
              <a:t> </a:t>
            </a:r>
            <a:r>
              <a:rPr lang="en-GB" dirty="0" err="1" smtClean="0"/>
              <a:t>önemlidir</a:t>
            </a:r>
            <a:r>
              <a:rPr lang="en-GB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i="1" dirty="0" smtClean="0"/>
          </a:p>
          <a:p>
            <a:pPr marL="0" indent="0">
              <a:buNone/>
            </a:pPr>
            <a:r>
              <a:rPr lang="en-GB" sz="2400" i="1" dirty="0" err="1" smtClean="0"/>
              <a:t>Mülkiyet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haklarının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korunması</a:t>
            </a:r>
            <a:endParaRPr lang="en-GB" sz="2400" i="1" dirty="0" smtClean="0"/>
          </a:p>
          <a:p>
            <a:pPr marL="0" indent="0">
              <a:buNone/>
            </a:pPr>
            <a:endParaRPr lang="en-GB" sz="2400" i="1" dirty="0" smtClean="0"/>
          </a:p>
          <a:p>
            <a:pPr marL="0" indent="0">
              <a:buNone/>
            </a:pPr>
            <a:r>
              <a:rPr lang="en-GB" sz="2400" i="1" dirty="0" smtClean="0"/>
              <a:t>FM </a:t>
            </a:r>
            <a:r>
              <a:rPr lang="en-GB" sz="2400" i="1" dirty="0" err="1" smtClean="0"/>
              <a:t>haklarının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korunması</a:t>
            </a:r>
            <a:endParaRPr lang="en-GB" sz="2400" i="1" dirty="0" smtClean="0"/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i="1" dirty="0" err="1" smtClean="0"/>
              <a:t>İktisadi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büyüme</a:t>
            </a:r>
            <a:endParaRPr lang="en-GB" sz="2400" i="1" dirty="0" smtClean="0"/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i="1" dirty="0" err="1" smtClean="0"/>
              <a:t>İktisadi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kalkınma</a:t>
            </a:r>
            <a:endParaRPr lang="tr-TR" sz="2400" i="1" dirty="0"/>
          </a:p>
        </p:txBody>
      </p:sp>
      <p:sp>
        <p:nvSpPr>
          <p:cNvPr id="4" name="Down Arrow 3"/>
          <p:cNvSpPr/>
          <p:nvPr/>
        </p:nvSpPr>
        <p:spPr>
          <a:xfrm>
            <a:off x="1987826" y="2637183"/>
            <a:ext cx="781878" cy="530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2007704" y="3544956"/>
            <a:ext cx="781878" cy="530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2001078" y="4532243"/>
            <a:ext cx="781878" cy="530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Brace 7"/>
          <p:cNvSpPr/>
          <p:nvPr/>
        </p:nvSpPr>
        <p:spPr>
          <a:xfrm>
            <a:off x="4638261" y="2017091"/>
            <a:ext cx="755374" cy="34323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565913" y="2998831"/>
            <a:ext cx="6162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Yerleşik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görüş</a:t>
            </a:r>
            <a:r>
              <a:rPr lang="en-GB" sz="2400" b="1" dirty="0" smtClean="0"/>
              <a:t>*</a:t>
            </a:r>
            <a:r>
              <a:rPr lang="en-GB" sz="2400" dirty="0" smtClean="0"/>
              <a:t> (</a:t>
            </a:r>
            <a:r>
              <a:rPr lang="en-GB" sz="2400" dirty="0" err="1" smtClean="0"/>
              <a:t>Armen</a:t>
            </a:r>
            <a:r>
              <a:rPr lang="en-GB" sz="2400" dirty="0" smtClean="0"/>
              <a:t> </a:t>
            </a:r>
            <a:r>
              <a:rPr lang="en-GB" sz="2400" dirty="0" err="1" smtClean="0"/>
              <a:t>Alchian</a:t>
            </a:r>
            <a:r>
              <a:rPr lang="en-GB" sz="2400" dirty="0" smtClean="0"/>
              <a:t>, 1965; Harold </a:t>
            </a:r>
            <a:r>
              <a:rPr lang="en-GB" sz="2400" dirty="0" err="1" smtClean="0"/>
              <a:t>Demsetz</a:t>
            </a:r>
            <a:r>
              <a:rPr lang="en-GB" sz="2400" dirty="0" smtClean="0"/>
              <a:t>, 1967; Richard Posner 1977; Douglass North 1990; </a:t>
            </a:r>
            <a:r>
              <a:rPr lang="en-GB" sz="2400" dirty="0" err="1" smtClean="0"/>
              <a:t>Avner</a:t>
            </a:r>
            <a:r>
              <a:rPr lang="en-GB" sz="2400" dirty="0" smtClean="0"/>
              <a:t> Grief 2006; Daron </a:t>
            </a:r>
            <a:r>
              <a:rPr lang="en-GB" sz="2400" dirty="0" err="1" smtClean="0"/>
              <a:t>Acemoğlu</a:t>
            </a:r>
            <a:r>
              <a:rPr lang="en-GB" sz="2400" dirty="0" smtClean="0"/>
              <a:t> </a:t>
            </a:r>
            <a:r>
              <a:rPr lang="en-GB" sz="2400" dirty="0" err="1" smtClean="0"/>
              <a:t>ve</a:t>
            </a:r>
            <a:r>
              <a:rPr lang="en-GB" sz="2400" dirty="0" smtClean="0"/>
              <a:t> James A. Robinson 2012) </a:t>
            </a:r>
            <a:endParaRPr lang="en-GB" sz="2400" dirty="0"/>
          </a:p>
        </p:txBody>
      </p:sp>
      <p:sp>
        <p:nvSpPr>
          <p:cNvPr id="11" name="TextBox 8"/>
          <p:cNvSpPr txBox="1"/>
          <p:nvPr/>
        </p:nvSpPr>
        <p:spPr>
          <a:xfrm>
            <a:off x="4953001" y="6368429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* </a:t>
            </a:r>
            <a:r>
              <a:rPr lang="en-GB" sz="2400" dirty="0" err="1"/>
              <a:t>e</a:t>
            </a:r>
            <a:r>
              <a:rPr lang="en-GB" sz="2400" dirty="0" err="1" smtClean="0"/>
              <a:t>leştirmemiz</a:t>
            </a:r>
            <a:r>
              <a:rPr lang="en-GB" sz="2400" dirty="0" smtClean="0"/>
              <a:t> </a:t>
            </a:r>
            <a:r>
              <a:rPr lang="en-GB" sz="2400" dirty="0" err="1" smtClean="0"/>
              <a:t>gereken</a:t>
            </a:r>
            <a:r>
              <a:rPr lang="en-GB" sz="2400" dirty="0" smtClean="0"/>
              <a:t> </a:t>
            </a:r>
            <a:r>
              <a:rPr lang="en-GB" sz="2400" dirty="0" err="1" smtClean="0"/>
              <a:t>görüş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190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hakları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kalkınma</a:t>
            </a:r>
            <a:r>
              <a:rPr lang="en-GB" dirty="0" smtClean="0"/>
              <a:t> </a:t>
            </a:r>
            <a:r>
              <a:rPr lang="en-GB" dirty="0" err="1" smtClean="0"/>
              <a:t>ilişkisi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Böyle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ilişki</a:t>
            </a:r>
            <a:r>
              <a:rPr lang="en-GB" dirty="0" smtClean="0"/>
              <a:t> </a:t>
            </a:r>
            <a:r>
              <a:rPr lang="en-GB" dirty="0" err="1" smtClean="0"/>
              <a:t>var</a:t>
            </a:r>
            <a:r>
              <a:rPr lang="en-GB" dirty="0" smtClean="0"/>
              <a:t> </a:t>
            </a:r>
            <a:r>
              <a:rPr lang="en-GB" dirty="0" err="1" smtClean="0"/>
              <a:t>mı</a:t>
            </a:r>
            <a:r>
              <a:rPr lang="en-GB" dirty="0" smtClean="0"/>
              <a:t>, </a:t>
            </a:r>
            <a:r>
              <a:rPr lang="en-GB" dirty="0" err="1" smtClean="0"/>
              <a:t>gerçek</a:t>
            </a:r>
            <a:r>
              <a:rPr lang="en-GB" dirty="0" smtClean="0"/>
              <a:t> mi?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Bu </a:t>
            </a:r>
            <a:r>
              <a:rPr lang="en-GB" dirty="0" err="1" smtClean="0"/>
              <a:t>ilişki</a:t>
            </a:r>
            <a:r>
              <a:rPr lang="en-GB" dirty="0" smtClean="0"/>
              <a:t> FM </a:t>
            </a:r>
            <a:r>
              <a:rPr lang="en-GB" dirty="0" err="1" smtClean="0"/>
              <a:t>için</a:t>
            </a:r>
            <a:r>
              <a:rPr lang="en-GB" dirty="0" smtClean="0"/>
              <a:t> </a:t>
            </a:r>
            <a:r>
              <a:rPr lang="en-GB" dirty="0" err="1" smtClean="0"/>
              <a:t>geçerli</a:t>
            </a:r>
            <a:r>
              <a:rPr lang="en-GB" dirty="0" smtClean="0"/>
              <a:t> mi?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Tek</a:t>
            </a:r>
            <a:r>
              <a:rPr lang="en-GB" dirty="0" smtClean="0"/>
              <a:t> </a:t>
            </a:r>
            <a:r>
              <a:rPr lang="en-GB" dirty="0" err="1" smtClean="0"/>
              <a:t>mülkiyet</a:t>
            </a:r>
            <a:r>
              <a:rPr lang="en-GB" dirty="0" smtClean="0"/>
              <a:t> </a:t>
            </a:r>
            <a:r>
              <a:rPr lang="en-GB" dirty="0" err="1" smtClean="0"/>
              <a:t>formu</a:t>
            </a:r>
            <a:r>
              <a:rPr lang="en-GB" dirty="0" smtClean="0"/>
              <a:t> </a:t>
            </a:r>
            <a:r>
              <a:rPr lang="en-GB" dirty="0" err="1" smtClean="0"/>
              <a:t>ferdi</a:t>
            </a:r>
            <a:r>
              <a:rPr lang="en-GB" dirty="0" smtClean="0"/>
              <a:t> </a:t>
            </a:r>
            <a:r>
              <a:rPr lang="en-GB" dirty="0" err="1" smtClean="0"/>
              <a:t>mülkiyet</a:t>
            </a:r>
            <a:r>
              <a:rPr lang="en-GB" dirty="0" smtClean="0"/>
              <a:t> mi?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482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Forms of property ownership</a:t>
            </a:r>
            <a:endParaRPr lang="tr-TR" dirty="0"/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11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Prosumption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Production</a:t>
            </a:r>
          </a:p>
          <a:p>
            <a:r>
              <a:rPr lang="en-GB" dirty="0" smtClean="0"/>
              <a:t>Exchange</a:t>
            </a:r>
          </a:p>
          <a:p>
            <a:r>
              <a:rPr lang="en-GB" dirty="0" smtClean="0"/>
              <a:t>Consumption</a:t>
            </a:r>
          </a:p>
          <a:p>
            <a:endParaRPr lang="en-GB" dirty="0"/>
          </a:p>
          <a:p>
            <a:r>
              <a:rPr lang="en-GB" b="1" dirty="0" err="1" smtClean="0"/>
              <a:t>Prosumption</a:t>
            </a:r>
            <a:r>
              <a:rPr lang="en-GB" dirty="0" smtClean="0"/>
              <a:t>: the sphere or activity where the </a:t>
            </a:r>
            <a:r>
              <a:rPr lang="en-GB" u="sng" dirty="0" smtClean="0"/>
              <a:t>amount</a:t>
            </a:r>
            <a:r>
              <a:rPr lang="en-GB" dirty="0" smtClean="0"/>
              <a:t> and </a:t>
            </a:r>
            <a:r>
              <a:rPr lang="en-GB" u="sng" dirty="0" smtClean="0"/>
              <a:t>utility</a:t>
            </a:r>
            <a:r>
              <a:rPr lang="en-GB" dirty="0" smtClean="0"/>
              <a:t> of a commodity do not diminish as the commodity is consumed.</a:t>
            </a:r>
          </a:p>
          <a:p>
            <a:r>
              <a:rPr lang="en-GB" b="1" dirty="0" smtClean="0"/>
              <a:t>Prosumer</a:t>
            </a:r>
            <a:r>
              <a:rPr lang="en-GB" dirty="0" smtClean="0"/>
              <a:t>: a person who increases the </a:t>
            </a:r>
            <a:r>
              <a:rPr lang="en-GB" u="sng" dirty="0" smtClean="0"/>
              <a:t>amount</a:t>
            </a:r>
            <a:r>
              <a:rPr lang="en-GB" dirty="0" smtClean="0"/>
              <a:t> and </a:t>
            </a:r>
            <a:r>
              <a:rPr lang="en-GB" u="sng" dirty="0" smtClean="0"/>
              <a:t>utility</a:t>
            </a:r>
            <a:r>
              <a:rPr lang="en-GB" dirty="0" smtClean="0"/>
              <a:t> of a commodity as the person uses (“consumes”) the commodity.</a:t>
            </a:r>
          </a:p>
          <a:p>
            <a:pPr marL="0" indent="0">
              <a:buNone/>
            </a:pPr>
            <a:r>
              <a:rPr lang="en-GB" dirty="0" smtClean="0"/>
              <a:t>* The fusion of the traditional spheres or activities in a traditional economy and the </a:t>
            </a:r>
            <a:r>
              <a:rPr lang="en-GB" b="1" dirty="0" smtClean="0"/>
              <a:t>emergence</a:t>
            </a:r>
            <a:r>
              <a:rPr lang="en-GB" dirty="0" smtClean="0"/>
              <a:t> of a new sphere or activity.</a:t>
            </a:r>
            <a:endParaRPr lang="tr-TR" dirty="0"/>
          </a:p>
        </p:txBody>
      </p:sp>
      <p:sp>
        <p:nvSpPr>
          <p:cNvPr id="4" name="Sağ Ayraç 3"/>
          <p:cNvSpPr/>
          <p:nvPr/>
        </p:nvSpPr>
        <p:spPr>
          <a:xfrm>
            <a:off x="3378200" y="1841500"/>
            <a:ext cx="711200" cy="1397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267200" y="2078335"/>
            <a:ext cx="424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Spheres or activities in an economy that works in traditional fashions (e.g. Industrial Britain in the 19</a:t>
            </a:r>
            <a:r>
              <a:rPr lang="en-GB" baseline="30000" dirty="0" smtClean="0"/>
              <a:t>th</a:t>
            </a:r>
            <a:r>
              <a:rPr lang="en-GB" dirty="0" smtClean="0"/>
              <a:t> century.)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22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Parties in an </a:t>
            </a:r>
            <a:r>
              <a:rPr lang="en-GB" dirty="0"/>
              <a:t>intellectual economy – A </a:t>
            </a:r>
            <a:r>
              <a:rPr lang="en-GB" dirty="0" smtClean="0"/>
              <a:t>model</a:t>
            </a:r>
            <a:endParaRPr lang="tr-TR" dirty="0"/>
          </a:p>
        </p:txBody>
      </p:sp>
      <p:graphicFrame>
        <p:nvGraphicFramePr>
          <p:cNvPr id="4" name="Diagram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597993"/>
              </p:ext>
            </p:extLst>
          </p:nvPr>
        </p:nvGraphicFramePr>
        <p:xfrm>
          <a:off x="838200" y="168454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8870" y="6029739"/>
            <a:ext cx="991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err="1" smtClean="0"/>
              <a:t>Altuğ</a:t>
            </a:r>
            <a:r>
              <a:rPr lang="en-GB" dirty="0" smtClean="0"/>
              <a:t> </a:t>
            </a:r>
            <a:r>
              <a:rPr lang="en-GB" dirty="0" err="1" smtClean="0"/>
              <a:t>Yalçıntaş</a:t>
            </a:r>
            <a:r>
              <a:rPr lang="en-GB" dirty="0" smtClean="0"/>
              <a:t>. 2018. </a:t>
            </a:r>
            <a:r>
              <a:rPr lang="en-GB" i="1" dirty="0" err="1" smtClean="0"/>
              <a:t>Bırakınız</a:t>
            </a:r>
            <a:r>
              <a:rPr lang="en-GB" i="1" dirty="0" smtClean="0"/>
              <a:t> </a:t>
            </a:r>
            <a:r>
              <a:rPr lang="en-GB" i="1" dirty="0" err="1" smtClean="0"/>
              <a:t>Kopyalasınlar</a:t>
            </a:r>
            <a:r>
              <a:rPr lang="en-GB" i="1" dirty="0" smtClean="0"/>
              <a:t>, </a:t>
            </a:r>
            <a:r>
              <a:rPr lang="en-GB" i="1" dirty="0" err="1" smtClean="0"/>
              <a:t>Bırakınız</a:t>
            </a:r>
            <a:r>
              <a:rPr lang="en-GB" i="1" dirty="0" smtClean="0"/>
              <a:t> </a:t>
            </a:r>
            <a:r>
              <a:rPr lang="en-GB" i="1" dirty="0" err="1" smtClean="0"/>
              <a:t>Paylaşsınlar</a:t>
            </a:r>
            <a:r>
              <a:rPr lang="en-GB" i="1" dirty="0" smtClean="0"/>
              <a:t>: </a:t>
            </a:r>
            <a:r>
              <a:rPr lang="en-GB" i="1" dirty="0" err="1" smtClean="0"/>
              <a:t>Dijitalleşme</a:t>
            </a:r>
            <a:r>
              <a:rPr lang="en-GB" i="1" dirty="0" smtClean="0"/>
              <a:t> </a:t>
            </a:r>
            <a:r>
              <a:rPr lang="en-GB" i="1" dirty="0" err="1" smtClean="0"/>
              <a:t>ve</a:t>
            </a:r>
            <a:r>
              <a:rPr lang="en-GB" i="1" dirty="0" smtClean="0"/>
              <a:t> İnternet </a:t>
            </a:r>
            <a:r>
              <a:rPr lang="en-GB" i="1" dirty="0" err="1" smtClean="0"/>
              <a:t>Çağında</a:t>
            </a:r>
            <a:r>
              <a:rPr lang="en-GB" i="1" dirty="0" smtClean="0"/>
              <a:t> </a:t>
            </a:r>
            <a:r>
              <a:rPr lang="en-GB" i="1" dirty="0" err="1" smtClean="0"/>
              <a:t>Fikri</a:t>
            </a:r>
            <a:r>
              <a:rPr lang="en-GB" i="1" dirty="0" smtClean="0"/>
              <a:t> </a:t>
            </a:r>
            <a:r>
              <a:rPr lang="en-GB" i="1" dirty="0" err="1" smtClean="0"/>
              <a:t>Mülkiyet</a:t>
            </a:r>
            <a:r>
              <a:rPr lang="en-GB" i="1" dirty="0" smtClean="0"/>
              <a:t> </a:t>
            </a:r>
            <a:r>
              <a:rPr lang="en-GB" i="1" dirty="0" err="1" smtClean="0"/>
              <a:t>İlişkileri</a:t>
            </a:r>
            <a:r>
              <a:rPr lang="en-GB" i="1" dirty="0" smtClean="0"/>
              <a:t>. </a:t>
            </a:r>
            <a:r>
              <a:rPr lang="en-GB" dirty="0" smtClean="0"/>
              <a:t>Open </a:t>
            </a:r>
            <a:r>
              <a:rPr lang="en-GB" dirty="0"/>
              <a:t>Science Framework: </a:t>
            </a:r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osf.io/as8pc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5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Parties in an intellectual economy</a:t>
            </a:r>
            <a:r>
              <a:rPr lang="en-GB" dirty="0"/>
              <a:t> – A </a:t>
            </a:r>
            <a:r>
              <a:rPr lang="en-GB" dirty="0" smtClean="0"/>
              <a:t>model</a:t>
            </a:r>
            <a:endParaRPr lang="tr-TR" dirty="0"/>
          </a:p>
        </p:txBody>
      </p:sp>
      <p:graphicFrame>
        <p:nvGraphicFramePr>
          <p:cNvPr id="4" name="Diagram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102736"/>
              </p:ext>
            </p:extLst>
          </p:nvPr>
        </p:nvGraphicFramePr>
        <p:xfrm>
          <a:off x="838200" y="15081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8870" y="6029739"/>
            <a:ext cx="991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err="1" smtClean="0"/>
              <a:t>Altuğ</a:t>
            </a:r>
            <a:r>
              <a:rPr lang="en-GB" dirty="0" smtClean="0"/>
              <a:t> </a:t>
            </a:r>
            <a:r>
              <a:rPr lang="en-GB" dirty="0" err="1" smtClean="0"/>
              <a:t>Yalçıntaş</a:t>
            </a:r>
            <a:r>
              <a:rPr lang="en-GB" dirty="0" smtClean="0"/>
              <a:t>. 2018. </a:t>
            </a:r>
            <a:r>
              <a:rPr lang="en-GB" i="1" dirty="0" err="1" smtClean="0"/>
              <a:t>Bırakınız</a:t>
            </a:r>
            <a:r>
              <a:rPr lang="en-GB" i="1" dirty="0" smtClean="0"/>
              <a:t> </a:t>
            </a:r>
            <a:r>
              <a:rPr lang="en-GB" i="1" dirty="0" err="1" smtClean="0"/>
              <a:t>Kopyalasınlar</a:t>
            </a:r>
            <a:r>
              <a:rPr lang="en-GB" i="1" dirty="0" smtClean="0"/>
              <a:t>, </a:t>
            </a:r>
            <a:r>
              <a:rPr lang="en-GB" i="1" dirty="0" err="1" smtClean="0"/>
              <a:t>Bırakınız</a:t>
            </a:r>
            <a:r>
              <a:rPr lang="en-GB" i="1" dirty="0" smtClean="0"/>
              <a:t> </a:t>
            </a:r>
            <a:r>
              <a:rPr lang="en-GB" i="1" dirty="0" err="1" smtClean="0"/>
              <a:t>Paylaşsınlar</a:t>
            </a:r>
            <a:r>
              <a:rPr lang="en-GB" i="1" dirty="0" smtClean="0"/>
              <a:t>: </a:t>
            </a:r>
            <a:r>
              <a:rPr lang="en-GB" i="1" dirty="0" err="1" smtClean="0"/>
              <a:t>Dijitalleşme</a:t>
            </a:r>
            <a:r>
              <a:rPr lang="en-GB" i="1" dirty="0" smtClean="0"/>
              <a:t> </a:t>
            </a:r>
            <a:r>
              <a:rPr lang="en-GB" i="1" dirty="0" err="1" smtClean="0"/>
              <a:t>ve</a:t>
            </a:r>
            <a:r>
              <a:rPr lang="en-GB" i="1" dirty="0" smtClean="0"/>
              <a:t> İnternet </a:t>
            </a:r>
            <a:r>
              <a:rPr lang="en-GB" i="1" dirty="0" err="1" smtClean="0"/>
              <a:t>Çağında</a:t>
            </a:r>
            <a:r>
              <a:rPr lang="en-GB" i="1" dirty="0" smtClean="0"/>
              <a:t> </a:t>
            </a:r>
            <a:r>
              <a:rPr lang="en-GB" i="1" dirty="0" err="1" smtClean="0"/>
              <a:t>Fikri</a:t>
            </a:r>
            <a:r>
              <a:rPr lang="en-GB" i="1" dirty="0" smtClean="0"/>
              <a:t> </a:t>
            </a:r>
            <a:r>
              <a:rPr lang="en-GB" i="1" dirty="0" err="1" smtClean="0"/>
              <a:t>Mülkiyet</a:t>
            </a:r>
            <a:r>
              <a:rPr lang="en-GB" i="1" dirty="0" smtClean="0"/>
              <a:t> </a:t>
            </a:r>
            <a:r>
              <a:rPr lang="en-GB" i="1" dirty="0" err="1" smtClean="0"/>
              <a:t>İlişkileri</a:t>
            </a:r>
            <a:r>
              <a:rPr lang="en-GB" i="1" dirty="0" smtClean="0"/>
              <a:t>. </a:t>
            </a:r>
            <a:r>
              <a:rPr lang="en-GB" dirty="0" smtClean="0"/>
              <a:t>Open </a:t>
            </a:r>
            <a:r>
              <a:rPr lang="en-GB" dirty="0"/>
              <a:t>Science Framework: </a:t>
            </a:r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osf.io/as8pc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1: Aaron Swartz (1986-2013)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49078" y="1825625"/>
            <a:ext cx="6304722" cy="4351338"/>
          </a:xfrm>
        </p:spPr>
        <p:txBody>
          <a:bodyPr/>
          <a:lstStyle/>
          <a:p>
            <a:r>
              <a:rPr lang="en-GB" dirty="0" smtClean="0"/>
              <a:t>Contributed to the founding of: </a:t>
            </a:r>
            <a:r>
              <a:rPr lang="tr-TR" dirty="0" smtClean="0"/>
              <a:t>Creative </a:t>
            </a:r>
            <a:r>
              <a:rPr lang="tr-TR" dirty="0" err="1" smtClean="0"/>
              <a:t>Commons</a:t>
            </a:r>
            <a:r>
              <a:rPr lang="en-GB" dirty="0" smtClean="0"/>
              <a:t>, </a:t>
            </a:r>
            <a:r>
              <a:rPr lang="tr-TR" dirty="0" smtClean="0"/>
              <a:t>RSS</a:t>
            </a:r>
            <a:r>
              <a:rPr lang="tr-TR" dirty="0"/>
              <a:t>, </a:t>
            </a:r>
            <a:r>
              <a:rPr lang="tr-TR" dirty="0" err="1"/>
              <a:t>Reddit</a:t>
            </a:r>
            <a:r>
              <a:rPr lang="tr-TR" dirty="0"/>
              <a:t>, Open Library, theinfo.org, </a:t>
            </a:r>
            <a:r>
              <a:rPr lang="tr-TR" dirty="0" smtClean="0"/>
              <a:t>Tor2Web</a:t>
            </a:r>
            <a:endParaRPr lang="en-GB" dirty="0" smtClean="0"/>
          </a:p>
          <a:p>
            <a:r>
              <a:rPr lang="tr-TR" dirty="0" smtClean="0"/>
              <a:t>“</a:t>
            </a:r>
            <a:r>
              <a:rPr lang="tr-TR" dirty="0" err="1"/>
              <a:t>MusicBrainz</a:t>
            </a:r>
            <a:r>
              <a:rPr lang="tr-TR" dirty="0"/>
              <a:t>: A </a:t>
            </a:r>
            <a:r>
              <a:rPr lang="tr-TR" dirty="0" err="1"/>
              <a:t>Semantic</a:t>
            </a:r>
            <a:r>
              <a:rPr lang="tr-TR" dirty="0"/>
              <a:t> Web Service</a:t>
            </a:r>
            <a:r>
              <a:rPr lang="tr-TR" dirty="0" smtClean="0"/>
              <a:t>”</a:t>
            </a:r>
            <a:r>
              <a:rPr lang="en-GB" dirty="0" smtClean="0"/>
              <a:t> (2002)</a:t>
            </a:r>
          </a:p>
          <a:p>
            <a:r>
              <a:rPr lang="tr-TR" dirty="0" smtClean="0"/>
              <a:t>“</a:t>
            </a:r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Writes</a:t>
            </a:r>
            <a:r>
              <a:rPr lang="tr-TR" dirty="0"/>
              <a:t> </a:t>
            </a:r>
            <a:r>
              <a:rPr lang="tr-TR" dirty="0" err="1"/>
              <a:t>Wikipedia</a:t>
            </a:r>
            <a:r>
              <a:rPr lang="tr-TR" dirty="0"/>
              <a:t>?” (2006</a:t>
            </a:r>
            <a:r>
              <a:rPr lang="tr-TR" dirty="0" smtClean="0"/>
              <a:t>)</a:t>
            </a:r>
            <a:endParaRPr lang="en-GB" dirty="0" smtClean="0"/>
          </a:p>
          <a:p>
            <a:r>
              <a:rPr lang="tr-TR" dirty="0" smtClean="0"/>
              <a:t>“</a:t>
            </a:r>
            <a:r>
              <a:rPr lang="tr-TR" dirty="0" err="1"/>
              <a:t>Guerilla</a:t>
            </a:r>
            <a:r>
              <a:rPr lang="tr-TR" dirty="0"/>
              <a:t> Open Access Manifesto” (2008</a:t>
            </a:r>
            <a:r>
              <a:rPr lang="tr-TR" dirty="0" smtClean="0"/>
              <a:t>)</a:t>
            </a:r>
            <a:endParaRPr lang="en-GB" dirty="0" smtClean="0"/>
          </a:p>
          <a:p>
            <a:r>
              <a:rPr lang="en-GB" dirty="0" smtClean="0"/>
              <a:t>An activist against </a:t>
            </a:r>
            <a:r>
              <a:rPr lang="tr-TR" i="1" dirty="0"/>
              <a:t>Stop Online </a:t>
            </a:r>
            <a:r>
              <a:rPr lang="tr-TR" i="1" dirty="0" err="1"/>
              <a:t>Piracy</a:t>
            </a:r>
            <a:r>
              <a:rPr lang="tr-TR" i="1" dirty="0"/>
              <a:t> </a:t>
            </a:r>
            <a:r>
              <a:rPr lang="tr-TR" i="1" dirty="0" err="1"/>
              <a:t>Act</a:t>
            </a:r>
            <a:r>
              <a:rPr lang="tr-TR" dirty="0"/>
              <a:t> (SOPA</a:t>
            </a:r>
            <a:r>
              <a:rPr lang="tr-TR" dirty="0" smtClean="0"/>
              <a:t>)</a:t>
            </a:r>
            <a:r>
              <a:rPr lang="en-GB" dirty="0" smtClean="0"/>
              <a:t>, 2012</a:t>
            </a:r>
            <a:endParaRPr lang="tr-TR" dirty="0"/>
          </a:p>
        </p:txBody>
      </p:sp>
      <p:pic>
        <p:nvPicPr>
          <p:cNvPr id="1026" name="Picture 2" descr="Image result for aaron swar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4" y="1963599"/>
            <a:ext cx="4648827" cy="348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Parties in an intellectual </a:t>
            </a:r>
            <a:r>
              <a:rPr lang="en-GB" dirty="0"/>
              <a:t>economy – A Model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4579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4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Parties in an intellectual </a:t>
            </a:r>
            <a:r>
              <a:rPr lang="en-GB" dirty="0"/>
              <a:t>economy – A Model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180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Çember Ok 2"/>
          <p:cNvSpPr/>
          <p:nvPr/>
        </p:nvSpPr>
        <p:spPr>
          <a:xfrm>
            <a:off x="2324100" y="1485900"/>
            <a:ext cx="3886200" cy="26924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Çember Ok 5"/>
          <p:cNvSpPr/>
          <p:nvPr/>
        </p:nvSpPr>
        <p:spPr>
          <a:xfrm rot="10800000">
            <a:off x="2324100" y="3831432"/>
            <a:ext cx="3886200" cy="26924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Parties in an intellectual </a:t>
            </a:r>
            <a:r>
              <a:rPr lang="en-GB" dirty="0"/>
              <a:t>economy – A Model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0223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279400" y="1909762"/>
            <a:ext cx="7683500" cy="4183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6032500" y="1825625"/>
            <a:ext cx="227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SCHOLARSHIP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833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Parties in an intellectual </a:t>
            </a:r>
            <a:r>
              <a:rPr lang="en-GB" dirty="0"/>
              <a:t>economy – A Model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5598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279400" y="1838324"/>
            <a:ext cx="11645900" cy="4183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9366250" y="1343808"/>
            <a:ext cx="2273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ACADEMIC CAPITALISM*</a:t>
            </a:r>
            <a:endParaRPr lang="tr-TR" sz="28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711200" y="6211669"/>
            <a:ext cx="1092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Sheila Slaughter and Gary Rhoades. 1997. </a:t>
            </a:r>
            <a:r>
              <a:rPr lang="en-GB" i="1" dirty="0" smtClean="0"/>
              <a:t>Academic Capitalism and the New Economy: Markets, State, and Higher Education</a:t>
            </a:r>
            <a:r>
              <a:rPr lang="en-GB" dirty="0" smtClean="0"/>
              <a:t>. Johns Hopkins University Press.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55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Parties in an intellectual </a:t>
            </a:r>
            <a:r>
              <a:rPr lang="en-GB" dirty="0"/>
              <a:t>economy – A Model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4223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Çember Ok 2"/>
          <p:cNvSpPr/>
          <p:nvPr/>
        </p:nvSpPr>
        <p:spPr>
          <a:xfrm>
            <a:off x="2324100" y="1485900"/>
            <a:ext cx="3886200" cy="26924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Çember Ok 5"/>
          <p:cNvSpPr/>
          <p:nvPr/>
        </p:nvSpPr>
        <p:spPr>
          <a:xfrm rot="10800000">
            <a:off x="2324100" y="3831432"/>
            <a:ext cx="3886200" cy="26924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 world map scaled by the geographical sizes of countries</a:t>
            </a:r>
            <a:endParaRPr lang="tr-TR" dirty="0"/>
          </a:p>
        </p:txBody>
      </p:sp>
      <p:pic>
        <p:nvPicPr>
          <p:cNvPr id="1026" name="Picture 2" descr="http://www.travelsupermarket.com/travelmap/img/TS_Map_Blue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515600" cy="45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072922" y="6381328"/>
            <a:ext cx="769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>
                <a:hlinkClick r:id="rId3"/>
              </a:rPr>
              <a:t>http://www.travelsupermarket.com/travelmap/img/TS_Map_Blue2.png</a:t>
            </a:r>
            <a:r>
              <a:rPr lang="en-GB" dirty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22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world map scaled </a:t>
            </a:r>
            <a:r>
              <a:rPr lang="en-GB" dirty="0" smtClean="0"/>
              <a:t>by the </a:t>
            </a:r>
            <a:r>
              <a:rPr lang="en-GB" dirty="0"/>
              <a:t>sizes of the GDPs of countries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http://worldmapper.org/images/largepng/1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94" y="1825625"/>
            <a:ext cx="88408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99997" y="6311900"/>
            <a:ext cx="579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Kaynak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worldmapper.org/display.php?selected=169</a:t>
            </a:r>
            <a:r>
              <a:rPr lang="en-GB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21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4" y="365124"/>
            <a:ext cx="10549756" cy="584240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746500" y="6342466"/>
            <a:ext cx="469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Source: </a:t>
            </a:r>
            <a:r>
              <a:rPr lang="en-GB" dirty="0">
                <a:hlinkClick r:id="rId4"/>
              </a:rPr>
              <a:t>http://jalperin.github.io/d3-cartogram/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6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 Data Capitalism and Poverty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Income inequality, poverty, </a:t>
            </a:r>
          </a:p>
          <a:p>
            <a:pPr marL="0" indent="0">
              <a:buNone/>
            </a:pPr>
            <a:r>
              <a:rPr lang="en-GB" dirty="0" smtClean="0"/>
              <a:t>and absence of the rule of the law</a:t>
            </a:r>
          </a:p>
          <a:p>
            <a:pPr marL="0" indent="0">
              <a:buNone/>
            </a:pPr>
            <a:r>
              <a:rPr lang="en-GB" dirty="0" smtClean="0"/>
              <a:t>Caused by the corporations of petrol, iron, steel etc.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Income inequality, poverty, </a:t>
            </a:r>
          </a:p>
          <a:p>
            <a:pPr marL="0" indent="0">
              <a:buNone/>
            </a:pPr>
            <a:r>
              <a:rPr lang="en-GB" dirty="0"/>
              <a:t>and absence of the rule of the law</a:t>
            </a:r>
          </a:p>
          <a:p>
            <a:pPr marL="0" indent="0">
              <a:buNone/>
            </a:pPr>
            <a:r>
              <a:rPr lang="en-GB" dirty="0" smtClean="0"/>
              <a:t>Caused by the corporations of big data and AI</a:t>
            </a:r>
            <a:endParaRPr lang="en-GB" dirty="0"/>
          </a:p>
        </p:txBody>
      </p:sp>
      <p:sp>
        <p:nvSpPr>
          <p:cNvPr id="4" name="Aşağı Ok 3"/>
          <p:cNvSpPr/>
          <p:nvPr/>
        </p:nvSpPr>
        <p:spPr>
          <a:xfrm>
            <a:off x="3048000" y="3467100"/>
            <a:ext cx="5842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Ayraç 4"/>
          <p:cNvSpPr/>
          <p:nvPr/>
        </p:nvSpPr>
        <p:spPr>
          <a:xfrm>
            <a:off x="8264936" y="2032000"/>
            <a:ext cx="584200" cy="1511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Ayraç 5"/>
          <p:cNvSpPr/>
          <p:nvPr/>
        </p:nvSpPr>
        <p:spPr>
          <a:xfrm>
            <a:off x="8264936" y="4330700"/>
            <a:ext cx="584200" cy="1511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9128536" y="2158305"/>
            <a:ext cx="246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Classical Political Economy</a:t>
            </a:r>
            <a:endParaRPr lang="tr-TR" sz="28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9128536" y="4393852"/>
            <a:ext cx="246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Institutional </a:t>
            </a:r>
          </a:p>
          <a:p>
            <a:r>
              <a:rPr lang="en-GB" sz="2800" dirty="0" smtClean="0"/>
              <a:t>(or Digital)</a:t>
            </a:r>
          </a:p>
          <a:p>
            <a:r>
              <a:rPr lang="en-GB" sz="2800" dirty="0" smtClean="0"/>
              <a:t>Political Economy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0474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Why are property rights important?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9700" y="1863725"/>
            <a:ext cx="4305300" cy="4351338"/>
          </a:xfrm>
        </p:spPr>
        <p:txBody>
          <a:bodyPr/>
          <a:lstStyle/>
          <a:p>
            <a:pPr marL="0" indent="0" algn="ctr">
              <a:buNone/>
            </a:pPr>
            <a:endParaRPr lang="en-GB" sz="2400" i="1" dirty="0" smtClean="0"/>
          </a:p>
          <a:p>
            <a:pPr marL="0" indent="0" algn="ctr">
              <a:buNone/>
            </a:pPr>
            <a:r>
              <a:rPr lang="en-GB" sz="2400" i="1" dirty="0" smtClean="0"/>
              <a:t>Protection of property rights</a:t>
            </a:r>
          </a:p>
          <a:p>
            <a:pPr marL="0" indent="0" algn="ctr">
              <a:buNone/>
            </a:pPr>
            <a:endParaRPr lang="en-GB" sz="2400" i="1" dirty="0" smtClean="0"/>
          </a:p>
          <a:p>
            <a:pPr marL="0" indent="0" algn="ctr">
              <a:buNone/>
            </a:pPr>
            <a:r>
              <a:rPr lang="en-GB" sz="2400" i="1" dirty="0" smtClean="0"/>
              <a:t>Protection of IP rights</a:t>
            </a:r>
          </a:p>
          <a:p>
            <a:pPr marL="0" indent="0" algn="ctr">
              <a:buNone/>
            </a:pPr>
            <a:endParaRPr lang="en-GB" sz="2400" i="1" dirty="0"/>
          </a:p>
          <a:p>
            <a:pPr marL="0" indent="0" algn="ctr">
              <a:buNone/>
            </a:pPr>
            <a:r>
              <a:rPr lang="en-GB" sz="2400" i="1" dirty="0" smtClean="0"/>
              <a:t>Economic growth</a:t>
            </a:r>
          </a:p>
          <a:p>
            <a:pPr marL="0" indent="0" algn="ctr">
              <a:buNone/>
            </a:pPr>
            <a:endParaRPr lang="en-GB" sz="2400" i="1" dirty="0"/>
          </a:p>
          <a:p>
            <a:pPr marL="0" indent="0" algn="ctr">
              <a:buNone/>
            </a:pPr>
            <a:r>
              <a:rPr lang="en-GB" sz="2400" i="1" dirty="0" smtClean="0"/>
              <a:t>Economic development</a:t>
            </a:r>
            <a:endParaRPr lang="tr-TR" sz="2400" i="1" dirty="0"/>
          </a:p>
        </p:txBody>
      </p:sp>
      <p:sp>
        <p:nvSpPr>
          <p:cNvPr id="4" name="Down Arrow 3"/>
          <p:cNvSpPr/>
          <p:nvPr/>
        </p:nvSpPr>
        <p:spPr>
          <a:xfrm>
            <a:off x="5721626" y="2675283"/>
            <a:ext cx="781878" cy="530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5741504" y="3583056"/>
            <a:ext cx="781878" cy="530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5734878" y="4570343"/>
            <a:ext cx="781878" cy="530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0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1: Aaron Swartz (1986-2013)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Sources:</a:t>
            </a:r>
          </a:p>
          <a:p>
            <a:r>
              <a:rPr lang="tr-TR" i="1" dirty="0" err="1" smtClean="0"/>
              <a:t>The</a:t>
            </a:r>
            <a:r>
              <a:rPr lang="tr-TR" i="1" dirty="0" smtClean="0"/>
              <a:t> </a:t>
            </a:r>
            <a:r>
              <a:rPr lang="tr-TR" i="1" dirty="0" err="1"/>
              <a:t>Internet’s</a:t>
            </a:r>
            <a:r>
              <a:rPr lang="tr-TR" i="1" dirty="0"/>
              <a:t> </a:t>
            </a:r>
            <a:r>
              <a:rPr lang="tr-TR" i="1" dirty="0" err="1"/>
              <a:t>Own</a:t>
            </a:r>
            <a:r>
              <a:rPr lang="tr-TR" i="1" dirty="0"/>
              <a:t> Boy: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Story</a:t>
            </a:r>
            <a:r>
              <a:rPr lang="tr-TR" i="1" dirty="0"/>
              <a:t> of </a:t>
            </a:r>
            <a:r>
              <a:rPr lang="tr-TR" i="1" dirty="0" err="1"/>
              <a:t>Aaron</a:t>
            </a:r>
            <a:r>
              <a:rPr lang="tr-TR" i="1" dirty="0"/>
              <a:t> </a:t>
            </a:r>
            <a:r>
              <a:rPr lang="tr-TR" i="1" dirty="0" err="1"/>
              <a:t>Swartz</a:t>
            </a:r>
            <a:r>
              <a:rPr lang="tr-TR" dirty="0"/>
              <a:t>. 2014. </a:t>
            </a:r>
            <a:r>
              <a:rPr lang="en-GB" dirty="0" smtClean="0"/>
              <a:t>Director: Br</a:t>
            </a:r>
            <a:r>
              <a:rPr lang="tr-TR" dirty="0" err="1" smtClean="0"/>
              <a:t>ian</a:t>
            </a:r>
            <a:r>
              <a:rPr lang="tr-TR" dirty="0" smtClean="0"/>
              <a:t> </a:t>
            </a:r>
            <a:r>
              <a:rPr lang="tr-TR" dirty="0" err="1"/>
              <a:t>Knappenger</a:t>
            </a:r>
            <a:r>
              <a:rPr lang="tr-TR" dirty="0"/>
              <a:t> </a:t>
            </a:r>
            <a:endParaRPr lang="en-GB" dirty="0" smtClean="0"/>
          </a:p>
          <a:p>
            <a:r>
              <a:rPr lang="tr-TR" i="1" dirty="0" err="1" smtClean="0"/>
              <a:t>Killswitch</a:t>
            </a:r>
            <a:r>
              <a:rPr lang="tr-TR" i="1" dirty="0"/>
              <a:t>: </a:t>
            </a:r>
            <a:r>
              <a:rPr lang="tr-TR" i="1" dirty="0" err="1"/>
              <a:t>The</a:t>
            </a:r>
            <a:r>
              <a:rPr lang="tr-TR" i="1" dirty="0"/>
              <a:t> Battle </a:t>
            </a:r>
            <a:r>
              <a:rPr lang="tr-TR" i="1" dirty="0" err="1"/>
              <a:t>to</a:t>
            </a:r>
            <a:r>
              <a:rPr lang="tr-TR" i="1" dirty="0"/>
              <a:t> Control </a:t>
            </a:r>
            <a:r>
              <a:rPr lang="tr-TR" i="1" dirty="0" err="1"/>
              <a:t>the</a:t>
            </a:r>
            <a:r>
              <a:rPr lang="tr-TR" i="1" dirty="0"/>
              <a:t> Internet</a:t>
            </a:r>
            <a:r>
              <a:rPr lang="tr-TR" dirty="0"/>
              <a:t>. 2014. </a:t>
            </a:r>
            <a:r>
              <a:rPr lang="en-GB" dirty="0" smtClean="0"/>
              <a:t>Director</a:t>
            </a:r>
            <a:r>
              <a:rPr lang="tr-TR" dirty="0" smtClean="0"/>
              <a:t>: </a:t>
            </a:r>
            <a:r>
              <a:rPr lang="tr-TR" dirty="0"/>
              <a:t>Ali </a:t>
            </a:r>
            <a:r>
              <a:rPr lang="tr-TR" dirty="0" err="1"/>
              <a:t>Akbarzadeh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2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 growth vs. economic development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tr-TR" dirty="0" smtClean="0"/>
          </a:p>
        </p:txBody>
      </p:sp>
      <p:pic>
        <p:nvPicPr>
          <p:cNvPr id="5" name="7 Resim" descr="angelgur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381113"/>
            <a:ext cx="6142151" cy="379584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421217" y="2381113"/>
            <a:ext cx="372386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OECD, 30 Yıldır "Gelişmekte Olan Ülkeler" Kategorisinden Çıkamayan Ülkeleri "Bu kadar Gelişebilen Ülkeler" Kategorisine Almaya Hazırlanıyor</a:t>
            </a:r>
          </a:p>
          <a:p>
            <a:endParaRPr lang="tr-TR" dirty="0" smtClean="0"/>
          </a:p>
          <a:p>
            <a:r>
              <a:rPr lang="tr-TR" dirty="0"/>
              <a:t>Kaynak: </a:t>
            </a:r>
            <a:r>
              <a:rPr lang="tr-TR" dirty="0">
                <a:hlinkClick r:id="rId4"/>
              </a:rPr>
              <a:t>http://www.zaytung.com/haberdetay.asp?newsid=154681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What should we do?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3583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Elsevier Boycott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Cost </a:t>
            </a:r>
            <a:r>
              <a:rPr lang="en-GB" dirty="0"/>
              <a:t>of Knowledge: </a:t>
            </a:r>
            <a:r>
              <a:rPr lang="en-GB" dirty="0">
                <a:hlinkClick r:id="rId2"/>
              </a:rPr>
              <a:t>http://thecostofknowledge.com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Finland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http://www.nodealnoreview.org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en-GB" dirty="0" smtClean="0"/>
              <a:t>Holland</a:t>
            </a:r>
            <a:r>
              <a:rPr lang="en-GB" dirty="0"/>
              <a:t>: </a:t>
            </a: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universonline.nl/2015/07/02/dutch-universities-start-their-elsevier-boycott-plan</a:t>
            </a:r>
            <a:r>
              <a:rPr lang="en-GB" dirty="0" smtClean="0"/>
              <a:t> </a:t>
            </a:r>
          </a:p>
          <a:p>
            <a:r>
              <a:rPr lang="en-GB" dirty="0" smtClean="0"/>
              <a:t>Germany: </a:t>
            </a:r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www.sciencemag.org/news/2017/10/german-researchers-resign-elsevier-journals-push-nationwide-open-access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7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F245DE4-0409-45FB-8C46-9DC35232E60E}"/>
              </a:ext>
            </a:extLst>
          </p:cNvPr>
          <p:cNvSpPr/>
          <p:nvPr/>
        </p:nvSpPr>
        <p:spPr>
          <a:xfrm>
            <a:off x="3124200" y="6581001"/>
            <a:ext cx="594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3ds" panose="02000503020000020004" pitchFamily="2" charset="0"/>
              </a:rPr>
              <a:t>https://www.nature.com/articles/d41586-018-06178-7</a:t>
            </a:r>
          </a:p>
        </p:txBody>
      </p:sp>
      <p:pic>
        <p:nvPicPr>
          <p:cNvPr id="1028" name="Picture 4" descr="https://media.nature.com/w800/magazine-assets/d41586-018-06178-7/d41586-018-06178-7_16093008.jpg">
            <a:extLst>
              <a:ext uri="{FF2B5EF4-FFF2-40B4-BE49-F238E27FC236}">
                <a16:creationId xmlns:a16="http://schemas.microsoft.com/office/drawing/2014/main" xmlns="" id="{71461EA6-1919-4448-977B-896231BF9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68" y="212035"/>
            <a:ext cx="8712735" cy="631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solution: Open 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950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Open science is a new </a:t>
            </a:r>
            <a:r>
              <a:rPr lang="en-GB" b="1" dirty="0" smtClean="0"/>
              <a:t>technological paradigm </a:t>
            </a:r>
            <a:r>
              <a:rPr lang="en-GB" dirty="0" smtClean="0"/>
              <a:t>that requires us to rethink</a:t>
            </a:r>
          </a:p>
          <a:p>
            <a:endParaRPr lang="en-GB" dirty="0" smtClean="0"/>
          </a:p>
          <a:p>
            <a:r>
              <a:rPr lang="en-GB" b="1" dirty="0"/>
              <a:t>t</a:t>
            </a:r>
            <a:r>
              <a:rPr lang="en-GB" b="1" dirty="0" smtClean="0"/>
              <a:t>he established procedures of knowledge production </a:t>
            </a:r>
            <a:r>
              <a:rPr lang="en-GB" dirty="0" smtClean="0"/>
              <a:t>(publishing, citing, replicating, archiving, data disclosure, dissemination of results etc.)</a:t>
            </a:r>
          </a:p>
          <a:p>
            <a:r>
              <a:rPr lang="en-GB" b="1" dirty="0" smtClean="0"/>
              <a:t>the roles of commercial and non-commercial publication corporations </a:t>
            </a:r>
            <a:r>
              <a:rPr lang="en-GB" dirty="0" smtClean="0"/>
              <a:t>(Elsevier, Springer, etc.)</a:t>
            </a:r>
          </a:p>
          <a:p>
            <a:r>
              <a:rPr lang="en-GB" b="1" dirty="0" smtClean="0"/>
              <a:t>the scientific ethics and research methods </a:t>
            </a:r>
            <a:r>
              <a:rPr lang="en-GB" dirty="0" smtClean="0"/>
              <a:t>that lead to good (responsible) research practices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3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1" y="354633"/>
            <a:ext cx="10018982" cy="6136958"/>
          </a:xfrm>
        </p:spPr>
      </p:pic>
    </p:spTree>
    <p:extLst>
      <p:ext uri="{BB962C8B-B14F-4D97-AF65-F5344CB8AC3E}">
        <p14:creationId xmlns:p14="http://schemas.microsoft.com/office/powerpoint/2010/main" val="5832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93" y="288372"/>
            <a:ext cx="10788256" cy="6085923"/>
          </a:xfrm>
        </p:spPr>
      </p:pic>
    </p:spTree>
    <p:extLst>
      <p:ext uri="{BB962C8B-B14F-4D97-AF65-F5344CB8AC3E}">
        <p14:creationId xmlns:p14="http://schemas.microsoft.com/office/powerpoint/2010/main" val="11188881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61" y="275119"/>
            <a:ext cx="9824830" cy="6340979"/>
          </a:xfrm>
        </p:spPr>
      </p:pic>
    </p:spTree>
    <p:extLst>
      <p:ext uri="{BB962C8B-B14F-4D97-AF65-F5344CB8AC3E}">
        <p14:creationId xmlns:p14="http://schemas.microsoft.com/office/powerpoint/2010/main" val="1749869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96" y="301625"/>
            <a:ext cx="9221365" cy="6446632"/>
          </a:xfrm>
        </p:spPr>
      </p:pic>
    </p:spTree>
    <p:extLst>
      <p:ext uri="{BB962C8B-B14F-4D97-AF65-F5344CB8AC3E}">
        <p14:creationId xmlns:p14="http://schemas.microsoft.com/office/powerpoint/2010/main" val="33553690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4" y="712443"/>
            <a:ext cx="10581584" cy="5290792"/>
          </a:xfrm>
        </p:spPr>
      </p:pic>
    </p:spTree>
    <p:extLst>
      <p:ext uri="{BB962C8B-B14F-4D97-AF65-F5344CB8AC3E}">
        <p14:creationId xmlns:p14="http://schemas.microsoft.com/office/powerpoint/2010/main" val="210210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1: Aaron Swartz (1986-2013)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2008: Made the archives of PACER open and free</a:t>
            </a:r>
          </a:p>
          <a:p>
            <a:r>
              <a:rPr lang="en-GB" dirty="0" smtClean="0"/>
              <a:t>2010/2011: Made the database of </a:t>
            </a:r>
            <a:r>
              <a:rPr lang="en-GB" b="1" u="sng" dirty="0" smtClean="0"/>
              <a:t>JSTOR</a:t>
            </a:r>
            <a:r>
              <a:rPr lang="en-GB" dirty="0" smtClean="0"/>
              <a:t> open and free</a:t>
            </a:r>
          </a:p>
          <a:p>
            <a:r>
              <a:rPr lang="en-GB" b="1" u="sng" dirty="0" smtClean="0"/>
              <a:t>JSTOR</a:t>
            </a:r>
            <a:r>
              <a:rPr lang="en-GB" dirty="0" smtClean="0"/>
              <a:t> sued Swartz</a:t>
            </a:r>
          </a:p>
          <a:p>
            <a:r>
              <a:rPr lang="en-GB" dirty="0" smtClean="0"/>
              <a:t>Swartz faced imprisonment up to 35 years + $1 M fine</a:t>
            </a:r>
          </a:p>
          <a:p>
            <a:r>
              <a:rPr lang="en-GB" dirty="0" smtClean="0"/>
              <a:t>Monitored by FBI and other secret services</a:t>
            </a:r>
          </a:p>
          <a:p>
            <a:r>
              <a:rPr lang="en-GB" b="1" u="sng" dirty="0" smtClean="0"/>
              <a:t>JSTOR</a:t>
            </a:r>
            <a:r>
              <a:rPr lang="en-GB" dirty="0" smtClean="0"/>
              <a:t> withdrew the case</a:t>
            </a:r>
          </a:p>
          <a:p>
            <a:endParaRPr lang="en-GB" dirty="0"/>
          </a:p>
          <a:p>
            <a:r>
              <a:rPr lang="en-GB" dirty="0" smtClean="0"/>
              <a:t>Committed a suicide in 2013</a:t>
            </a:r>
          </a:p>
          <a:p>
            <a:endParaRPr lang="en-GB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4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science is…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Free and gratis</a:t>
            </a:r>
          </a:p>
          <a:p>
            <a:r>
              <a:rPr lang="en-GB" dirty="0" smtClean="0"/>
              <a:t>Efficient</a:t>
            </a:r>
          </a:p>
          <a:p>
            <a:r>
              <a:rPr lang="en-GB" dirty="0" smtClean="0"/>
              <a:t>Collaborative</a:t>
            </a:r>
          </a:p>
          <a:p>
            <a:r>
              <a:rPr lang="en-GB" dirty="0" smtClean="0"/>
              <a:t>Transparent</a:t>
            </a:r>
          </a:p>
          <a:p>
            <a:r>
              <a:rPr lang="en-GB" dirty="0" smtClean="0"/>
              <a:t>Responsible</a:t>
            </a:r>
          </a:p>
          <a:p>
            <a:r>
              <a:rPr lang="en-GB" dirty="0" smtClean="0"/>
              <a:t>… (more to come in the following weeks)</a:t>
            </a:r>
            <a:endParaRPr lang="en-GB" dirty="0"/>
          </a:p>
          <a:p>
            <a:endParaRPr lang="tr-TR" dirty="0"/>
          </a:p>
        </p:txBody>
      </p:sp>
      <p:sp>
        <p:nvSpPr>
          <p:cNvPr id="5" name="Arc 4"/>
          <p:cNvSpPr/>
          <p:nvPr/>
        </p:nvSpPr>
        <p:spPr>
          <a:xfrm>
            <a:off x="1510748" y="1510748"/>
            <a:ext cx="4916556" cy="1325217"/>
          </a:xfrm>
          <a:prstGeom prst="arc">
            <a:avLst>
              <a:gd name="adj1" fmla="val 10776928"/>
              <a:gd name="adj2" fmla="val 20355035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420140" y="1351722"/>
            <a:ext cx="1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“Free lunch”</a:t>
            </a:r>
            <a:endParaRPr lang="en-GB" sz="2400" dirty="0"/>
          </a:p>
        </p:txBody>
      </p:sp>
      <p:sp>
        <p:nvSpPr>
          <p:cNvPr id="7" name="Arc 6"/>
          <p:cNvSpPr/>
          <p:nvPr/>
        </p:nvSpPr>
        <p:spPr>
          <a:xfrm rot="10800000">
            <a:off x="2617304" y="1689652"/>
            <a:ext cx="4916556" cy="1325217"/>
          </a:xfrm>
          <a:prstGeom prst="arc">
            <a:avLst>
              <a:gd name="adj1" fmla="val 11424095"/>
              <a:gd name="adj2" fmla="val 2094054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123045" y="2339009"/>
            <a:ext cx="1842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just don’t pay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90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Insert: Creative commons, </a:t>
            </a:r>
            <a:r>
              <a:rPr lang="en-GB" dirty="0" err="1" smtClean="0"/>
              <a:t>copyleft</a:t>
            </a:r>
            <a:r>
              <a:rPr lang="en-GB" dirty="0" smtClean="0"/>
              <a:t> movement</a:t>
            </a:r>
          </a:p>
        </p:txBody>
      </p:sp>
    </p:spTree>
    <p:extLst>
      <p:ext uri="{BB962C8B-B14F-4D97-AF65-F5344CB8AC3E}">
        <p14:creationId xmlns:p14="http://schemas.microsoft.com/office/powerpoint/2010/main" val="8612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5" y="142600"/>
            <a:ext cx="10535417" cy="6576718"/>
          </a:xfrm>
        </p:spPr>
      </p:pic>
      <p:sp>
        <p:nvSpPr>
          <p:cNvPr id="3" name="Metin kutusu 2"/>
          <p:cNvSpPr txBox="1"/>
          <p:nvPr/>
        </p:nvSpPr>
        <p:spPr>
          <a:xfrm>
            <a:off x="3035300" y="3073400"/>
            <a:ext cx="43561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cost of rejecting to be a part of the Open Science movement.</a:t>
            </a:r>
            <a:endParaRPr lang="tr-TR" sz="3200" dirty="0"/>
          </a:p>
        </p:txBody>
      </p:sp>
      <p:sp>
        <p:nvSpPr>
          <p:cNvPr id="5" name="Oval 4"/>
          <p:cNvSpPr/>
          <p:nvPr/>
        </p:nvSpPr>
        <p:spPr>
          <a:xfrm>
            <a:off x="10083800" y="3858230"/>
            <a:ext cx="1422400" cy="18161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>
            <a:stCxn id="5" idx="2"/>
          </p:cNvCxnSpPr>
          <p:nvPr/>
        </p:nvCxnSpPr>
        <p:spPr>
          <a:xfrm flipH="1" flipV="1">
            <a:off x="7391400" y="3858230"/>
            <a:ext cx="2692400" cy="90805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9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06" y="114300"/>
            <a:ext cx="6553994" cy="6553994"/>
          </a:xfrm>
        </p:spPr>
      </p:pic>
    </p:spTree>
    <p:extLst>
      <p:ext uri="{BB962C8B-B14F-4D97-AF65-F5344CB8AC3E}">
        <p14:creationId xmlns:p14="http://schemas.microsoft.com/office/powerpoint/2010/main" val="19504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Image result for bÄ±rakÄ±nÄ±z kopyalasÄ±nlar, bÄ±rakÄ±nÄ±z paylaÅsÄ±nl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41225"/>
            <a:ext cx="4749799" cy="671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2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Case Study 2: </a:t>
            </a:r>
            <a:r>
              <a:rPr lang="en-GB" sz="5400" dirty="0" err="1" smtClean="0"/>
              <a:t>Sci</a:t>
            </a:r>
            <a:r>
              <a:rPr lang="en-GB" sz="5400" dirty="0" smtClean="0"/>
              <a:t> Hub and Lib Gen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270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2" y="526912"/>
            <a:ext cx="11785363" cy="5741366"/>
          </a:xfrm>
        </p:spPr>
      </p:pic>
    </p:spTree>
    <p:extLst>
      <p:ext uri="{BB962C8B-B14F-4D97-AF65-F5344CB8AC3E}">
        <p14:creationId xmlns:p14="http://schemas.microsoft.com/office/powerpoint/2010/main" val="8157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8" y="367885"/>
            <a:ext cx="11940640" cy="5834132"/>
          </a:xfrm>
        </p:spPr>
      </p:pic>
    </p:spTree>
    <p:extLst>
      <p:ext uri="{BB962C8B-B14F-4D97-AF65-F5344CB8AC3E}">
        <p14:creationId xmlns:p14="http://schemas.microsoft.com/office/powerpoint/2010/main" val="33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1637</Words>
  <Application>Microsoft Office PowerPoint</Application>
  <PresentationFormat>Geniş ekran</PresentationFormat>
  <Paragraphs>351</Paragraphs>
  <Slides>64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64</vt:i4>
      </vt:variant>
    </vt:vector>
  </HeadingPairs>
  <TitlesOfParts>
    <vt:vector size="70" baseType="lpstr">
      <vt:lpstr>3ds</vt:lpstr>
      <vt:lpstr>Arial</vt:lpstr>
      <vt:lpstr>Calibri</vt:lpstr>
      <vt:lpstr>Calibri Light</vt:lpstr>
      <vt:lpstr>Times New Roman</vt:lpstr>
      <vt:lpstr>Office Theme</vt:lpstr>
      <vt:lpstr>An Introduction to  Open Science</vt:lpstr>
      <vt:lpstr>In this session</vt:lpstr>
      <vt:lpstr>PowerPoint Sunusu</vt:lpstr>
      <vt:lpstr>Case Study 1: Aaron Swartz (1986-2013)</vt:lpstr>
      <vt:lpstr>Case Study 1: Aaron Swartz (1986-2013)</vt:lpstr>
      <vt:lpstr>Case Study 1: Aaron Swartz (1986-2013)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 disclaimer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Revenues in Copyright Industries</vt:lpstr>
      <vt:lpstr>PowerPoint Sunusu</vt:lpstr>
      <vt:lpstr>Rates of Profit in Copyright Industries</vt:lpstr>
      <vt:lpstr>PowerPoint Sunusu</vt:lpstr>
      <vt:lpstr>PowerPoint Sunusu</vt:lpstr>
      <vt:lpstr>PowerPoint Sunusu</vt:lpstr>
      <vt:lpstr>PowerPoint Sunusu</vt:lpstr>
      <vt:lpstr>İktisadi kalkınma nasıl sağlanabilir?</vt:lpstr>
      <vt:lpstr>Mülkiyet hakkı nedir?</vt:lpstr>
      <vt:lpstr>Mülkiyet hakkı nedir?</vt:lpstr>
      <vt:lpstr>FM niçin önemlidir?</vt:lpstr>
      <vt:lpstr>Mülkiyet hakları ve kalkınma ilişkisi</vt:lpstr>
      <vt:lpstr>Forms of property ownership</vt:lpstr>
      <vt:lpstr>Prosumption</vt:lpstr>
      <vt:lpstr>Parties in an intellectual economy – A model</vt:lpstr>
      <vt:lpstr>Parties in an intellectual economy – A model</vt:lpstr>
      <vt:lpstr>Parties in an intellectual economy – A Model</vt:lpstr>
      <vt:lpstr>Parties in an intellectual economy – A Model</vt:lpstr>
      <vt:lpstr>Parties in an intellectual economy – A Model</vt:lpstr>
      <vt:lpstr>Parties in an intellectual economy – A Model</vt:lpstr>
      <vt:lpstr>Parties in an intellectual economy – A Model</vt:lpstr>
      <vt:lpstr>A world map scaled by the geographical sizes of countries</vt:lpstr>
      <vt:lpstr>A world map scaled by the sizes of the GDPs of countries</vt:lpstr>
      <vt:lpstr>PowerPoint Sunusu</vt:lpstr>
      <vt:lpstr>Big Data Capitalism and Poverty</vt:lpstr>
      <vt:lpstr>Why are property rights important?</vt:lpstr>
      <vt:lpstr>Economic growth vs. economic development</vt:lpstr>
      <vt:lpstr>PowerPoint Sunusu</vt:lpstr>
      <vt:lpstr>Elsevier Boycott</vt:lpstr>
      <vt:lpstr>PowerPoint Sunusu</vt:lpstr>
      <vt:lpstr>A solution: Open science</vt:lpstr>
      <vt:lpstr>PowerPoint Sunusu</vt:lpstr>
      <vt:lpstr>PowerPoint Sunusu</vt:lpstr>
      <vt:lpstr>PowerPoint Sunusu</vt:lpstr>
      <vt:lpstr>PowerPoint Sunusu</vt:lpstr>
      <vt:lpstr>PowerPoint Sunusu</vt:lpstr>
      <vt:lpstr>Open science is…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Altug Yalcintas</dc:creator>
  <cp:lastModifiedBy>Altug Yalcintas</cp:lastModifiedBy>
  <cp:revision>58</cp:revision>
  <dcterms:created xsi:type="dcterms:W3CDTF">2019-07-24T06:22:57Z</dcterms:created>
  <dcterms:modified xsi:type="dcterms:W3CDTF">2019-11-07T13:23:08Z</dcterms:modified>
</cp:coreProperties>
</file>