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6" r:id="rId1"/>
  </p:sldMasterIdLst>
  <p:sldIdLst>
    <p:sldId id="256" r:id="rId2"/>
    <p:sldId id="268" r:id="rId3"/>
    <p:sldId id="257" r:id="rId4"/>
    <p:sldId id="258" r:id="rId5"/>
    <p:sldId id="263" r:id="rId6"/>
    <p:sldId id="264" r:id="rId7"/>
    <p:sldId id="259" r:id="rId8"/>
    <p:sldId id="260" r:id="rId9"/>
    <p:sldId id="261" r:id="rId10"/>
    <p:sldId id="283" r:id="rId11"/>
    <p:sldId id="269" r:id="rId12"/>
    <p:sldId id="285" r:id="rId13"/>
    <p:sldId id="270" r:id="rId14"/>
    <p:sldId id="280" r:id="rId15"/>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92" d="100"/>
          <a:sy n="92" d="100"/>
        </p:scale>
        <p:origin x="498"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51C2F372-A19F-4853-A6DE-EF1C42A5949C}" type="datetimeFigureOut">
              <a:rPr lang="tr-TR" smtClean="0"/>
              <a:t>30.1.2018</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5D597471-A1C5-41B9-A1D8-4DD383F012DF}" type="slidenum">
              <a:rPr lang="tr-TR" smtClean="0"/>
              <a:t>‹#›</a:t>
            </a:fld>
            <a:endParaRPr lang="tr-TR"/>
          </a:p>
        </p:txBody>
      </p:sp>
    </p:spTree>
    <p:extLst>
      <p:ext uri="{BB962C8B-B14F-4D97-AF65-F5344CB8AC3E}">
        <p14:creationId xmlns:p14="http://schemas.microsoft.com/office/powerpoint/2010/main" val="22718537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51C2F372-A19F-4853-A6DE-EF1C42A5949C}" type="datetimeFigureOut">
              <a:rPr lang="tr-TR" smtClean="0"/>
              <a:t>30.1.2018</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5D597471-A1C5-41B9-A1D8-4DD383F012DF}" type="slidenum">
              <a:rPr lang="tr-TR" smtClean="0"/>
              <a:t>‹#›</a:t>
            </a:fld>
            <a:endParaRPr lang="tr-TR"/>
          </a:p>
        </p:txBody>
      </p:sp>
    </p:spTree>
    <p:extLst>
      <p:ext uri="{BB962C8B-B14F-4D97-AF65-F5344CB8AC3E}">
        <p14:creationId xmlns:p14="http://schemas.microsoft.com/office/powerpoint/2010/main" val="3340064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51C2F372-A19F-4853-A6DE-EF1C42A5949C}" type="datetimeFigureOut">
              <a:rPr lang="tr-TR" smtClean="0"/>
              <a:t>30.1.2018</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5D597471-A1C5-41B9-A1D8-4DD383F012DF}" type="slidenum">
              <a:rPr lang="tr-TR" smtClean="0"/>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401064396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51C2F372-A19F-4853-A6DE-EF1C42A5949C}" type="datetimeFigureOut">
              <a:rPr lang="tr-TR" smtClean="0"/>
              <a:t>30.1.2018</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5D597471-A1C5-41B9-A1D8-4DD383F012DF}" type="slidenum">
              <a:rPr lang="tr-TR" smtClean="0"/>
              <a:t>‹#›</a:t>
            </a:fld>
            <a:endParaRPr lang="tr-TR"/>
          </a:p>
        </p:txBody>
      </p:sp>
    </p:spTree>
    <p:extLst>
      <p:ext uri="{BB962C8B-B14F-4D97-AF65-F5344CB8AC3E}">
        <p14:creationId xmlns:p14="http://schemas.microsoft.com/office/powerpoint/2010/main" val="9928292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51C2F372-A19F-4853-A6DE-EF1C42A5949C}" type="datetimeFigureOut">
              <a:rPr lang="tr-TR" smtClean="0"/>
              <a:t>30.1.2018</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5D597471-A1C5-41B9-A1D8-4DD383F012DF}" type="slidenum">
              <a:rPr lang="tr-TR" smtClean="0"/>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86930915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51C2F372-A19F-4853-A6DE-EF1C42A5949C}" type="datetimeFigureOut">
              <a:rPr lang="tr-TR" smtClean="0"/>
              <a:t>30.1.2018</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5D597471-A1C5-41B9-A1D8-4DD383F012DF}" type="slidenum">
              <a:rPr lang="tr-TR" smtClean="0"/>
              <a:t>‹#›</a:t>
            </a:fld>
            <a:endParaRPr lang="tr-TR"/>
          </a:p>
        </p:txBody>
      </p:sp>
    </p:spTree>
    <p:extLst>
      <p:ext uri="{BB962C8B-B14F-4D97-AF65-F5344CB8AC3E}">
        <p14:creationId xmlns:p14="http://schemas.microsoft.com/office/powerpoint/2010/main" val="414615442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51C2F372-A19F-4853-A6DE-EF1C42A5949C}" type="datetimeFigureOut">
              <a:rPr lang="tr-TR" smtClean="0"/>
              <a:t>30.1.2018</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5D597471-A1C5-41B9-A1D8-4DD383F012DF}" type="slidenum">
              <a:rPr lang="tr-TR" smtClean="0"/>
              <a:t>‹#›</a:t>
            </a:fld>
            <a:endParaRPr lang="tr-TR"/>
          </a:p>
        </p:txBody>
      </p:sp>
    </p:spTree>
    <p:extLst>
      <p:ext uri="{BB962C8B-B14F-4D97-AF65-F5344CB8AC3E}">
        <p14:creationId xmlns:p14="http://schemas.microsoft.com/office/powerpoint/2010/main" val="334603643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51C2F372-A19F-4853-A6DE-EF1C42A5949C}" type="datetimeFigureOut">
              <a:rPr lang="tr-TR" smtClean="0"/>
              <a:t>30.1.2018</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5D597471-A1C5-41B9-A1D8-4DD383F012DF}" type="slidenum">
              <a:rPr lang="tr-TR" smtClean="0"/>
              <a:t>‹#›</a:t>
            </a:fld>
            <a:endParaRPr lang="tr-TR"/>
          </a:p>
        </p:txBody>
      </p:sp>
    </p:spTree>
    <p:extLst>
      <p:ext uri="{BB962C8B-B14F-4D97-AF65-F5344CB8AC3E}">
        <p14:creationId xmlns:p14="http://schemas.microsoft.com/office/powerpoint/2010/main" val="3927344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51C2F372-A19F-4853-A6DE-EF1C42A5949C}" type="datetimeFigureOut">
              <a:rPr lang="tr-TR" smtClean="0"/>
              <a:t>30.1.2018</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5D597471-A1C5-41B9-A1D8-4DD383F012DF}" type="slidenum">
              <a:rPr lang="tr-TR" smtClean="0"/>
              <a:t>‹#›</a:t>
            </a:fld>
            <a:endParaRPr lang="tr-TR"/>
          </a:p>
        </p:txBody>
      </p:sp>
    </p:spTree>
    <p:extLst>
      <p:ext uri="{BB962C8B-B14F-4D97-AF65-F5344CB8AC3E}">
        <p14:creationId xmlns:p14="http://schemas.microsoft.com/office/powerpoint/2010/main" val="10305625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51C2F372-A19F-4853-A6DE-EF1C42A5949C}" type="datetimeFigureOut">
              <a:rPr lang="tr-TR" smtClean="0"/>
              <a:t>30.1.2018</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5D597471-A1C5-41B9-A1D8-4DD383F012DF}" type="slidenum">
              <a:rPr lang="tr-TR" smtClean="0"/>
              <a:t>‹#›</a:t>
            </a:fld>
            <a:endParaRPr lang="tr-TR"/>
          </a:p>
        </p:txBody>
      </p:sp>
    </p:spTree>
    <p:extLst>
      <p:ext uri="{BB962C8B-B14F-4D97-AF65-F5344CB8AC3E}">
        <p14:creationId xmlns:p14="http://schemas.microsoft.com/office/powerpoint/2010/main" val="31249993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51C2F372-A19F-4853-A6DE-EF1C42A5949C}" type="datetimeFigureOut">
              <a:rPr lang="tr-TR" smtClean="0"/>
              <a:t>30.1.2018</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5D597471-A1C5-41B9-A1D8-4DD383F012DF}" type="slidenum">
              <a:rPr lang="tr-TR" smtClean="0"/>
              <a:t>‹#›</a:t>
            </a:fld>
            <a:endParaRPr lang="tr-TR"/>
          </a:p>
        </p:txBody>
      </p:sp>
    </p:spTree>
    <p:extLst>
      <p:ext uri="{BB962C8B-B14F-4D97-AF65-F5344CB8AC3E}">
        <p14:creationId xmlns:p14="http://schemas.microsoft.com/office/powerpoint/2010/main" val="32927073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51C2F372-A19F-4853-A6DE-EF1C42A5949C}" type="datetimeFigureOut">
              <a:rPr lang="tr-TR" smtClean="0"/>
              <a:t>30.1.2018</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5D597471-A1C5-41B9-A1D8-4DD383F012DF}" type="slidenum">
              <a:rPr lang="tr-TR" smtClean="0"/>
              <a:t>‹#›</a:t>
            </a:fld>
            <a:endParaRPr lang="tr-TR"/>
          </a:p>
        </p:txBody>
      </p:sp>
    </p:spTree>
    <p:extLst>
      <p:ext uri="{BB962C8B-B14F-4D97-AF65-F5344CB8AC3E}">
        <p14:creationId xmlns:p14="http://schemas.microsoft.com/office/powerpoint/2010/main" val="15072443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51C2F372-A19F-4853-A6DE-EF1C42A5949C}" type="datetimeFigureOut">
              <a:rPr lang="tr-TR" smtClean="0"/>
              <a:t>30.1.2018</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5D597471-A1C5-41B9-A1D8-4DD383F012DF}" type="slidenum">
              <a:rPr lang="tr-TR" smtClean="0"/>
              <a:t>‹#›</a:t>
            </a:fld>
            <a:endParaRPr lang="tr-TR"/>
          </a:p>
        </p:txBody>
      </p:sp>
    </p:spTree>
    <p:extLst>
      <p:ext uri="{BB962C8B-B14F-4D97-AF65-F5344CB8AC3E}">
        <p14:creationId xmlns:p14="http://schemas.microsoft.com/office/powerpoint/2010/main" val="21062671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1C2F372-A19F-4853-A6DE-EF1C42A5949C}" type="datetimeFigureOut">
              <a:rPr lang="tr-TR" smtClean="0"/>
              <a:t>30.1.2018</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5D597471-A1C5-41B9-A1D8-4DD383F012DF}" type="slidenum">
              <a:rPr lang="tr-TR" smtClean="0"/>
              <a:t>‹#›</a:t>
            </a:fld>
            <a:endParaRPr lang="tr-TR"/>
          </a:p>
        </p:txBody>
      </p:sp>
    </p:spTree>
    <p:extLst>
      <p:ext uri="{BB962C8B-B14F-4D97-AF65-F5344CB8AC3E}">
        <p14:creationId xmlns:p14="http://schemas.microsoft.com/office/powerpoint/2010/main" val="14102893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51C2F372-A19F-4853-A6DE-EF1C42A5949C}" type="datetimeFigureOut">
              <a:rPr lang="tr-TR" smtClean="0"/>
              <a:t>30.1.2018</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5D597471-A1C5-41B9-A1D8-4DD383F012DF}" type="slidenum">
              <a:rPr lang="tr-TR" smtClean="0"/>
              <a:t>‹#›</a:t>
            </a:fld>
            <a:endParaRPr lang="tr-TR"/>
          </a:p>
        </p:txBody>
      </p:sp>
    </p:spTree>
    <p:extLst>
      <p:ext uri="{BB962C8B-B14F-4D97-AF65-F5344CB8AC3E}">
        <p14:creationId xmlns:p14="http://schemas.microsoft.com/office/powerpoint/2010/main" val="21674525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51C2F372-A19F-4853-A6DE-EF1C42A5949C}" type="datetimeFigureOut">
              <a:rPr lang="tr-TR" smtClean="0"/>
              <a:t>30.1.2018</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5D597471-A1C5-41B9-A1D8-4DD383F012DF}" type="slidenum">
              <a:rPr lang="tr-TR" smtClean="0"/>
              <a:t>‹#›</a:t>
            </a:fld>
            <a:endParaRPr lang="tr-TR"/>
          </a:p>
        </p:txBody>
      </p:sp>
    </p:spTree>
    <p:extLst>
      <p:ext uri="{BB962C8B-B14F-4D97-AF65-F5344CB8AC3E}">
        <p14:creationId xmlns:p14="http://schemas.microsoft.com/office/powerpoint/2010/main" val="1814698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51C2F372-A19F-4853-A6DE-EF1C42A5949C}" type="datetimeFigureOut">
              <a:rPr lang="tr-TR" smtClean="0"/>
              <a:t>30.1.2018</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5D597471-A1C5-41B9-A1D8-4DD383F012DF}" type="slidenum">
              <a:rPr lang="tr-TR" smtClean="0"/>
              <a:t>‹#›</a:t>
            </a:fld>
            <a:endParaRPr lang="tr-TR"/>
          </a:p>
        </p:txBody>
      </p:sp>
    </p:spTree>
    <p:extLst>
      <p:ext uri="{BB962C8B-B14F-4D97-AF65-F5344CB8AC3E}">
        <p14:creationId xmlns:p14="http://schemas.microsoft.com/office/powerpoint/2010/main" val="2446715133"/>
      </p:ext>
    </p:extLst>
  </p:cSld>
  <p:clrMap bg1="lt1" tx1="dk1" bg2="lt2" tx2="dk2" accent1="accent1" accent2="accent2" accent3="accent3" accent4="accent4" accent5="accent5" accent6="accent6" hlink="hlink" folHlink="folHlink"/>
  <p:sldLayoutIdLst>
    <p:sldLayoutId id="2147483707" r:id="rId1"/>
    <p:sldLayoutId id="2147483708" r:id="rId2"/>
    <p:sldLayoutId id="2147483709" r:id="rId3"/>
    <p:sldLayoutId id="2147483710" r:id="rId4"/>
    <p:sldLayoutId id="2147483711" r:id="rId5"/>
    <p:sldLayoutId id="2147483712" r:id="rId6"/>
    <p:sldLayoutId id="2147483713" r:id="rId7"/>
    <p:sldLayoutId id="2147483714" r:id="rId8"/>
    <p:sldLayoutId id="2147483715" r:id="rId9"/>
    <p:sldLayoutId id="2147483716" r:id="rId10"/>
    <p:sldLayoutId id="2147483717" r:id="rId11"/>
    <p:sldLayoutId id="2147483718" r:id="rId12"/>
    <p:sldLayoutId id="2147483719" r:id="rId13"/>
    <p:sldLayoutId id="2147483720" r:id="rId14"/>
    <p:sldLayoutId id="2147483721" r:id="rId15"/>
    <p:sldLayoutId id="2147483722"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latin typeface="Arial Black" panose="020B0A04020102020204" pitchFamily="34" charset="0"/>
              </a:rPr>
              <a:t>Lipit Metabolizması</a:t>
            </a:r>
            <a:endParaRPr lang="tr-TR" dirty="0">
              <a:latin typeface="Arial Black" panose="020B0A04020102020204" pitchFamily="34" charset="0"/>
            </a:endParaRPr>
          </a:p>
        </p:txBody>
      </p:sp>
      <p:sp>
        <p:nvSpPr>
          <p:cNvPr id="3" name="Alt Başlık 2"/>
          <p:cNvSpPr>
            <a:spLocks noGrp="1"/>
          </p:cNvSpPr>
          <p:nvPr>
            <p:ph type="subTitle" idx="1"/>
          </p:nvPr>
        </p:nvSpPr>
        <p:spPr/>
        <p:txBody>
          <a:bodyPr>
            <a:normAutofit lnSpcReduction="10000"/>
          </a:bodyPr>
          <a:lstStyle/>
          <a:p>
            <a:endParaRPr lang="tr-TR" sz="3200" b="1" dirty="0" smtClean="0"/>
          </a:p>
          <a:p>
            <a:r>
              <a:rPr lang="tr-TR" sz="3200" b="1" dirty="0" smtClean="0">
                <a:latin typeface="Arial Black" panose="020B0A04020102020204" pitchFamily="34" charset="0"/>
              </a:rPr>
              <a:t>Prof. Dr. Zeliha </a:t>
            </a:r>
            <a:r>
              <a:rPr lang="tr-TR" sz="3200" b="1" dirty="0" err="1" smtClean="0">
                <a:latin typeface="Arial Black" panose="020B0A04020102020204" pitchFamily="34" charset="0"/>
              </a:rPr>
              <a:t>Büyükbingöl</a:t>
            </a:r>
            <a:endParaRPr lang="tr-TR" sz="3200" b="1" dirty="0">
              <a:latin typeface="Arial Black" panose="020B0A04020102020204" pitchFamily="34" charset="0"/>
            </a:endParaRPr>
          </a:p>
        </p:txBody>
      </p:sp>
    </p:spTree>
    <p:extLst>
      <p:ext uri="{BB962C8B-B14F-4D97-AF65-F5344CB8AC3E}">
        <p14:creationId xmlns:p14="http://schemas.microsoft.com/office/powerpoint/2010/main" val="19257405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pPr algn="ctr"/>
            <a:r>
              <a:rPr lang="tr-TR" b="1" smtClean="0"/>
              <a:t>Lipidlerin Kaynağı</a:t>
            </a:r>
            <a:endParaRPr lang="tr-TR" b="1"/>
          </a:p>
        </p:txBody>
      </p:sp>
      <p:sp>
        <p:nvSpPr>
          <p:cNvPr id="5" name="Subtitle 4"/>
          <p:cNvSpPr>
            <a:spLocks noGrp="1"/>
          </p:cNvSpPr>
          <p:nvPr>
            <p:ph type="subTitle" idx="1"/>
          </p:nvPr>
        </p:nvSpPr>
        <p:spPr/>
        <p:txBody>
          <a:bodyPr/>
          <a:lstStyle/>
          <a:p>
            <a:pPr marL="342900" indent="-342900">
              <a:buAutoNum type="arabicPeriod"/>
            </a:pPr>
            <a:r>
              <a:rPr lang="tr-TR" smtClean="0"/>
              <a:t>Besinler</a:t>
            </a:r>
          </a:p>
          <a:p>
            <a:pPr marL="342900" indent="-342900">
              <a:buAutoNum type="arabicPeriod"/>
            </a:pPr>
            <a:r>
              <a:rPr lang="tr-TR" smtClean="0"/>
              <a:t>Vücutta sentezlenenler</a:t>
            </a:r>
            <a:endParaRPr lang="tr-TR"/>
          </a:p>
        </p:txBody>
      </p:sp>
    </p:spTree>
    <p:extLst>
      <p:ext uri="{BB962C8B-B14F-4D97-AF65-F5344CB8AC3E}">
        <p14:creationId xmlns:p14="http://schemas.microsoft.com/office/powerpoint/2010/main" val="36978337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tr-TR" b="1" dirty="0" smtClean="0"/>
              <a:t>Besinlerle </a:t>
            </a:r>
            <a:r>
              <a:rPr lang="tr-TR" b="1" dirty="0"/>
              <a:t>A</a:t>
            </a:r>
            <a:r>
              <a:rPr lang="tr-TR" b="1" dirty="0" smtClean="0"/>
              <a:t>lınan </a:t>
            </a:r>
            <a:r>
              <a:rPr lang="tr-TR" b="1" dirty="0"/>
              <a:t>L</a:t>
            </a:r>
            <a:r>
              <a:rPr lang="tr-TR" b="1" dirty="0" smtClean="0"/>
              <a:t>ipitlerin(yağların) </a:t>
            </a:r>
            <a:r>
              <a:rPr lang="tr-TR" b="1" dirty="0"/>
              <a:t>S</a:t>
            </a:r>
            <a:r>
              <a:rPr lang="tr-TR" b="1" dirty="0" smtClean="0"/>
              <a:t>indirimi ve </a:t>
            </a:r>
            <a:r>
              <a:rPr lang="tr-TR" b="1" dirty="0" err="1" smtClean="0"/>
              <a:t>Absorbsiyonu</a:t>
            </a:r>
            <a:endParaRPr lang="tr-TR" b="1" dirty="0"/>
          </a:p>
        </p:txBody>
      </p:sp>
      <p:sp>
        <p:nvSpPr>
          <p:cNvPr id="3" name="Content Placeholder 2"/>
          <p:cNvSpPr>
            <a:spLocks noGrp="1"/>
          </p:cNvSpPr>
          <p:nvPr>
            <p:ph idx="1"/>
          </p:nvPr>
        </p:nvSpPr>
        <p:spPr/>
        <p:txBody>
          <a:bodyPr>
            <a:normAutofit fontScale="85000" lnSpcReduction="20000"/>
          </a:bodyPr>
          <a:lstStyle/>
          <a:p>
            <a:r>
              <a:rPr lang="tr-TR" b="1" smtClean="0"/>
              <a:t>Yetişkin insanlar, hergün besinlerle ortalama olark 60-150 g yağ alırlar. Triaçilgliseroller (TAG), insan diyetinin temel yağlarıdır ( diyetle alınan yağın yaklaşık %90 ı</a:t>
            </a:r>
            <a:r>
              <a:rPr lang="tr-TR" b="1"/>
              <a:t>). TAG den başka, serbest yağ asitleri, fosfolipitler, kolesterol, kolesterol esterleri de besinlerle alınan </a:t>
            </a:r>
            <a:r>
              <a:rPr lang="tr-TR" b="1" smtClean="0"/>
              <a:t>yağlardır.   </a:t>
            </a:r>
            <a:r>
              <a:rPr lang="tr-TR" b="1"/>
              <a:t>TAG, gliserolle </a:t>
            </a:r>
            <a:r>
              <a:rPr lang="tr-TR" b="1" smtClean="0"/>
              <a:t>esterleşmiş yağ asitlerinden ibarettir. TAG lerin sindirimi ağızda lingual lipazla, midede gastrik lipazla kısmen gerçekleşir. İnce barsaklara gelen besinler kolesistokinin salgılanmasını uyarır, bu da safra kesesinden safra tuzlarının ve pankreastan pankreatik lipaz ve kolipaz enzimlerinin salgılanmasını uyarır. Safra asitleri, deterjanlar gibi etki ederek, yağların emülsifiye edilmesini ve  pankreatik lipaz ve kolipaz ile bağlanmasını  sağlar. TAG lerin parçalanma ürünleri, serbest yağ asitleri ve 2-monoaçilgliserol ( beta-monoaçilgliserol)dür. </a:t>
            </a:r>
          </a:p>
          <a:p>
            <a:r>
              <a:rPr lang="tr-TR" b="1" smtClean="0"/>
              <a:t>Fosfolipitler, pankreastan salgılanan fosfolipaz A2 ile ; kolesterol esterleri ise yine pankreastan salgılanan  kolesterol esteraz ile ince bağırsak lümeninde hidroliz olur. TAG parçalanması ile oluşan serbest yağ asitleri, 2-monoaçilgliserol, fosfoliptlerin parçalanması ile oluşan serbest yağ asitleri ile lizofosfolipitler ve kolesterol, safra asitleri/tuzları ile miçeller oluşturur. Miçeller enterosit membranı ile etkileşip yağların parçalanma ürünlerinin enterosit membranından içeri girmesine olanak verir. Kısa ve orta zincirli yağ asitleri modifiye olmadan portal kana geçer. Miçeller aynı zamanda yağda eriyen vitaminleri de taşır. Hücre içerisine giremeyen safra tuzları (95%) kalın barsaklarda reabsorbe olup enterohepatik sirkülasyonla karaciğere gider ve yeniden kullanılır.  </a:t>
            </a:r>
            <a:endParaRPr lang="tr-TR" b="1"/>
          </a:p>
        </p:txBody>
      </p:sp>
    </p:spTree>
    <p:extLst>
      <p:ext uri="{BB962C8B-B14F-4D97-AF65-F5344CB8AC3E}">
        <p14:creationId xmlns:p14="http://schemas.microsoft.com/office/powerpoint/2010/main" val="131263978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09600" y="1000125"/>
            <a:ext cx="10972800" cy="4857750"/>
          </a:xfrm>
          <a:prstGeom prst="rect">
            <a:avLst/>
          </a:prstGeom>
        </p:spPr>
      </p:pic>
    </p:spTree>
    <p:extLst>
      <p:ext uri="{BB962C8B-B14F-4D97-AF65-F5344CB8AC3E}">
        <p14:creationId xmlns:p14="http://schemas.microsoft.com/office/powerpoint/2010/main" val="421685741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tr-TR" b="1"/>
              <a:t>Besinlerle </a:t>
            </a:r>
            <a:r>
              <a:rPr lang="tr-TR" b="1" smtClean="0"/>
              <a:t>Alınan Lipitlerin Sindirimi </a:t>
            </a:r>
            <a:r>
              <a:rPr lang="tr-TR" b="1"/>
              <a:t>ve Absorbsiyonu</a:t>
            </a:r>
            <a:endParaRPr lang="tr-TR"/>
          </a:p>
        </p:txBody>
      </p:sp>
      <p:sp>
        <p:nvSpPr>
          <p:cNvPr id="3" name="Content Placeholder 2"/>
          <p:cNvSpPr>
            <a:spLocks noGrp="1"/>
          </p:cNvSpPr>
          <p:nvPr>
            <p:ph idx="1"/>
          </p:nvPr>
        </p:nvSpPr>
        <p:spPr/>
        <p:txBody>
          <a:bodyPr>
            <a:normAutofit fontScale="70000" lnSpcReduction="20000"/>
          </a:bodyPr>
          <a:lstStyle/>
          <a:p>
            <a:pPr marL="0" indent="0">
              <a:buNone/>
            </a:pPr>
            <a:r>
              <a:rPr lang="tr-TR" sz="2600" b="1" dirty="0" err="1" smtClean="0"/>
              <a:t>Enterositlerde</a:t>
            </a:r>
            <a:r>
              <a:rPr lang="tr-TR" sz="2600" b="1" dirty="0" smtClean="0"/>
              <a:t> yeniden sentezlenen  yağlar, </a:t>
            </a:r>
            <a:r>
              <a:rPr lang="tr-TR" sz="2600" b="1" dirty="0" err="1" smtClean="0"/>
              <a:t>apolipoprotein</a:t>
            </a:r>
            <a:r>
              <a:rPr lang="tr-TR" sz="2600" b="1" dirty="0" smtClean="0"/>
              <a:t> denilen proteinle paketlenerek </a:t>
            </a:r>
            <a:r>
              <a:rPr lang="tr-TR" sz="2600" b="1" dirty="0" err="1" smtClean="0"/>
              <a:t>şilomikron</a:t>
            </a:r>
            <a:r>
              <a:rPr lang="tr-TR" sz="2600" b="1" dirty="0" smtClean="0"/>
              <a:t> adı verilen bir </a:t>
            </a:r>
            <a:r>
              <a:rPr lang="tr-TR" sz="2600" b="1" dirty="0" err="1" smtClean="0"/>
              <a:t>lipoprotein</a:t>
            </a:r>
            <a:r>
              <a:rPr lang="tr-TR" sz="2600" b="1" dirty="0" smtClean="0"/>
              <a:t> parçacığını oluşturur. </a:t>
            </a:r>
            <a:r>
              <a:rPr lang="tr-TR" sz="2600" b="1" dirty="0" err="1" smtClean="0"/>
              <a:t>Şilomikronlar</a:t>
            </a:r>
            <a:r>
              <a:rPr lang="tr-TR" sz="2600" b="1" dirty="0" smtClean="0"/>
              <a:t> (ŞM) önce lenfatik sisteme ve oradan kan dolaşımına geçerek  vücuttaki dokulara dağıtılır. Yağ ve kas dokusunda  ŞM </a:t>
            </a:r>
            <a:r>
              <a:rPr lang="tr-TR" sz="2600" b="1" dirty="0" err="1" smtClean="0"/>
              <a:t>lardaki</a:t>
            </a:r>
            <a:r>
              <a:rPr lang="tr-TR" sz="2600" b="1" dirty="0" smtClean="0"/>
              <a:t> TG </a:t>
            </a:r>
            <a:r>
              <a:rPr lang="tr-TR" sz="2600" b="1" dirty="0" err="1" smtClean="0"/>
              <a:t>ler</a:t>
            </a:r>
            <a:r>
              <a:rPr lang="tr-TR" sz="2600" b="1" dirty="0" smtClean="0"/>
              <a:t>, bu dokulardaki </a:t>
            </a:r>
            <a:r>
              <a:rPr lang="tr-TR" sz="2600" b="1" dirty="0" err="1" smtClean="0"/>
              <a:t>kapiller</a:t>
            </a:r>
            <a:r>
              <a:rPr lang="tr-TR" sz="2600" b="1" dirty="0" smtClean="0"/>
              <a:t> duvarda bulunan </a:t>
            </a:r>
            <a:r>
              <a:rPr lang="tr-TR" sz="2600" b="1" dirty="0" err="1" smtClean="0"/>
              <a:t>lipoprotein</a:t>
            </a:r>
            <a:r>
              <a:rPr lang="tr-TR" sz="2600" b="1" dirty="0" smtClean="0"/>
              <a:t> </a:t>
            </a:r>
            <a:r>
              <a:rPr lang="tr-TR" sz="2600" b="1" dirty="0" err="1" smtClean="0"/>
              <a:t>lipaz</a:t>
            </a:r>
            <a:r>
              <a:rPr lang="tr-TR" sz="2600" b="1" dirty="0" smtClean="0"/>
              <a:t> (LPL) enzimi ile (LPL </a:t>
            </a:r>
            <a:r>
              <a:rPr lang="tr-TR" sz="2600" b="1" dirty="0" err="1" smtClean="0"/>
              <a:t>nin</a:t>
            </a:r>
            <a:r>
              <a:rPr lang="tr-TR" sz="2600" b="1" dirty="0" smtClean="0"/>
              <a:t> sentez ve </a:t>
            </a:r>
            <a:r>
              <a:rPr lang="tr-TR" sz="2600" b="1" dirty="0" err="1" smtClean="0"/>
              <a:t>sekresyonu</a:t>
            </a:r>
            <a:r>
              <a:rPr lang="tr-TR" sz="2600" b="1" dirty="0" smtClean="0"/>
              <a:t> insülin ile uyarılır) yağ asitleri ve </a:t>
            </a:r>
            <a:r>
              <a:rPr lang="tr-TR" sz="2600" b="1" dirty="0" err="1" smtClean="0"/>
              <a:t>gliserole</a:t>
            </a:r>
            <a:r>
              <a:rPr lang="tr-TR" sz="2600" b="1" dirty="0" smtClean="0"/>
              <a:t> parçalanır. Yağ asitleri kaslarda </a:t>
            </a:r>
            <a:r>
              <a:rPr lang="tr-TR" sz="2600" b="1" dirty="0" err="1" smtClean="0"/>
              <a:t>oksidasyona</a:t>
            </a:r>
            <a:r>
              <a:rPr lang="tr-TR" sz="2600" b="1" dirty="0" smtClean="0"/>
              <a:t> uğrarken, yağ dokuda yeniden TAG </a:t>
            </a:r>
            <a:r>
              <a:rPr lang="tr-TR" sz="2600" b="1" dirty="0" err="1" smtClean="0"/>
              <a:t>leri</a:t>
            </a:r>
            <a:r>
              <a:rPr lang="tr-TR" sz="2600" b="1" dirty="0" smtClean="0"/>
              <a:t> oluşturarak depolanır. </a:t>
            </a:r>
            <a:r>
              <a:rPr lang="tr-TR" sz="2600" b="1" dirty="0" err="1" smtClean="0"/>
              <a:t>Gliserol</a:t>
            </a:r>
            <a:r>
              <a:rPr lang="tr-TR" sz="2600" b="1" dirty="0" smtClean="0"/>
              <a:t> ve TAG dan arınmış ŞM (ŞM </a:t>
            </a:r>
            <a:r>
              <a:rPr lang="tr-TR" sz="2600" b="1" dirty="0" err="1" smtClean="0"/>
              <a:t>remnant</a:t>
            </a:r>
            <a:r>
              <a:rPr lang="tr-TR" sz="2600" b="1" dirty="0" smtClean="0"/>
              <a:t>) karaciğere gider. Vücutta ŞM </a:t>
            </a:r>
            <a:r>
              <a:rPr lang="tr-TR" sz="2600" b="1" dirty="0" err="1" smtClean="0"/>
              <a:t>lardan</a:t>
            </a:r>
            <a:r>
              <a:rPr lang="tr-TR" sz="2600" b="1" dirty="0" smtClean="0"/>
              <a:t> başka </a:t>
            </a:r>
            <a:r>
              <a:rPr lang="tr-TR" sz="2600" b="1" dirty="0" err="1" smtClean="0"/>
              <a:t>lipopproteinler</a:t>
            </a:r>
            <a:r>
              <a:rPr lang="tr-TR" sz="2600" b="1" dirty="0" smtClean="0"/>
              <a:t> de vardır. Bunlar yoğunluklarına göre, çok düşük yoğunluklu (VLDL), düşük yoğunluklu (LDL), orta derecede yoğunluklu (IDL), yüksek yoğunluklu(HDL) olarak adlandırılır. VLDL ve HDL karaciğerde sentezlenir.</a:t>
            </a:r>
          </a:p>
          <a:p>
            <a:pPr marL="0" indent="0">
              <a:buNone/>
            </a:pPr>
            <a:r>
              <a:rPr lang="tr-TR" sz="2600" b="1" dirty="0" smtClean="0"/>
              <a:t>Genel olarak bu </a:t>
            </a:r>
            <a:r>
              <a:rPr lang="tr-TR" sz="2600" b="1" dirty="0" err="1" smtClean="0"/>
              <a:t>lipoproteinlerin</a:t>
            </a:r>
            <a:r>
              <a:rPr lang="tr-TR" sz="2600" b="1" dirty="0" smtClean="0"/>
              <a:t> hepsi plazma </a:t>
            </a:r>
            <a:r>
              <a:rPr lang="tr-TR" sz="2600" b="1" dirty="0" err="1" smtClean="0"/>
              <a:t>lipoproteinleri</a:t>
            </a:r>
            <a:r>
              <a:rPr lang="tr-TR" sz="2600" b="1" dirty="0" smtClean="0"/>
              <a:t> olarak adlandırılır.  </a:t>
            </a:r>
            <a:endParaRPr lang="tr-TR" sz="2600" b="1" dirty="0"/>
          </a:p>
        </p:txBody>
      </p:sp>
    </p:spTree>
    <p:extLst>
      <p:ext uri="{BB962C8B-B14F-4D97-AF65-F5344CB8AC3E}">
        <p14:creationId xmlns:p14="http://schemas.microsoft.com/office/powerpoint/2010/main" val="386324101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tr-TR" b="1" smtClean="0"/>
              <a:t>Plazma Lipoproteinleri</a:t>
            </a:r>
            <a:endParaRPr lang="tr-TR" b="1"/>
          </a:p>
        </p:txBody>
      </p:sp>
      <p:sp>
        <p:nvSpPr>
          <p:cNvPr id="3" name="Content Placeholder 2"/>
          <p:cNvSpPr>
            <a:spLocks noGrp="1"/>
          </p:cNvSpPr>
          <p:nvPr>
            <p:ph idx="1"/>
          </p:nvPr>
        </p:nvSpPr>
        <p:spPr/>
        <p:txBody>
          <a:bodyPr>
            <a:normAutofit fontScale="92500" lnSpcReduction="20000"/>
          </a:bodyPr>
          <a:lstStyle/>
          <a:p>
            <a:pPr marL="0" indent="0">
              <a:buNone/>
            </a:pPr>
            <a:r>
              <a:rPr lang="tr-TR" b="1" dirty="0" smtClean="0"/>
              <a:t>Plazma </a:t>
            </a:r>
            <a:r>
              <a:rPr lang="tr-TR" b="1" dirty="0" err="1" smtClean="0"/>
              <a:t>lipoproteinleri</a:t>
            </a:r>
            <a:r>
              <a:rPr lang="tr-TR" b="1" dirty="0" smtClean="0"/>
              <a:t>, </a:t>
            </a:r>
            <a:r>
              <a:rPr lang="tr-TR" b="1" dirty="0" err="1" smtClean="0"/>
              <a:t>şilomikronlar</a:t>
            </a:r>
            <a:r>
              <a:rPr lang="tr-TR" b="1" dirty="0" smtClean="0"/>
              <a:t>, VLDL, LDL, IDL, HDL </a:t>
            </a:r>
            <a:r>
              <a:rPr lang="tr-TR" b="1" dirty="0" err="1" smtClean="0"/>
              <a:t>dir</a:t>
            </a:r>
            <a:r>
              <a:rPr lang="tr-TR" b="1" dirty="0" smtClean="0"/>
              <a:t>. Yoğunlukları nedeniyle bu isimleri almışlardır. Genel olarak plazma </a:t>
            </a:r>
            <a:r>
              <a:rPr lang="tr-TR" b="1" dirty="0" err="1" smtClean="0"/>
              <a:t>lipoproteinleri</a:t>
            </a:r>
            <a:r>
              <a:rPr lang="tr-TR" b="1" dirty="0" smtClean="0"/>
              <a:t> olarak bilinirler. </a:t>
            </a:r>
            <a:r>
              <a:rPr lang="tr-TR" b="1" dirty="0" err="1" smtClean="0"/>
              <a:t>Lipoproteinler</a:t>
            </a:r>
            <a:r>
              <a:rPr lang="tr-TR" b="1" dirty="0" smtClean="0"/>
              <a:t>, dokulara arasında lipitlerin transferini sağlar, lipit metabolizmasını kolaylaştırır. Hepsi </a:t>
            </a:r>
            <a:r>
              <a:rPr lang="tr-TR" b="1" dirty="0" err="1" smtClean="0"/>
              <a:t>apoprotein</a:t>
            </a:r>
            <a:r>
              <a:rPr lang="tr-TR" b="1" dirty="0" smtClean="0"/>
              <a:t> adı verilen bir proteinle bağlıdır. </a:t>
            </a:r>
            <a:r>
              <a:rPr lang="tr-TR" b="1" dirty="0" err="1" smtClean="0"/>
              <a:t>Apoproteinlerin</a:t>
            </a:r>
            <a:r>
              <a:rPr lang="tr-TR" b="1" dirty="0" smtClean="0"/>
              <a:t> 10 dan fazla çeşidi vardır. </a:t>
            </a:r>
            <a:r>
              <a:rPr lang="tr-TR" b="1" dirty="0" err="1" smtClean="0"/>
              <a:t>Sferik</a:t>
            </a:r>
            <a:r>
              <a:rPr lang="tr-TR" b="1" dirty="0" smtClean="0"/>
              <a:t> partiküller şeklindedirler. </a:t>
            </a:r>
            <a:r>
              <a:rPr lang="tr-TR" b="1" dirty="0" err="1" smtClean="0"/>
              <a:t>Hidrofobik</a:t>
            </a:r>
            <a:r>
              <a:rPr lang="tr-TR" b="1" dirty="0" smtClean="0"/>
              <a:t> olan lipitler yapının merkezinde bulunur. </a:t>
            </a:r>
            <a:r>
              <a:rPr lang="tr-TR" b="1" dirty="0" err="1" smtClean="0"/>
              <a:t>Apoproteinler</a:t>
            </a:r>
            <a:r>
              <a:rPr lang="tr-TR" b="1" dirty="0" smtClean="0"/>
              <a:t> yüzeydedir. Tüm plazma </a:t>
            </a:r>
            <a:r>
              <a:rPr lang="tr-TR" b="1" dirty="0" err="1" smtClean="0"/>
              <a:t>lipoproteinleri</a:t>
            </a:r>
            <a:r>
              <a:rPr lang="tr-TR" b="1" dirty="0" smtClean="0"/>
              <a:t>, TAG, kolesterol ve kolesterol esterlerini dokular arasında taşır. LDL, kolesterolü dokulara taşıyan </a:t>
            </a:r>
            <a:r>
              <a:rPr lang="tr-TR" b="1" dirty="0" err="1" smtClean="0"/>
              <a:t>lipoproteindir</a:t>
            </a:r>
            <a:r>
              <a:rPr lang="tr-TR" b="1" dirty="0" smtClean="0"/>
              <a:t>. HDL, fazla kolesterolü dokulardan karaciğere taşıyan </a:t>
            </a:r>
            <a:r>
              <a:rPr lang="tr-TR" b="1" dirty="0" err="1" smtClean="0"/>
              <a:t>lipoproteindir</a:t>
            </a:r>
            <a:r>
              <a:rPr lang="tr-TR" b="1" dirty="0" smtClean="0"/>
              <a:t>. VLDL ve ŞM </a:t>
            </a:r>
            <a:r>
              <a:rPr lang="tr-TR" b="1" dirty="0" err="1" smtClean="0"/>
              <a:t>lar</a:t>
            </a:r>
            <a:r>
              <a:rPr lang="tr-TR" b="1" dirty="0" smtClean="0"/>
              <a:t>, TAG </a:t>
            </a:r>
            <a:r>
              <a:rPr lang="tr-TR" b="1" dirty="0" err="1" smtClean="0"/>
              <a:t>leri</a:t>
            </a:r>
            <a:r>
              <a:rPr lang="tr-TR" b="1" dirty="0" smtClean="0"/>
              <a:t>, enerji elde etmek üzere kullanacak dokulara taşır. Plazma </a:t>
            </a:r>
            <a:r>
              <a:rPr lang="tr-TR" b="1" dirty="0" err="1" smtClean="0"/>
              <a:t>lipoproteinlerinin</a:t>
            </a:r>
            <a:r>
              <a:rPr lang="tr-TR" b="1" dirty="0" smtClean="0"/>
              <a:t> 2. fonksiyonu kanda lipit </a:t>
            </a:r>
            <a:r>
              <a:rPr lang="tr-TR" b="1" dirty="0" err="1" smtClean="0"/>
              <a:t>metabolize</a:t>
            </a:r>
            <a:r>
              <a:rPr lang="tr-TR" b="1" dirty="0" smtClean="0"/>
              <a:t> eden enzimler için </a:t>
            </a:r>
            <a:r>
              <a:rPr lang="tr-TR" b="1" dirty="0" err="1" smtClean="0"/>
              <a:t>substrat</a:t>
            </a:r>
            <a:r>
              <a:rPr lang="tr-TR" b="1" dirty="0" smtClean="0"/>
              <a:t> gibi davranmaktır. </a:t>
            </a:r>
            <a:r>
              <a:rPr lang="tr-TR" b="1" dirty="0" err="1" smtClean="0"/>
              <a:t>Vasküler</a:t>
            </a:r>
            <a:r>
              <a:rPr lang="tr-TR" b="1" dirty="0" smtClean="0"/>
              <a:t> </a:t>
            </a:r>
            <a:r>
              <a:rPr lang="tr-TR" b="1" dirty="0" err="1" smtClean="0"/>
              <a:t>endotelyumdaki</a:t>
            </a:r>
            <a:r>
              <a:rPr lang="tr-TR" b="1" dirty="0" smtClean="0"/>
              <a:t> </a:t>
            </a:r>
            <a:r>
              <a:rPr lang="tr-TR" b="1" dirty="0" err="1" smtClean="0"/>
              <a:t>lipoprotein</a:t>
            </a:r>
            <a:r>
              <a:rPr lang="tr-TR" b="1" dirty="0" smtClean="0"/>
              <a:t> </a:t>
            </a:r>
            <a:r>
              <a:rPr lang="tr-TR" b="1" dirty="0" err="1" smtClean="0"/>
              <a:t>lipaz</a:t>
            </a:r>
            <a:r>
              <a:rPr lang="tr-TR" b="1" dirty="0" smtClean="0"/>
              <a:t>, aktive olduğunda çeşitli </a:t>
            </a:r>
            <a:r>
              <a:rPr lang="tr-TR" b="1" dirty="0" err="1" smtClean="0"/>
              <a:t>lipoprotein</a:t>
            </a:r>
            <a:r>
              <a:rPr lang="tr-TR" b="1" dirty="0" smtClean="0"/>
              <a:t> partiküllerindeki TAG </a:t>
            </a:r>
            <a:r>
              <a:rPr lang="tr-TR" b="1" dirty="0" err="1" smtClean="0"/>
              <a:t>leri</a:t>
            </a:r>
            <a:r>
              <a:rPr lang="tr-TR" b="1" dirty="0" smtClean="0"/>
              <a:t> hidroliz eder. VLDL ve HDL karaciğerde sentezlenir. Dolaşıma çıkan VLDL, HDL ile etkileşerek  IDL ye dönüşür sonra, IDL, kolesterolce zengin LDL ye dönüşür ve LDL kolesterolü dokulara taşımış olur. HDL, dokulardan kolesterolü alıp karaciğere getiren </a:t>
            </a:r>
            <a:r>
              <a:rPr lang="tr-TR" b="1" dirty="0" err="1" smtClean="0"/>
              <a:t>lipoproteindir</a:t>
            </a:r>
            <a:r>
              <a:rPr lang="tr-TR" b="1" dirty="0" smtClean="0"/>
              <a:t>. </a:t>
            </a:r>
          </a:p>
          <a:p>
            <a:pPr marL="0" indent="0">
              <a:buNone/>
            </a:pPr>
            <a:r>
              <a:rPr lang="tr-TR" b="1" dirty="0" smtClean="0"/>
              <a:t>Kandaki lipitlerin miktarının çoğunlukla artması tıpta </a:t>
            </a:r>
            <a:r>
              <a:rPr lang="tr-TR" b="1" dirty="0" err="1" smtClean="0"/>
              <a:t>dislipidemiler</a:t>
            </a:r>
            <a:r>
              <a:rPr lang="tr-TR" b="1" dirty="0" smtClean="0"/>
              <a:t> olarak bilinmektedir.</a:t>
            </a:r>
          </a:p>
          <a:p>
            <a:pPr marL="0" indent="0">
              <a:buNone/>
            </a:pPr>
            <a:endParaRPr lang="tr-TR" b="1" dirty="0"/>
          </a:p>
        </p:txBody>
      </p:sp>
    </p:spTree>
    <p:extLst>
      <p:ext uri="{BB962C8B-B14F-4D97-AF65-F5344CB8AC3E}">
        <p14:creationId xmlns:p14="http://schemas.microsoft.com/office/powerpoint/2010/main" val="4740162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tr-TR" b="1" smtClean="0"/>
              <a:t/>
            </a:r>
            <a:br>
              <a:rPr lang="tr-TR" b="1" smtClean="0"/>
            </a:br>
            <a:r>
              <a:rPr lang="tr-TR" b="1" smtClean="0"/>
              <a:t>Lipit Metabolizmasına Genel Bakış</a:t>
            </a:r>
            <a:endParaRPr lang="tr-TR" b="1"/>
          </a:p>
        </p:txBody>
      </p:sp>
      <p:sp>
        <p:nvSpPr>
          <p:cNvPr id="3" name="Content Placeholder 2"/>
          <p:cNvSpPr>
            <a:spLocks noGrp="1"/>
          </p:cNvSpPr>
          <p:nvPr>
            <p:ph idx="1"/>
          </p:nvPr>
        </p:nvSpPr>
        <p:spPr/>
        <p:txBody>
          <a:bodyPr/>
          <a:lstStyle/>
          <a:p>
            <a:pPr marL="0" indent="0">
              <a:buNone/>
            </a:pPr>
            <a:endParaRPr lang="tr-TR" b="1" smtClean="0"/>
          </a:p>
          <a:p>
            <a:pPr marL="0" indent="0">
              <a:buNone/>
            </a:pPr>
            <a:endParaRPr lang="tr-TR" b="1"/>
          </a:p>
          <a:p>
            <a:pPr marL="0" indent="0">
              <a:buNone/>
            </a:pPr>
            <a:r>
              <a:rPr lang="tr-TR" b="1" smtClean="0"/>
              <a:t>Vücutta bulunan başlıca lipitler, yağ asitleri ve triaçilgliseroller (TAG), fosfolipitler, sifingolipitler, eikozanoidler, kolesterol, safra tuzları, steroid hormonlar ve yağda çözünen vitaminlerdir. Bu lipitlerin kimyasal yapıları ve vücuttaki fonksiyonları birbirinden farklıdır. Lipitler vücuda besinlerle alındığı gibi vücutta da sentezlenir. Lipit metabolizması ile ilgili konular, söz konusu lipitlerin vücuttaki katabolik ve anabolik reaksiyonlarını kapsamaktadır.</a:t>
            </a:r>
            <a:endParaRPr lang="tr-TR" b="1"/>
          </a:p>
        </p:txBody>
      </p:sp>
    </p:spTree>
    <p:extLst>
      <p:ext uri="{BB962C8B-B14F-4D97-AF65-F5344CB8AC3E}">
        <p14:creationId xmlns:p14="http://schemas.microsoft.com/office/powerpoint/2010/main" val="7119419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smtClean="0"/>
              <a:t/>
            </a:r>
            <a:br>
              <a:rPr lang="tr-TR" dirty="0" smtClean="0"/>
            </a:br>
            <a:r>
              <a:rPr lang="tr-TR" dirty="0" smtClean="0">
                <a:latin typeface="Arial Black" panose="020B0A04020102020204" pitchFamily="34" charset="0"/>
              </a:rPr>
              <a:t>Lipitlerin Fonksiyonları</a:t>
            </a:r>
            <a:endParaRPr lang="tr-TR" dirty="0">
              <a:latin typeface="Arial Black" panose="020B0A04020102020204" pitchFamily="34" charset="0"/>
            </a:endParaRPr>
          </a:p>
        </p:txBody>
      </p:sp>
      <p:sp>
        <p:nvSpPr>
          <p:cNvPr id="3" name="İçerik Yer Tutucusu 2"/>
          <p:cNvSpPr>
            <a:spLocks noGrp="1"/>
          </p:cNvSpPr>
          <p:nvPr>
            <p:ph idx="1"/>
          </p:nvPr>
        </p:nvSpPr>
        <p:spPr/>
        <p:txBody>
          <a:bodyPr>
            <a:normAutofit fontScale="92500" lnSpcReduction="10000"/>
          </a:bodyPr>
          <a:lstStyle/>
          <a:p>
            <a:endParaRPr lang="tr-TR" dirty="0" smtClean="0"/>
          </a:p>
          <a:p>
            <a:r>
              <a:rPr lang="tr-TR" dirty="0" smtClean="0">
                <a:latin typeface="Arial Black" panose="020B0A04020102020204" pitchFamily="34" charset="0"/>
              </a:rPr>
              <a:t>Lipitlerin </a:t>
            </a:r>
            <a:r>
              <a:rPr lang="tr-TR" dirty="0">
                <a:latin typeface="Arial Black" panose="020B0A04020102020204" pitchFamily="34" charset="0"/>
              </a:rPr>
              <a:t>ortak ve tanımlayıcı </a:t>
            </a:r>
            <a:r>
              <a:rPr lang="tr-TR" dirty="0" smtClean="0">
                <a:latin typeface="Arial Black" panose="020B0A04020102020204" pitchFamily="34" charset="0"/>
              </a:rPr>
              <a:t>kimyasal özellikleri, </a:t>
            </a:r>
            <a:r>
              <a:rPr lang="tr-TR" dirty="0" err="1" smtClean="0">
                <a:latin typeface="Arial Black" panose="020B0A04020102020204" pitchFamily="34" charset="0"/>
              </a:rPr>
              <a:t>hidrofobik</a:t>
            </a:r>
            <a:r>
              <a:rPr lang="tr-TR" dirty="0" smtClean="0">
                <a:latin typeface="Arial Black" panose="020B0A04020102020204" pitchFamily="34" charset="0"/>
              </a:rPr>
              <a:t> nitelikte olmalarıdır. Biyolojik işlevleri, kimyasal yapılarının çeşitliliği ile benzer </a:t>
            </a:r>
            <a:r>
              <a:rPr lang="tr-TR" dirty="0">
                <a:latin typeface="Arial Black" panose="020B0A04020102020204" pitchFamily="34" charset="0"/>
              </a:rPr>
              <a:t>çeşitlilik göstermektedir. </a:t>
            </a:r>
            <a:endParaRPr lang="tr-TR" dirty="0" smtClean="0">
              <a:latin typeface="Arial Black" panose="020B0A04020102020204" pitchFamily="34" charset="0"/>
            </a:endParaRPr>
          </a:p>
          <a:p>
            <a:r>
              <a:rPr lang="tr-TR" dirty="0" smtClean="0">
                <a:latin typeface="Arial Black" panose="020B0A04020102020204" pitchFamily="34" charset="0"/>
              </a:rPr>
              <a:t>Lipitler:</a:t>
            </a:r>
          </a:p>
          <a:p>
            <a:r>
              <a:rPr lang="tr-TR" dirty="0" smtClean="0">
                <a:latin typeface="Arial Black" panose="020B0A04020102020204" pitchFamily="34" charset="0"/>
              </a:rPr>
              <a:t>Çoğu organizmada </a:t>
            </a:r>
            <a:r>
              <a:rPr lang="tr-TR" dirty="0">
                <a:latin typeface="Arial Black" panose="020B0A04020102020204" pitchFamily="34" charset="0"/>
              </a:rPr>
              <a:t>enerjinin depolandığı </a:t>
            </a:r>
            <a:r>
              <a:rPr lang="tr-TR" dirty="0" smtClean="0">
                <a:latin typeface="Arial Black" panose="020B0A04020102020204" pitchFamily="34" charset="0"/>
              </a:rPr>
              <a:t>moleküllerdir (</a:t>
            </a:r>
            <a:r>
              <a:rPr lang="tr-TR" dirty="0" err="1" smtClean="0">
                <a:latin typeface="Arial Black" panose="020B0A04020102020204" pitchFamily="34" charset="0"/>
              </a:rPr>
              <a:t>triaçilgliserol</a:t>
            </a:r>
            <a:r>
              <a:rPr lang="tr-TR" dirty="0" smtClean="0">
                <a:latin typeface="Arial Black" panose="020B0A04020102020204" pitchFamily="34" charset="0"/>
              </a:rPr>
              <a:t> şeklinde), </a:t>
            </a:r>
            <a:r>
              <a:rPr lang="tr-TR" dirty="0" err="1" smtClean="0">
                <a:latin typeface="Arial Black" panose="020B0A04020102020204" pitchFamily="34" charset="0"/>
              </a:rPr>
              <a:t>metabolik</a:t>
            </a:r>
            <a:r>
              <a:rPr lang="tr-TR" dirty="0" smtClean="0">
                <a:latin typeface="Arial Black" panose="020B0A04020102020204" pitchFamily="34" charset="0"/>
              </a:rPr>
              <a:t> yakıt olarak görev yaparlar.</a:t>
            </a:r>
          </a:p>
          <a:p>
            <a:r>
              <a:rPr lang="tr-TR" dirty="0" err="1" smtClean="0">
                <a:latin typeface="Arial Black" panose="020B0A04020102020204" pitchFamily="34" charset="0"/>
              </a:rPr>
              <a:t>Fosfolipitler</a:t>
            </a:r>
            <a:r>
              <a:rPr lang="tr-TR" dirty="0" smtClean="0">
                <a:latin typeface="Arial Black" panose="020B0A04020102020204" pitchFamily="34" charset="0"/>
              </a:rPr>
              <a:t> </a:t>
            </a:r>
            <a:r>
              <a:rPr lang="tr-TR" dirty="0">
                <a:latin typeface="Arial Black" panose="020B0A04020102020204" pitchFamily="34" charset="0"/>
              </a:rPr>
              <a:t>ve </a:t>
            </a:r>
            <a:r>
              <a:rPr lang="tr-TR" dirty="0" smtClean="0">
                <a:latin typeface="Arial Black" panose="020B0A04020102020204" pitchFamily="34" charset="0"/>
              </a:rPr>
              <a:t>kolesterol, biyolojik </a:t>
            </a:r>
            <a:r>
              <a:rPr lang="tr-TR" dirty="0" err="1" smtClean="0">
                <a:latin typeface="Arial Black" panose="020B0A04020102020204" pitchFamily="34" charset="0"/>
              </a:rPr>
              <a:t>membranların</a:t>
            </a:r>
            <a:r>
              <a:rPr lang="tr-TR" dirty="0" smtClean="0">
                <a:latin typeface="Arial Black" panose="020B0A04020102020204" pitchFamily="34" charset="0"/>
              </a:rPr>
              <a:t> temel </a:t>
            </a:r>
            <a:r>
              <a:rPr lang="tr-TR" dirty="0">
                <a:latin typeface="Arial Black" panose="020B0A04020102020204" pitchFamily="34" charset="0"/>
              </a:rPr>
              <a:t>yapısal </a:t>
            </a:r>
            <a:r>
              <a:rPr lang="tr-TR" dirty="0" smtClean="0">
                <a:latin typeface="Arial Black" panose="020B0A04020102020204" pitchFamily="34" charset="0"/>
              </a:rPr>
              <a:t>bileşenleridir.</a:t>
            </a:r>
          </a:p>
          <a:p>
            <a:r>
              <a:rPr lang="tr-TR" dirty="0" smtClean="0">
                <a:latin typeface="Arial Black" panose="020B0A04020102020204" pitchFamily="34" charset="0"/>
              </a:rPr>
              <a:t>Enzim </a:t>
            </a:r>
            <a:r>
              <a:rPr lang="tr-TR" dirty="0" err="1">
                <a:latin typeface="Arial Black" panose="020B0A04020102020204" pitchFamily="34" charset="0"/>
              </a:rPr>
              <a:t>kofaktörleri</a:t>
            </a:r>
            <a:r>
              <a:rPr lang="tr-TR" dirty="0">
                <a:latin typeface="Arial Black" panose="020B0A04020102020204" pitchFamily="34" charset="0"/>
              </a:rPr>
              <a:t>, elektron taşıyıcıları, ışık </a:t>
            </a:r>
            <a:r>
              <a:rPr lang="tr-TR" dirty="0" err="1" smtClean="0">
                <a:latin typeface="Arial Black" panose="020B0A04020102020204" pitchFamily="34" charset="0"/>
              </a:rPr>
              <a:t>absorblayan</a:t>
            </a:r>
            <a:r>
              <a:rPr lang="tr-TR" dirty="0" smtClean="0">
                <a:latin typeface="Arial Black" panose="020B0A04020102020204" pitchFamily="34" charset="0"/>
              </a:rPr>
              <a:t> pigmentler, sindirim </a:t>
            </a:r>
            <a:r>
              <a:rPr lang="tr-TR" dirty="0">
                <a:latin typeface="Arial Black" panose="020B0A04020102020204" pitchFamily="34" charset="0"/>
              </a:rPr>
              <a:t>sisteminde </a:t>
            </a:r>
            <a:r>
              <a:rPr lang="tr-TR" dirty="0" err="1">
                <a:latin typeface="Arial Black" panose="020B0A04020102020204" pitchFamily="34" charset="0"/>
              </a:rPr>
              <a:t>emülsifiye</a:t>
            </a:r>
            <a:r>
              <a:rPr lang="tr-TR" dirty="0">
                <a:latin typeface="Arial Black" panose="020B0A04020102020204" pitchFamily="34" charset="0"/>
              </a:rPr>
              <a:t> edici </a:t>
            </a:r>
            <a:r>
              <a:rPr lang="tr-TR" dirty="0" smtClean="0">
                <a:latin typeface="Arial Black" panose="020B0A04020102020204" pitchFamily="34" charset="0"/>
              </a:rPr>
              <a:t>ajanlar, </a:t>
            </a:r>
            <a:r>
              <a:rPr lang="tr-TR" dirty="0">
                <a:latin typeface="Arial Black" panose="020B0A04020102020204" pitchFamily="34" charset="0"/>
              </a:rPr>
              <a:t>hücre içi </a:t>
            </a:r>
            <a:r>
              <a:rPr lang="tr-TR" dirty="0" smtClean="0">
                <a:latin typeface="Arial Black" panose="020B0A04020102020204" pitchFamily="34" charset="0"/>
              </a:rPr>
              <a:t>ulaklar, hormonlar, yağda çözünen vitaminlerin taşınması, termal </a:t>
            </a:r>
            <a:r>
              <a:rPr lang="tr-TR" dirty="0" err="1" smtClean="0">
                <a:latin typeface="Arial Black" panose="020B0A04020102020204" pitchFamily="34" charset="0"/>
              </a:rPr>
              <a:t>insulasyon</a:t>
            </a:r>
            <a:r>
              <a:rPr lang="tr-TR" dirty="0" smtClean="0">
                <a:latin typeface="Arial Black" panose="020B0A04020102020204" pitchFamily="34" charset="0"/>
              </a:rPr>
              <a:t> gibi  </a:t>
            </a:r>
            <a:r>
              <a:rPr lang="tr-TR" dirty="0">
                <a:latin typeface="Arial Black" panose="020B0A04020102020204" pitchFamily="34" charset="0"/>
              </a:rPr>
              <a:t>önemli görevler </a:t>
            </a:r>
            <a:r>
              <a:rPr lang="tr-TR" dirty="0" smtClean="0">
                <a:latin typeface="Arial Black" panose="020B0A04020102020204" pitchFamily="34" charset="0"/>
              </a:rPr>
              <a:t>de üstlenirler</a:t>
            </a:r>
            <a:r>
              <a:rPr lang="tr-TR" dirty="0">
                <a:latin typeface="Arial Black" panose="020B0A04020102020204" pitchFamily="34" charset="0"/>
              </a:rPr>
              <a:t>. </a:t>
            </a:r>
          </a:p>
        </p:txBody>
      </p:sp>
    </p:spTree>
    <p:extLst>
      <p:ext uri="{BB962C8B-B14F-4D97-AF65-F5344CB8AC3E}">
        <p14:creationId xmlns:p14="http://schemas.microsoft.com/office/powerpoint/2010/main" val="39634566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pPr algn="ctr"/>
            <a:r>
              <a:rPr lang="tr-TR" dirty="0" smtClean="0"/>
              <a:t/>
            </a:r>
            <a:br>
              <a:rPr lang="tr-TR" dirty="0" smtClean="0"/>
            </a:br>
            <a:r>
              <a:rPr lang="tr-TR" dirty="0" err="1" smtClean="0">
                <a:latin typeface="Arial Black" panose="020B0A04020102020204" pitchFamily="34" charset="0"/>
              </a:rPr>
              <a:t>Membranların</a:t>
            </a:r>
            <a:r>
              <a:rPr lang="tr-TR" dirty="0" smtClean="0">
                <a:latin typeface="Arial Black" panose="020B0A04020102020204" pitchFamily="34" charset="0"/>
              </a:rPr>
              <a:t> </a:t>
            </a:r>
            <a:r>
              <a:rPr lang="tr-TR" err="1" smtClean="0">
                <a:latin typeface="Arial Black" panose="020B0A04020102020204" pitchFamily="34" charset="0"/>
              </a:rPr>
              <a:t>yapısı</a:t>
            </a:r>
            <a:r>
              <a:rPr lang="tr-TR" smtClean="0">
                <a:latin typeface="Arial Black" panose="020B0A04020102020204" pitchFamily="34" charset="0"/>
              </a:rPr>
              <a:t>, Membran </a:t>
            </a:r>
            <a:r>
              <a:rPr lang="tr-TR" dirty="0" smtClean="0">
                <a:latin typeface="Arial Black" panose="020B0A04020102020204" pitchFamily="34" charset="0"/>
              </a:rPr>
              <a:t>Lipitleri</a:t>
            </a:r>
            <a:br>
              <a:rPr lang="tr-TR" dirty="0" smtClean="0">
                <a:latin typeface="Arial Black" panose="020B0A04020102020204" pitchFamily="34" charset="0"/>
              </a:rPr>
            </a:br>
            <a:r>
              <a:rPr lang="tr-TR" sz="1200" dirty="0" smtClean="0">
                <a:latin typeface="Arial Black" panose="020B0A04020102020204" pitchFamily="34" charset="0"/>
              </a:rPr>
              <a:t>Biyolojik </a:t>
            </a:r>
            <a:r>
              <a:rPr lang="tr-TR" sz="1200" err="1" smtClean="0">
                <a:latin typeface="Arial Black" panose="020B0A04020102020204" pitchFamily="34" charset="0"/>
              </a:rPr>
              <a:t>membranlar</a:t>
            </a:r>
            <a:r>
              <a:rPr lang="tr-TR" sz="1200" smtClean="0">
                <a:latin typeface="Arial Black" panose="020B0A04020102020204" pitchFamily="34" charset="0"/>
              </a:rPr>
              <a:t> temel olarak lipit </a:t>
            </a:r>
            <a:r>
              <a:rPr lang="tr-TR" sz="1200" dirty="0" smtClean="0">
                <a:latin typeface="Arial Black" panose="020B0A04020102020204" pitchFamily="34" charset="0"/>
              </a:rPr>
              <a:t>çift tabakası ve proteinlerden oluşmuştur.</a:t>
            </a:r>
            <a:endParaRPr lang="tr-TR" sz="1200" dirty="0">
              <a:latin typeface="Arial Black" panose="020B0A04020102020204" pitchFamily="34" charset="0"/>
            </a:endParaRPr>
          </a:p>
        </p:txBody>
      </p:sp>
      <p:sp>
        <p:nvSpPr>
          <p:cNvPr id="3" name="İçerik Yer Tutucusu 2"/>
          <p:cNvSpPr>
            <a:spLocks noGrp="1"/>
          </p:cNvSpPr>
          <p:nvPr>
            <p:ph idx="1"/>
          </p:nvPr>
        </p:nvSpPr>
        <p:spPr/>
        <p:txBody>
          <a:bodyPr>
            <a:normAutofit/>
          </a:bodyPr>
          <a:lstStyle/>
          <a:p>
            <a:endParaRPr lang="tr-TR" dirty="0" smtClean="0">
              <a:latin typeface="Arial Black" panose="020B0A04020102020204" pitchFamily="34" charset="0"/>
            </a:endParaRPr>
          </a:p>
          <a:p>
            <a:r>
              <a:rPr lang="tr-TR" dirty="0" smtClean="0">
                <a:latin typeface="Arial Black" panose="020B0A04020102020204" pitchFamily="34" charset="0"/>
              </a:rPr>
              <a:t>Günümüzde kabul edilen sıvı </a:t>
            </a:r>
            <a:r>
              <a:rPr lang="tr-TR" dirty="0" err="1" smtClean="0">
                <a:latin typeface="Arial Black" panose="020B0A04020102020204" pitchFamily="34" charset="0"/>
              </a:rPr>
              <a:t>mozayik</a:t>
            </a:r>
            <a:r>
              <a:rPr lang="tr-TR" dirty="0" smtClean="0">
                <a:latin typeface="Arial Black" panose="020B0A04020102020204" pitchFamily="34" charset="0"/>
              </a:rPr>
              <a:t> zar modeline göre biyolojik </a:t>
            </a:r>
            <a:r>
              <a:rPr lang="tr-TR" dirty="0" err="1" smtClean="0">
                <a:latin typeface="Arial Black" panose="020B0A04020102020204" pitchFamily="34" charset="0"/>
              </a:rPr>
              <a:t>membranların</a:t>
            </a:r>
            <a:r>
              <a:rPr lang="tr-TR" dirty="0" smtClean="0">
                <a:latin typeface="Arial Black" panose="020B0A04020102020204" pitchFamily="34" charset="0"/>
              </a:rPr>
              <a:t>(zarların) temel yapısı, lipit </a:t>
            </a:r>
            <a:r>
              <a:rPr lang="tr-TR" smtClean="0">
                <a:latin typeface="Arial Black" panose="020B0A04020102020204" pitchFamily="34" charset="0"/>
              </a:rPr>
              <a:t>çift tabakası (lipit bilayer </a:t>
            </a:r>
            <a:r>
              <a:rPr lang="tr-TR" dirty="0" smtClean="0">
                <a:latin typeface="Arial Black" panose="020B0A04020102020204" pitchFamily="34" charset="0"/>
              </a:rPr>
              <a:t>şeklindedir. Bu çift tabaka içinde proteinler gömülmüş haldedir. </a:t>
            </a:r>
            <a:r>
              <a:rPr lang="tr-TR" dirty="0" err="1" smtClean="0">
                <a:latin typeface="Arial Black" panose="020B0A04020102020204" pitchFamily="34" charset="0"/>
              </a:rPr>
              <a:t>Membranlarda</a:t>
            </a:r>
            <a:r>
              <a:rPr lang="tr-TR" dirty="0" smtClean="0">
                <a:latin typeface="Arial Black" panose="020B0A04020102020204" pitchFamily="34" charset="0"/>
              </a:rPr>
              <a:t> </a:t>
            </a:r>
            <a:r>
              <a:rPr lang="tr-TR" dirty="0" err="1" smtClean="0">
                <a:latin typeface="Arial Black" panose="020B0A04020102020204" pitchFamily="34" charset="0"/>
              </a:rPr>
              <a:t>karbohidrat</a:t>
            </a:r>
            <a:r>
              <a:rPr lang="tr-TR" dirty="0" smtClean="0">
                <a:latin typeface="Arial Black" panose="020B0A04020102020204" pitchFamily="34" charset="0"/>
              </a:rPr>
              <a:t> yapıları da bulunur. </a:t>
            </a:r>
          </a:p>
          <a:p>
            <a:pPr marL="0" indent="0">
              <a:buNone/>
            </a:pPr>
            <a:endParaRPr lang="tr-TR" dirty="0" smtClean="0">
              <a:latin typeface="Arial Black" panose="020B0A04020102020204" pitchFamily="34" charset="0"/>
            </a:endParaRPr>
          </a:p>
          <a:p>
            <a:r>
              <a:rPr lang="tr-TR" dirty="0" err="1" smtClean="0">
                <a:latin typeface="Arial Black" panose="020B0A04020102020204" pitchFamily="34" charset="0"/>
              </a:rPr>
              <a:t>Amfipatik</a:t>
            </a:r>
            <a:r>
              <a:rPr lang="tr-TR" dirty="0" smtClean="0">
                <a:latin typeface="Arial Black" panose="020B0A04020102020204" pitchFamily="34" charset="0"/>
              </a:rPr>
              <a:t> özellikteki </a:t>
            </a:r>
            <a:r>
              <a:rPr lang="tr-TR" dirty="0" err="1" smtClean="0">
                <a:latin typeface="Arial Black" panose="020B0A04020102020204" pitchFamily="34" charset="0"/>
              </a:rPr>
              <a:t>fosfolipitler</a:t>
            </a:r>
            <a:r>
              <a:rPr lang="tr-TR" dirty="0" smtClean="0">
                <a:latin typeface="Arial Black" panose="020B0A04020102020204" pitchFamily="34" charset="0"/>
              </a:rPr>
              <a:t>, çift tabakada yer alan  başlıca </a:t>
            </a:r>
            <a:r>
              <a:rPr lang="tr-TR" dirty="0" err="1" smtClean="0">
                <a:latin typeface="Arial Black" panose="020B0A04020102020204" pitchFamily="34" charset="0"/>
              </a:rPr>
              <a:t>membran</a:t>
            </a:r>
            <a:r>
              <a:rPr lang="tr-TR" dirty="0" smtClean="0">
                <a:latin typeface="Arial Black" panose="020B0A04020102020204" pitchFamily="34" charset="0"/>
              </a:rPr>
              <a:t> lipitleridir. </a:t>
            </a:r>
            <a:r>
              <a:rPr lang="tr-TR" dirty="0" err="1" smtClean="0">
                <a:latin typeface="Arial Black" panose="020B0A04020102020204" pitchFamily="34" charset="0"/>
              </a:rPr>
              <a:t>Fosfolipitlerin</a:t>
            </a:r>
            <a:r>
              <a:rPr lang="tr-TR" dirty="0" smtClean="0">
                <a:latin typeface="Arial Black" panose="020B0A04020102020204" pitchFamily="34" charset="0"/>
              </a:rPr>
              <a:t> </a:t>
            </a:r>
            <a:r>
              <a:rPr lang="tr-TR" dirty="0" err="1" smtClean="0">
                <a:latin typeface="Arial Black" panose="020B0A04020102020204" pitchFamily="34" charset="0"/>
              </a:rPr>
              <a:t>yanısıra</a:t>
            </a:r>
            <a:r>
              <a:rPr lang="tr-TR" dirty="0" smtClean="0">
                <a:latin typeface="Arial Black" panose="020B0A04020102020204" pitchFamily="34" charset="0"/>
              </a:rPr>
              <a:t> </a:t>
            </a:r>
            <a:r>
              <a:rPr lang="tr-TR" dirty="0" err="1" smtClean="0">
                <a:latin typeface="Arial Black" panose="020B0A04020102020204" pitchFamily="34" charset="0"/>
              </a:rPr>
              <a:t>sfingolipitler</a:t>
            </a:r>
            <a:r>
              <a:rPr lang="tr-TR" dirty="0" smtClean="0">
                <a:latin typeface="Arial Black" panose="020B0A04020102020204" pitchFamily="34" charset="0"/>
              </a:rPr>
              <a:t> ve kolesterol de </a:t>
            </a:r>
            <a:r>
              <a:rPr lang="tr-TR" dirty="0" err="1" smtClean="0">
                <a:latin typeface="Arial Black" panose="020B0A04020102020204" pitchFamily="34" charset="0"/>
              </a:rPr>
              <a:t>membran</a:t>
            </a:r>
            <a:r>
              <a:rPr lang="tr-TR" dirty="0" smtClean="0">
                <a:latin typeface="Arial Black" panose="020B0A04020102020204" pitchFamily="34" charset="0"/>
              </a:rPr>
              <a:t> da bulunur. Her biyolojik </a:t>
            </a:r>
            <a:r>
              <a:rPr lang="tr-TR" dirty="0" err="1" smtClean="0">
                <a:latin typeface="Arial Black" panose="020B0A04020102020204" pitchFamily="34" charset="0"/>
              </a:rPr>
              <a:t>membran</a:t>
            </a:r>
            <a:r>
              <a:rPr lang="tr-TR" dirty="0" smtClean="0">
                <a:latin typeface="Arial Black" panose="020B0A04020102020204" pitchFamily="34" charset="0"/>
              </a:rPr>
              <a:t> kendine özgü lipit ve protein içeriğine sahiptir ve </a:t>
            </a:r>
            <a:r>
              <a:rPr lang="tr-TR" dirty="0" err="1" smtClean="0">
                <a:latin typeface="Arial Black" panose="020B0A04020102020204" pitchFamily="34" charset="0"/>
              </a:rPr>
              <a:t>lipid</a:t>
            </a:r>
            <a:r>
              <a:rPr lang="tr-TR" dirty="0" smtClean="0">
                <a:latin typeface="Arial Black" panose="020B0A04020102020204" pitchFamily="34" charset="0"/>
              </a:rPr>
              <a:t>/protein oranı değişmektedir. </a:t>
            </a:r>
          </a:p>
          <a:p>
            <a:endParaRPr lang="tr-TR" dirty="0"/>
          </a:p>
        </p:txBody>
      </p:sp>
    </p:spTree>
    <p:extLst>
      <p:ext uri="{BB962C8B-B14F-4D97-AF65-F5344CB8AC3E}">
        <p14:creationId xmlns:p14="http://schemas.microsoft.com/office/powerpoint/2010/main" val="33561024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err="1" smtClean="0"/>
              <a:t>Membranların</a:t>
            </a:r>
            <a:r>
              <a:rPr lang="tr-TR" b="1" dirty="0" smtClean="0"/>
              <a:t> Başlıca  Lipitlerinin Özellikleri</a:t>
            </a:r>
            <a:endParaRPr lang="en-GB" b="1" dirty="0"/>
          </a:p>
        </p:txBody>
      </p:sp>
      <p:sp>
        <p:nvSpPr>
          <p:cNvPr id="3" name="İçerik Yer Tutucusu 2"/>
          <p:cNvSpPr>
            <a:spLocks noGrp="1"/>
          </p:cNvSpPr>
          <p:nvPr>
            <p:ph idx="1"/>
          </p:nvPr>
        </p:nvSpPr>
        <p:spPr/>
        <p:txBody>
          <a:bodyPr/>
          <a:lstStyle/>
          <a:p>
            <a:pPr marL="0" indent="0">
              <a:buNone/>
            </a:pPr>
            <a:r>
              <a:rPr lang="tr-TR" b="1" dirty="0" err="1" smtClean="0"/>
              <a:t>Membranların</a:t>
            </a:r>
            <a:r>
              <a:rPr lang="tr-TR" b="1" dirty="0" smtClean="0"/>
              <a:t> temel yapısal özellikleri </a:t>
            </a:r>
            <a:r>
              <a:rPr lang="tr-TR" b="1" dirty="0" err="1" smtClean="0"/>
              <a:t>gliserofosfolipit</a:t>
            </a:r>
            <a:r>
              <a:rPr lang="tr-TR" b="1" dirty="0" smtClean="0"/>
              <a:t> ve </a:t>
            </a:r>
            <a:r>
              <a:rPr lang="tr-TR" b="1" dirty="0" err="1" smtClean="0"/>
              <a:t>sifingolipitlerin</a:t>
            </a:r>
            <a:r>
              <a:rPr lang="tr-TR" b="1" dirty="0" smtClean="0"/>
              <a:t> </a:t>
            </a:r>
            <a:r>
              <a:rPr lang="tr-TR" b="1" dirty="0" err="1" smtClean="0"/>
              <a:t>fizikokimyasal</a:t>
            </a:r>
            <a:r>
              <a:rPr lang="tr-TR" b="1" dirty="0" smtClean="0"/>
              <a:t> özelliklerine dayanır. Bu </a:t>
            </a:r>
            <a:r>
              <a:rPr lang="tr-TR" b="1" dirty="0" err="1" smtClean="0"/>
              <a:t>amfipatik</a:t>
            </a:r>
            <a:r>
              <a:rPr lang="tr-TR" b="1" dirty="0" smtClean="0"/>
              <a:t> bileşikler in </a:t>
            </a:r>
            <a:r>
              <a:rPr lang="tr-TR" b="1" dirty="0" err="1" smtClean="0"/>
              <a:t>vitro</a:t>
            </a:r>
            <a:r>
              <a:rPr lang="tr-TR" b="1" dirty="0" smtClean="0"/>
              <a:t> olarak sulu sistemlerle </a:t>
            </a:r>
            <a:r>
              <a:rPr lang="tr-TR" b="1" dirty="0"/>
              <a:t>e</a:t>
            </a:r>
            <a:r>
              <a:rPr lang="tr-TR" b="1" dirty="0" smtClean="0"/>
              <a:t>tkileştiklerinde miçel adı verilen kürecikler oluştururlar. Miçellerin sadece bir polar yüzü vardır. Miçeller lipitlerin ince </a:t>
            </a:r>
            <a:r>
              <a:rPr lang="tr-TR" b="1" dirty="0" err="1" smtClean="0"/>
              <a:t>barsaklardaki</a:t>
            </a:r>
            <a:r>
              <a:rPr lang="tr-TR" b="1" dirty="0" smtClean="0"/>
              <a:t> sindirim ve </a:t>
            </a:r>
            <a:r>
              <a:rPr lang="tr-TR" b="1" dirty="0" err="1" smtClean="0"/>
              <a:t>absorbsiyonunda</a:t>
            </a:r>
            <a:r>
              <a:rPr lang="tr-TR" b="1" dirty="0" smtClean="0"/>
              <a:t> önemlidir.</a:t>
            </a:r>
          </a:p>
          <a:p>
            <a:pPr marL="0" indent="0">
              <a:buNone/>
            </a:pPr>
            <a:r>
              <a:rPr lang="tr-TR" b="1" dirty="0" err="1" smtClean="0"/>
              <a:t>Amfipatik</a:t>
            </a:r>
            <a:r>
              <a:rPr lang="tr-TR" b="1" dirty="0" smtClean="0"/>
              <a:t> lipitler deneysel koşullara bağlı olarak lipit çift tabakası oluştururlar. </a:t>
            </a:r>
            <a:r>
              <a:rPr lang="tr-TR" b="1" dirty="0" err="1" smtClean="0"/>
              <a:t>Bilayer</a:t>
            </a:r>
            <a:r>
              <a:rPr lang="tr-TR" b="1" dirty="0" smtClean="0"/>
              <a:t> (çift tabaka) konfigürasyonu denilen bu yapı, tüm biyolojik </a:t>
            </a:r>
            <a:r>
              <a:rPr lang="tr-TR" b="1" dirty="0" err="1" smtClean="0"/>
              <a:t>membranların</a:t>
            </a:r>
            <a:r>
              <a:rPr lang="tr-TR" b="1" dirty="0" smtClean="0"/>
              <a:t> temel lipit yapısıdır. </a:t>
            </a:r>
          </a:p>
          <a:p>
            <a:pPr marL="0" indent="0">
              <a:buNone/>
            </a:pPr>
            <a:r>
              <a:rPr lang="tr-TR" b="1" dirty="0" smtClean="0"/>
              <a:t>Lipit çift tabakası, uygun koşullar altında </a:t>
            </a:r>
            <a:r>
              <a:rPr lang="tr-TR" b="1" dirty="0" err="1" smtClean="0"/>
              <a:t>sferik</a:t>
            </a:r>
            <a:r>
              <a:rPr lang="tr-TR" b="1" dirty="0" smtClean="0"/>
              <a:t> veziküller, </a:t>
            </a:r>
            <a:r>
              <a:rPr lang="tr-TR" b="1" dirty="0" err="1" smtClean="0"/>
              <a:t>lipozomlar</a:t>
            </a:r>
            <a:r>
              <a:rPr lang="tr-TR" b="1" dirty="0" smtClean="0"/>
              <a:t>, haline geçer. </a:t>
            </a:r>
            <a:endParaRPr lang="en-GB" b="1" dirty="0"/>
          </a:p>
        </p:txBody>
      </p:sp>
    </p:spTree>
    <p:extLst>
      <p:ext uri="{BB962C8B-B14F-4D97-AF65-F5344CB8AC3E}">
        <p14:creationId xmlns:p14="http://schemas.microsoft.com/office/powerpoint/2010/main" val="11883130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smtClean="0"/>
              <a:t>Lipit Çift </a:t>
            </a:r>
            <a:r>
              <a:rPr lang="tr-TR" b="1"/>
              <a:t>T</a:t>
            </a:r>
            <a:r>
              <a:rPr lang="tr-TR" b="1" smtClean="0"/>
              <a:t>abakalarının </a:t>
            </a:r>
            <a:r>
              <a:rPr lang="tr-TR" b="1"/>
              <a:t>G</a:t>
            </a:r>
            <a:r>
              <a:rPr lang="tr-TR" b="1" smtClean="0"/>
              <a:t>enel </a:t>
            </a:r>
            <a:r>
              <a:rPr lang="tr-TR" b="1" dirty="0"/>
              <a:t>Ö</a:t>
            </a:r>
            <a:r>
              <a:rPr lang="tr-TR" b="1" smtClean="0"/>
              <a:t>zellikleri</a:t>
            </a:r>
            <a:endParaRPr lang="en-GB" b="1" dirty="0"/>
          </a:p>
        </p:txBody>
      </p:sp>
      <p:sp>
        <p:nvSpPr>
          <p:cNvPr id="3" name="İçerik Yer Tutucusu 2"/>
          <p:cNvSpPr>
            <a:spLocks noGrp="1"/>
          </p:cNvSpPr>
          <p:nvPr>
            <p:ph idx="1"/>
          </p:nvPr>
        </p:nvSpPr>
        <p:spPr/>
        <p:txBody>
          <a:bodyPr/>
          <a:lstStyle/>
          <a:p>
            <a:r>
              <a:rPr lang="tr-TR" b="1" dirty="0" smtClean="0"/>
              <a:t>Lipit çift tabakasında bulunan </a:t>
            </a:r>
            <a:r>
              <a:rPr lang="tr-TR" b="1" dirty="0" err="1" smtClean="0"/>
              <a:t>fosfolipitlerin</a:t>
            </a:r>
            <a:r>
              <a:rPr lang="tr-TR" b="1" dirty="0" smtClean="0"/>
              <a:t> hareketi mümkündür.</a:t>
            </a:r>
          </a:p>
          <a:p>
            <a:r>
              <a:rPr lang="tr-TR" b="1" dirty="0" smtClean="0"/>
              <a:t>Ancak, bu hareketlerden </a:t>
            </a:r>
            <a:r>
              <a:rPr lang="tr-TR" b="1" dirty="0" err="1" smtClean="0"/>
              <a:t>transvers</a:t>
            </a:r>
            <a:r>
              <a:rPr lang="tr-TR" b="1" dirty="0" smtClean="0"/>
              <a:t> </a:t>
            </a:r>
            <a:r>
              <a:rPr lang="tr-TR" b="1" dirty="0" err="1" smtClean="0"/>
              <a:t>diffüzyon</a:t>
            </a:r>
            <a:r>
              <a:rPr lang="tr-TR" b="1" dirty="0" smtClean="0"/>
              <a:t>/ </a:t>
            </a:r>
            <a:r>
              <a:rPr lang="tr-TR" b="1" dirty="0" err="1" smtClean="0"/>
              <a:t>flip-flop</a:t>
            </a:r>
            <a:r>
              <a:rPr lang="tr-TR" b="1" dirty="0" smtClean="0"/>
              <a:t> oldukça nadirdir. Oysa, aynı çift tabakada bulunan komşu </a:t>
            </a:r>
            <a:r>
              <a:rPr lang="tr-TR" b="1" dirty="0" err="1" smtClean="0"/>
              <a:t>fosfolipitler</a:t>
            </a:r>
            <a:r>
              <a:rPr lang="tr-TR" b="1" dirty="0" smtClean="0"/>
              <a:t> arasında </a:t>
            </a:r>
            <a:r>
              <a:rPr lang="tr-TR" b="1" dirty="0" err="1" smtClean="0"/>
              <a:t>lateral</a:t>
            </a:r>
            <a:r>
              <a:rPr lang="tr-TR" b="1" dirty="0" smtClean="0"/>
              <a:t> difüzyon olur.</a:t>
            </a:r>
          </a:p>
          <a:p>
            <a:r>
              <a:rPr lang="tr-TR" b="1" dirty="0" err="1" smtClean="0"/>
              <a:t>Membranların</a:t>
            </a:r>
            <a:r>
              <a:rPr lang="tr-TR" b="1" dirty="0" smtClean="0"/>
              <a:t> iç ve dış tabakalarında farklı lipitler asimetrik olarak dağılmışlardır.</a:t>
            </a:r>
          </a:p>
          <a:p>
            <a:r>
              <a:rPr lang="tr-TR" b="1" dirty="0" smtClean="0"/>
              <a:t>Lipit çift tabakasının akışkanlığı sıcaklığa </a:t>
            </a:r>
            <a:r>
              <a:rPr lang="tr-TR" b="1" smtClean="0"/>
              <a:t>bağlıdır.</a:t>
            </a:r>
            <a:endParaRPr lang="tr-TR" b="1" dirty="0" smtClean="0"/>
          </a:p>
          <a:p>
            <a:r>
              <a:rPr lang="tr-TR" b="1" dirty="0" err="1" smtClean="0"/>
              <a:t>Rijit</a:t>
            </a:r>
            <a:r>
              <a:rPr lang="tr-TR" b="1" dirty="0" smtClean="0"/>
              <a:t> </a:t>
            </a:r>
            <a:r>
              <a:rPr lang="tr-TR" b="1" dirty="0" err="1" smtClean="0"/>
              <a:t>steroid</a:t>
            </a:r>
            <a:r>
              <a:rPr lang="tr-TR" b="1" dirty="0" smtClean="0"/>
              <a:t> halka sistemi nedeniyle kolesterol </a:t>
            </a:r>
            <a:r>
              <a:rPr lang="tr-TR" b="1" dirty="0" err="1" smtClean="0"/>
              <a:t>membran</a:t>
            </a:r>
            <a:r>
              <a:rPr lang="tr-TR" b="1" dirty="0" smtClean="0"/>
              <a:t> akışkanlığını azaltır.</a:t>
            </a:r>
            <a:endParaRPr lang="en-GB" b="1" dirty="0"/>
          </a:p>
        </p:txBody>
      </p:sp>
    </p:spTree>
    <p:extLst>
      <p:ext uri="{BB962C8B-B14F-4D97-AF65-F5344CB8AC3E}">
        <p14:creationId xmlns:p14="http://schemas.microsoft.com/office/powerpoint/2010/main" val="14975276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dirty="0" smtClean="0">
                <a:latin typeface="Arial Black" panose="020B0A04020102020204" pitchFamily="34" charset="0"/>
              </a:rPr>
              <a:t>Lipit Metabolizmasının Temel </a:t>
            </a:r>
            <a:r>
              <a:rPr lang="tr-TR" smtClean="0">
                <a:latin typeface="Arial Black" panose="020B0A04020102020204" pitchFamily="34" charset="0"/>
              </a:rPr>
              <a:t>Ara Ürünü Asetil KoA </a:t>
            </a:r>
            <a:endParaRPr lang="tr-TR" dirty="0">
              <a:latin typeface="Arial Black" panose="020B0A04020102020204" pitchFamily="34" charset="0"/>
            </a:endParaRPr>
          </a:p>
        </p:txBody>
      </p:sp>
      <p:sp>
        <p:nvSpPr>
          <p:cNvPr id="3" name="İçerik Yer Tutucusu 2"/>
          <p:cNvSpPr>
            <a:spLocks noGrp="1"/>
          </p:cNvSpPr>
          <p:nvPr>
            <p:ph idx="1"/>
          </p:nvPr>
        </p:nvSpPr>
        <p:spPr/>
        <p:txBody>
          <a:bodyPr/>
          <a:lstStyle/>
          <a:p>
            <a:r>
              <a:rPr lang="tr-TR" dirty="0" err="1" smtClean="0">
                <a:latin typeface="Arial Black" panose="020B0A04020102020204" pitchFamily="34" charset="0"/>
              </a:rPr>
              <a:t>Asetil</a:t>
            </a:r>
            <a:r>
              <a:rPr lang="tr-TR" dirty="0" smtClean="0">
                <a:latin typeface="Arial Black" panose="020B0A04020102020204" pitchFamily="34" charset="0"/>
              </a:rPr>
              <a:t> </a:t>
            </a:r>
            <a:r>
              <a:rPr lang="tr-TR" dirty="0" err="1" smtClean="0">
                <a:latin typeface="Arial Black" panose="020B0A04020102020204" pitchFamily="34" charset="0"/>
              </a:rPr>
              <a:t>KoA</a:t>
            </a:r>
            <a:r>
              <a:rPr lang="tr-TR" dirty="0" smtClean="0">
                <a:latin typeface="Arial Black" panose="020B0A04020102020204" pitchFamily="34" charset="0"/>
              </a:rPr>
              <a:t>, </a:t>
            </a:r>
            <a:r>
              <a:rPr lang="tr-TR" dirty="0" err="1" smtClean="0">
                <a:latin typeface="Arial Black" panose="020B0A04020102020204" pitchFamily="34" charset="0"/>
              </a:rPr>
              <a:t>karbohidrat</a:t>
            </a:r>
            <a:r>
              <a:rPr lang="tr-TR" dirty="0" smtClean="0">
                <a:latin typeface="Arial Black" panose="020B0A04020102020204" pitchFamily="34" charset="0"/>
              </a:rPr>
              <a:t> ve protein metabolizmasında olduğu gibi lipit metabolizmasında önemli bir ara üründür.</a:t>
            </a:r>
          </a:p>
          <a:p>
            <a:endParaRPr lang="tr-TR" dirty="0">
              <a:latin typeface="Arial Black" panose="020B0A04020102020204" pitchFamily="34" charset="0"/>
            </a:endParaRPr>
          </a:p>
          <a:p>
            <a:r>
              <a:rPr lang="tr-TR" dirty="0" smtClean="0">
                <a:latin typeface="Arial Black" panose="020B0A04020102020204" pitchFamily="34" charset="0"/>
              </a:rPr>
              <a:t>Lipit           		Yağ </a:t>
            </a:r>
            <a:r>
              <a:rPr lang="tr-TR" dirty="0" err="1" smtClean="0">
                <a:latin typeface="Arial Black" panose="020B0A04020102020204" pitchFamily="34" charset="0"/>
              </a:rPr>
              <a:t>asiti</a:t>
            </a:r>
            <a:r>
              <a:rPr lang="tr-TR" dirty="0" smtClean="0">
                <a:latin typeface="Arial Black" panose="020B0A04020102020204" pitchFamily="34" charset="0"/>
              </a:rPr>
              <a:t>		</a:t>
            </a:r>
            <a:r>
              <a:rPr lang="tr-TR" dirty="0" err="1" smtClean="0">
                <a:latin typeface="Arial Black" panose="020B0A04020102020204" pitchFamily="34" charset="0"/>
              </a:rPr>
              <a:t>AsetilKoA</a:t>
            </a:r>
            <a:endParaRPr lang="tr-TR" dirty="0" smtClean="0">
              <a:latin typeface="Arial Black" panose="020B0A04020102020204" pitchFamily="34" charset="0"/>
            </a:endParaRPr>
          </a:p>
          <a:p>
            <a:r>
              <a:rPr lang="tr-TR" dirty="0" err="1" smtClean="0">
                <a:latin typeface="Arial Black" panose="020B0A04020102020204" pitchFamily="34" charset="0"/>
              </a:rPr>
              <a:t>Karbohidrat</a:t>
            </a:r>
            <a:r>
              <a:rPr lang="tr-TR" dirty="0" smtClean="0">
                <a:latin typeface="Arial Black" panose="020B0A04020102020204" pitchFamily="34" charset="0"/>
              </a:rPr>
              <a:t>	</a:t>
            </a:r>
            <a:r>
              <a:rPr lang="tr-TR" dirty="0" err="1" smtClean="0">
                <a:latin typeface="Arial Black" panose="020B0A04020102020204" pitchFamily="34" charset="0"/>
              </a:rPr>
              <a:t>Glukoz</a:t>
            </a:r>
            <a:r>
              <a:rPr lang="tr-TR" dirty="0" smtClean="0">
                <a:latin typeface="Arial Black" panose="020B0A04020102020204" pitchFamily="34" charset="0"/>
              </a:rPr>
              <a:t>			</a:t>
            </a:r>
            <a:r>
              <a:rPr lang="tr-TR" dirty="0" err="1" smtClean="0">
                <a:latin typeface="Arial Black" panose="020B0A04020102020204" pitchFamily="34" charset="0"/>
              </a:rPr>
              <a:t>AsetilKoA</a:t>
            </a:r>
            <a:endParaRPr lang="tr-TR" dirty="0" smtClean="0">
              <a:latin typeface="Arial Black" panose="020B0A04020102020204" pitchFamily="34" charset="0"/>
            </a:endParaRPr>
          </a:p>
          <a:p>
            <a:r>
              <a:rPr lang="tr-TR" dirty="0" smtClean="0">
                <a:latin typeface="Arial Black" panose="020B0A04020102020204" pitchFamily="34" charset="0"/>
              </a:rPr>
              <a:t>Protein			Amino asit		</a:t>
            </a:r>
            <a:r>
              <a:rPr lang="tr-TR" dirty="0" err="1" smtClean="0">
                <a:latin typeface="Arial Black" panose="020B0A04020102020204" pitchFamily="34" charset="0"/>
              </a:rPr>
              <a:t>AsetilKoA</a:t>
            </a:r>
            <a:endParaRPr lang="tr-TR" dirty="0">
              <a:latin typeface="Arial Black" panose="020B0A04020102020204" pitchFamily="34" charset="0"/>
            </a:endParaRPr>
          </a:p>
        </p:txBody>
      </p:sp>
    </p:spTree>
    <p:extLst>
      <p:ext uri="{BB962C8B-B14F-4D97-AF65-F5344CB8AC3E}">
        <p14:creationId xmlns:p14="http://schemas.microsoft.com/office/powerpoint/2010/main" val="26934391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smtClean="0">
                <a:latin typeface="Arial Black" panose="020B0A04020102020204" pitchFamily="34" charset="0"/>
              </a:rPr>
              <a:t>Bazı Dokuların Kullandıkları Enerji Kaynakları</a:t>
            </a:r>
            <a:endParaRPr lang="tr-TR" dirty="0">
              <a:latin typeface="Arial Black" panose="020B0A04020102020204" pitchFamily="34" charset="0"/>
            </a:endParaRPr>
          </a:p>
        </p:txBody>
      </p:sp>
      <p:sp>
        <p:nvSpPr>
          <p:cNvPr id="3" name="İçerik Yer Tutucusu 2"/>
          <p:cNvSpPr>
            <a:spLocks noGrp="1"/>
          </p:cNvSpPr>
          <p:nvPr>
            <p:ph idx="1"/>
          </p:nvPr>
        </p:nvSpPr>
        <p:spPr/>
        <p:txBody>
          <a:bodyPr>
            <a:normAutofit/>
          </a:bodyPr>
          <a:lstStyle/>
          <a:p>
            <a:pPr marL="457200" lvl="1" indent="0">
              <a:buNone/>
            </a:pPr>
            <a:r>
              <a:rPr lang="tr-TR" dirty="0" smtClean="0">
                <a:latin typeface="Arial Black" panose="020B0A04020102020204" pitchFamily="34" charset="0"/>
              </a:rPr>
              <a:t>					</a:t>
            </a:r>
            <a:r>
              <a:rPr lang="tr-TR" dirty="0" err="1" smtClean="0">
                <a:latin typeface="Arial Black" panose="020B0A04020102020204" pitchFamily="34" charset="0"/>
              </a:rPr>
              <a:t>Glukoz</a:t>
            </a:r>
            <a:r>
              <a:rPr lang="tr-TR" dirty="0" smtClean="0">
                <a:latin typeface="Arial Black" panose="020B0A04020102020204" pitchFamily="34" charset="0"/>
              </a:rPr>
              <a:t>			Yağ </a:t>
            </a:r>
            <a:r>
              <a:rPr lang="tr-TR" dirty="0" err="1" smtClean="0">
                <a:latin typeface="Arial Black" panose="020B0A04020102020204" pitchFamily="34" charset="0"/>
              </a:rPr>
              <a:t>asiti</a:t>
            </a:r>
            <a:r>
              <a:rPr lang="tr-TR" dirty="0" smtClean="0">
                <a:latin typeface="Arial Black" panose="020B0A04020102020204" pitchFamily="34" charset="0"/>
              </a:rPr>
              <a:t>		Keton cisimleri	</a:t>
            </a:r>
          </a:p>
          <a:p>
            <a:pPr lvl="1"/>
            <a:r>
              <a:rPr lang="tr-TR" dirty="0" smtClean="0">
                <a:latin typeface="Arial Black" panose="020B0A04020102020204" pitchFamily="34" charset="0"/>
              </a:rPr>
              <a:t>Beyin					+									+</a:t>
            </a:r>
          </a:p>
          <a:p>
            <a:pPr lvl="1"/>
            <a:r>
              <a:rPr lang="tr-TR" dirty="0" smtClean="0">
                <a:latin typeface="Arial Black" panose="020B0A04020102020204" pitchFamily="34" charset="0"/>
              </a:rPr>
              <a:t>Eritrosit				+</a:t>
            </a:r>
          </a:p>
          <a:p>
            <a:pPr lvl="1"/>
            <a:r>
              <a:rPr lang="tr-TR" dirty="0" smtClean="0">
                <a:latin typeface="Arial Black" panose="020B0A04020102020204" pitchFamily="34" charset="0"/>
              </a:rPr>
              <a:t>Karaciğer			+				+</a:t>
            </a:r>
          </a:p>
          <a:p>
            <a:pPr lvl="1"/>
            <a:r>
              <a:rPr lang="tr-TR" dirty="0" smtClean="0">
                <a:latin typeface="Arial Black" panose="020B0A04020102020204" pitchFamily="34" charset="0"/>
              </a:rPr>
              <a:t>Kalp kası				+				+					+</a:t>
            </a:r>
          </a:p>
          <a:p>
            <a:pPr lvl="1"/>
            <a:r>
              <a:rPr lang="tr-TR" dirty="0" smtClean="0">
                <a:latin typeface="Arial Black" panose="020B0A04020102020204" pitchFamily="34" charset="0"/>
              </a:rPr>
              <a:t>Barsak mukozası		+									+</a:t>
            </a:r>
          </a:p>
          <a:p>
            <a:pPr lvl="1"/>
            <a:r>
              <a:rPr lang="tr-TR" dirty="0" smtClean="0">
                <a:latin typeface="Arial Black" panose="020B0A04020102020204" pitchFamily="34" charset="0"/>
              </a:rPr>
              <a:t>İskelet kası			+				+					+</a:t>
            </a:r>
          </a:p>
          <a:p>
            <a:pPr lvl="1"/>
            <a:r>
              <a:rPr lang="tr-TR" dirty="0" smtClean="0">
                <a:latin typeface="Arial Black" panose="020B0A04020102020204" pitchFamily="34" charset="0"/>
              </a:rPr>
              <a:t>Retina				+</a:t>
            </a:r>
          </a:p>
          <a:p>
            <a:pPr lvl="1"/>
            <a:r>
              <a:rPr lang="tr-TR" dirty="0" err="1" smtClean="0">
                <a:latin typeface="Arial Black" panose="020B0A04020102020204" pitchFamily="34" charset="0"/>
              </a:rPr>
              <a:t>Renal</a:t>
            </a:r>
            <a:r>
              <a:rPr lang="tr-TR" dirty="0" smtClean="0">
                <a:latin typeface="Arial Black" panose="020B0A04020102020204" pitchFamily="34" charset="0"/>
              </a:rPr>
              <a:t> korteks			+				+					+</a:t>
            </a:r>
          </a:p>
          <a:p>
            <a:pPr lvl="1"/>
            <a:r>
              <a:rPr lang="tr-TR" dirty="0" err="1" smtClean="0">
                <a:latin typeface="Arial Black" panose="020B0A04020102020204" pitchFamily="34" charset="0"/>
              </a:rPr>
              <a:t>Renal</a:t>
            </a:r>
            <a:r>
              <a:rPr lang="tr-TR" dirty="0" smtClean="0">
                <a:latin typeface="Arial Black" panose="020B0A04020102020204" pitchFamily="34" charset="0"/>
              </a:rPr>
              <a:t> </a:t>
            </a:r>
            <a:r>
              <a:rPr lang="tr-TR" dirty="0" err="1" smtClean="0">
                <a:latin typeface="Arial Black" panose="020B0A04020102020204" pitchFamily="34" charset="0"/>
              </a:rPr>
              <a:t>medulla</a:t>
            </a:r>
            <a:r>
              <a:rPr lang="tr-TR" dirty="0" smtClean="0">
                <a:latin typeface="Arial Black" panose="020B0A04020102020204" pitchFamily="34" charset="0"/>
              </a:rPr>
              <a:t>		+</a:t>
            </a:r>
            <a:endParaRPr lang="tr-TR" dirty="0">
              <a:latin typeface="Arial Black" panose="020B0A04020102020204" pitchFamily="34" charset="0"/>
            </a:endParaRPr>
          </a:p>
        </p:txBody>
      </p:sp>
    </p:spTree>
    <p:extLst>
      <p:ext uri="{BB962C8B-B14F-4D97-AF65-F5344CB8AC3E}">
        <p14:creationId xmlns:p14="http://schemas.microsoft.com/office/powerpoint/2010/main" val="93685741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smtClean="0">
                <a:latin typeface="Arial Black" panose="020B0A04020102020204" pitchFamily="34" charset="0"/>
              </a:rPr>
              <a:t>ENERJİ REZERVİ </a:t>
            </a:r>
            <a:r>
              <a:rPr lang="tr-TR" dirty="0">
                <a:latin typeface="Arial Black" panose="020B0A04020102020204" pitchFamily="34" charset="0"/>
              </a:rPr>
              <a:t>(YEDEK)</a:t>
            </a:r>
            <a:r>
              <a:rPr lang="tr-TR" dirty="0" smtClean="0">
                <a:latin typeface="Arial Black" panose="020B0A04020102020204" pitchFamily="34" charset="0"/>
              </a:rPr>
              <a:t>OLARAK YAĞLAR</a:t>
            </a:r>
            <a:endParaRPr lang="tr-TR" dirty="0">
              <a:latin typeface="Arial Black" panose="020B0A04020102020204" pitchFamily="34" charset="0"/>
            </a:endParaRPr>
          </a:p>
        </p:txBody>
      </p:sp>
      <p:sp>
        <p:nvSpPr>
          <p:cNvPr id="3" name="İçerik Yer Tutucusu 2"/>
          <p:cNvSpPr>
            <a:spLocks noGrp="1"/>
          </p:cNvSpPr>
          <p:nvPr>
            <p:ph idx="1"/>
          </p:nvPr>
        </p:nvSpPr>
        <p:spPr/>
        <p:txBody>
          <a:bodyPr>
            <a:normAutofit/>
          </a:bodyPr>
          <a:lstStyle/>
          <a:p>
            <a:endParaRPr lang="tr-TR" dirty="0" smtClean="0">
              <a:latin typeface="Arial Black" panose="020B0A04020102020204" pitchFamily="34" charset="0"/>
            </a:endParaRPr>
          </a:p>
          <a:p>
            <a:r>
              <a:rPr lang="tr-TR" dirty="0" smtClean="0"/>
              <a:t>Ortalama 70kg sağlıklı erişkin bir bireyde, </a:t>
            </a:r>
            <a:r>
              <a:rPr lang="tr-TR" dirty="0" err="1" smtClean="0"/>
              <a:t>adipoz</a:t>
            </a:r>
            <a:r>
              <a:rPr lang="tr-TR" dirty="0" smtClean="0"/>
              <a:t> dokuda </a:t>
            </a:r>
            <a:r>
              <a:rPr lang="tr-TR" dirty="0" err="1" smtClean="0"/>
              <a:t>TriAçilGliserol</a:t>
            </a:r>
            <a:r>
              <a:rPr lang="tr-TR" dirty="0" smtClean="0"/>
              <a:t>(TAG) şeklinde depolanmış yaklaşık 10 kg  yakıt rezervi bulunmaktadır.</a:t>
            </a:r>
          </a:p>
          <a:p>
            <a:r>
              <a:rPr lang="tr-TR" dirty="0" smtClean="0"/>
              <a:t>İnsan vücudunun ihtiyacı olan enerjinin neredeyse tamamı </a:t>
            </a:r>
            <a:r>
              <a:rPr lang="tr-TR" dirty="0" err="1" smtClean="0"/>
              <a:t>karbohidrat</a:t>
            </a:r>
            <a:r>
              <a:rPr lang="tr-TR" dirty="0" smtClean="0"/>
              <a:t> ve lipitlerin </a:t>
            </a:r>
            <a:r>
              <a:rPr lang="tr-TR" dirty="0" err="1" smtClean="0"/>
              <a:t>oksidasyonu</a:t>
            </a:r>
            <a:r>
              <a:rPr lang="tr-TR" dirty="0" smtClean="0"/>
              <a:t> ile sağlanır.</a:t>
            </a:r>
          </a:p>
          <a:p>
            <a:r>
              <a:rPr lang="tr-TR" dirty="0" err="1" smtClean="0"/>
              <a:t>Karbohidratlar</a:t>
            </a:r>
            <a:r>
              <a:rPr lang="tr-TR" dirty="0" smtClean="0"/>
              <a:t> kolaylıkla ve hemen kullanılabilecek enerji kaynağı iken, lipitler daha çok enerji yedeği olarak biriktirilirler.</a:t>
            </a:r>
          </a:p>
          <a:p>
            <a:r>
              <a:rPr lang="tr-TR" dirty="0" smtClean="0"/>
              <a:t>Gram başına enerji üretimi, lipitler için 9 kalori iken, </a:t>
            </a:r>
            <a:r>
              <a:rPr lang="tr-TR" dirty="0" err="1" smtClean="0"/>
              <a:t>karbohidrat</a:t>
            </a:r>
            <a:r>
              <a:rPr lang="tr-TR" dirty="0" smtClean="0"/>
              <a:t> ve proteinler için 4 kaloridir.</a:t>
            </a:r>
            <a:r>
              <a:rPr lang="en-US" dirty="0" smtClean="0"/>
              <a:t> </a:t>
            </a:r>
            <a:endParaRPr lang="tr-TR" dirty="0"/>
          </a:p>
        </p:txBody>
      </p:sp>
    </p:spTree>
    <p:extLst>
      <p:ext uri="{BB962C8B-B14F-4D97-AF65-F5344CB8AC3E}">
        <p14:creationId xmlns:p14="http://schemas.microsoft.com/office/powerpoint/2010/main" val="670857161"/>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1932</TotalTime>
  <Words>1083</Words>
  <Application>Microsoft Office PowerPoint</Application>
  <PresentationFormat>Geniş ekran</PresentationFormat>
  <Paragraphs>64</Paragraphs>
  <Slides>14</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14</vt:i4>
      </vt:variant>
    </vt:vector>
  </HeadingPairs>
  <TitlesOfParts>
    <vt:vector size="19" baseType="lpstr">
      <vt:lpstr>Arial</vt:lpstr>
      <vt:lpstr>Arial Black</vt:lpstr>
      <vt:lpstr>Century Gothic</vt:lpstr>
      <vt:lpstr>Wingdings 3</vt:lpstr>
      <vt:lpstr>Duman</vt:lpstr>
      <vt:lpstr>Lipit Metabolizması</vt:lpstr>
      <vt:lpstr> Lipit Metabolizmasına Genel Bakış</vt:lpstr>
      <vt:lpstr> Lipitlerin Fonksiyonları</vt:lpstr>
      <vt:lpstr> Membranların yapısı, Membran Lipitleri Biyolojik membranlar temel olarak lipit çift tabakası ve proteinlerden oluşmuştur.</vt:lpstr>
      <vt:lpstr>Membranların Başlıca  Lipitlerinin Özellikleri</vt:lpstr>
      <vt:lpstr>Lipit Çift Tabakalarının Genel Özellikleri</vt:lpstr>
      <vt:lpstr>Lipit Metabolizmasının Temel Ara Ürünü Asetil KoA </vt:lpstr>
      <vt:lpstr>Bazı Dokuların Kullandıkları Enerji Kaynakları</vt:lpstr>
      <vt:lpstr>ENERJİ REZERVİ (YEDEK)OLARAK YAĞLAR</vt:lpstr>
      <vt:lpstr>Lipidlerin Kaynağı</vt:lpstr>
      <vt:lpstr>Besinlerle Alınan Lipitlerin(yağların) Sindirimi ve Absorbsiyonu</vt:lpstr>
      <vt:lpstr>PowerPoint Sunusu</vt:lpstr>
      <vt:lpstr>Besinlerle Alınan Lipitlerin Sindirimi ve Absorbsiyonu</vt:lpstr>
      <vt:lpstr>Plazma Lipoproteinleri</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Lipit Metabolizması</dc:title>
  <dc:creator>zeliha</dc:creator>
  <cp:lastModifiedBy>zeliha</cp:lastModifiedBy>
  <cp:revision>131</cp:revision>
  <dcterms:created xsi:type="dcterms:W3CDTF">2017-03-14T07:43:34Z</dcterms:created>
  <dcterms:modified xsi:type="dcterms:W3CDTF">2018-01-30T08:05:58Z</dcterms:modified>
</cp:coreProperties>
</file>