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89" r:id="rId2"/>
    <p:sldId id="290" r:id="rId3"/>
    <p:sldId id="287" r:id="rId4"/>
    <p:sldId id="288" r:id="rId5"/>
    <p:sldId id="286" r:id="rId6"/>
    <p:sldId id="260" r:id="rId7"/>
    <p:sldId id="261" r:id="rId8"/>
    <p:sldId id="262" r:id="rId9"/>
    <p:sldId id="291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99" autoAdjust="0"/>
    <p:restoredTop sz="94660"/>
  </p:normalViewPr>
  <p:slideViewPr>
    <p:cSldViewPr>
      <p:cViewPr varScale="1">
        <p:scale>
          <a:sx n="58" d="100"/>
          <a:sy n="58" d="100"/>
        </p:scale>
        <p:origin x="42" y="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87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D2AEDB-B0CE-4AAF-8066-4F7A878AC37F}" type="datetimeFigureOut">
              <a:rPr lang="tr-TR" smtClean="0"/>
              <a:pPr/>
              <a:t>10.8.2017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AF0C0E-4DB9-4D5F-8323-BC0F5BE895B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8110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F0C0E-4DB9-4D5F-8323-BC0F5BE895B6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47816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F0C0E-4DB9-4D5F-8323-BC0F5BE895B6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33418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F0C0E-4DB9-4D5F-8323-BC0F5BE895B6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79501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F0C0E-4DB9-4D5F-8323-BC0F5BE895B6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06822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F0C0E-4DB9-4D5F-8323-BC0F5BE895B6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94705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F0C0E-4DB9-4D5F-8323-BC0F5BE895B6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5151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F0C0E-4DB9-4D5F-8323-BC0F5BE895B6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61652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F0C0E-4DB9-4D5F-8323-BC0F5BE895B6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12455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F0C0E-4DB9-4D5F-8323-BC0F5BE895B6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24322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E6FBAC1-73DD-4B38-B17C-55F9284D3A56}" type="datetime1">
              <a:rPr lang="tr-TR" smtClean="0"/>
              <a:pPr/>
              <a:t>10.8.2017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DCD13-84DA-42A4-A958-97C9356AF409}" type="datetime1">
              <a:rPr lang="tr-TR" smtClean="0"/>
              <a:pPr/>
              <a:t>10.8.2017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CE82CD7-489B-4410-9F44-E5EB0EC9789E}" type="datetime1">
              <a:rPr lang="tr-TR" smtClean="0"/>
              <a:pPr/>
              <a:t>10.8.2017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7" name="6 Dikdörtgen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D53E4-30FA-4360-9777-1A999FFD8C3F}" type="datetime1">
              <a:rPr lang="tr-TR" smtClean="0"/>
              <a:pPr/>
              <a:t>10.8.2017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Dikdörtgen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0567C-7F1D-46FD-A76A-FF2881E36947}" type="datetime1">
              <a:rPr lang="tr-TR" smtClean="0"/>
              <a:pPr/>
              <a:t>10.8.2017</a:t>
            </a:fld>
            <a:endParaRPr lang="tr-TR"/>
          </a:p>
        </p:txBody>
      </p:sp>
      <p:sp>
        <p:nvSpPr>
          <p:cNvPr id="13" name="12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E833CC4-A3CB-4C31-9446-43466BEE90C5}" type="datetime1">
              <a:rPr lang="tr-TR" smtClean="0"/>
              <a:pPr/>
              <a:t>10.8.2017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tr-TR" smtClean="0"/>
              <a:t>Prof. Dr. Fehmi TUNCEL</a:t>
            </a:r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89D2D78-4262-4D74-A02C-F3B97DBA166C}" type="datetime1">
              <a:rPr lang="tr-TR" smtClean="0"/>
              <a:pPr/>
              <a:t>10.8.2017</a:t>
            </a:fld>
            <a:endParaRPr lang="tr-TR"/>
          </a:p>
        </p:txBody>
      </p:sp>
      <p:sp>
        <p:nvSpPr>
          <p:cNvPr id="12" name="11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16" name="15 Metin Yer Tutucusu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5" name="14 Metin Yer Tutucusu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D772E-6462-46F7-A3BB-61A42EC06594}" type="datetime1">
              <a:rPr lang="tr-TR" smtClean="0"/>
              <a:pPr/>
              <a:t>10.8.2017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D68FD-0066-415A-9EAA-7C26489CAFBB}" type="datetime1">
              <a:rPr lang="tr-TR" smtClean="0"/>
              <a:pPr/>
              <a:t>10.8.2017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DCA0B-0311-4F8A-9E6C-20B57D8BD108}" type="datetime1">
              <a:rPr lang="tr-TR" smtClean="0"/>
              <a:pPr/>
              <a:t>10.8.2017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ikdörtgen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1" name="10 Dikdörtgen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FFC86162-4F9E-4D81-AE63-F73A122514CF}" type="datetime1">
              <a:rPr lang="tr-TR" smtClean="0"/>
              <a:pPr/>
              <a:t>10.8.2017</a:t>
            </a:fld>
            <a:endParaRPr lang="tr-TR"/>
          </a:p>
        </p:txBody>
      </p:sp>
      <p:sp>
        <p:nvSpPr>
          <p:cNvPr id="13" name="12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47FF601-AA5B-4F6F-BD36-FB9EE55BDAEA}" type="datetime1">
              <a:rPr lang="tr-TR" smtClean="0"/>
              <a:pPr/>
              <a:t>10.8.2017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7" name="6 Dikdörtgen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643042" y="1000108"/>
            <a:ext cx="7196158" cy="4867292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BAÖ 107 İnsan Anatomisi ve </a:t>
            </a:r>
            <a:r>
              <a:rPr lang="tr-TR" b="1" dirty="0" err="1" smtClean="0">
                <a:solidFill>
                  <a:srgbClr val="FF0000"/>
                </a:solidFill>
              </a:rPr>
              <a:t>Kinesiyolojisi</a:t>
            </a:r>
            <a:r>
              <a:rPr lang="tr-TR" b="1" dirty="0" smtClean="0">
                <a:solidFill>
                  <a:srgbClr val="FF0000"/>
                </a:solidFill>
              </a:rPr>
              <a:t> (4 0) 4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FBAC1-73DD-4B38-B17C-55F9284D3A56}" type="datetime1">
              <a:rPr lang="tr-TR" smtClean="0"/>
              <a:pPr/>
              <a:t>10.8.2017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2000232" y="1714488"/>
            <a:ext cx="521497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4000" b="1" dirty="0" smtClean="0">
                <a:solidFill>
                  <a:srgbClr val="002060"/>
                </a:solidFill>
              </a:rPr>
              <a:t>Ankara üniversitesi</a:t>
            </a:r>
            <a:br>
              <a:rPr lang="tr-TR" sz="4000" b="1" dirty="0" smtClean="0">
                <a:solidFill>
                  <a:srgbClr val="002060"/>
                </a:solidFill>
              </a:rPr>
            </a:br>
            <a:r>
              <a:rPr lang="tr-TR" sz="4000" b="1" dirty="0" smtClean="0">
                <a:solidFill>
                  <a:srgbClr val="002060"/>
                </a:solidFill>
              </a:rPr>
              <a:t> </a:t>
            </a:r>
            <a:r>
              <a:rPr lang="tr-TR" sz="4000" b="1" dirty="0" smtClean="0">
                <a:solidFill>
                  <a:srgbClr val="7030A0"/>
                </a:solidFill>
              </a:rPr>
              <a:t>spor bilimleri fakültesi</a:t>
            </a:r>
            <a:r>
              <a:rPr lang="tr-TR" sz="4000" b="1" dirty="0" smtClean="0">
                <a:solidFill>
                  <a:srgbClr val="002060"/>
                </a:solidFill>
              </a:rPr>
              <a:t/>
            </a:r>
            <a:br>
              <a:rPr lang="tr-TR" sz="4000" b="1" dirty="0" smtClean="0">
                <a:solidFill>
                  <a:srgbClr val="002060"/>
                </a:solidFill>
              </a:rPr>
            </a:br>
            <a:endParaRPr lang="tr-TR" sz="4000" b="1" dirty="0" smtClean="0">
              <a:solidFill>
                <a:srgbClr val="002060"/>
              </a:solidFill>
            </a:endParaRPr>
          </a:p>
          <a:p>
            <a:pPr algn="ctr"/>
            <a:r>
              <a:rPr lang="tr-TR" sz="4000" b="1" dirty="0" smtClean="0">
                <a:solidFill>
                  <a:srgbClr val="002060"/>
                </a:solidFill>
              </a:rPr>
              <a:t/>
            </a:r>
            <a:br>
              <a:rPr lang="tr-TR" sz="4000" b="1" dirty="0" smtClean="0">
                <a:solidFill>
                  <a:srgbClr val="002060"/>
                </a:solidFill>
              </a:rPr>
            </a:br>
            <a:r>
              <a:rPr lang="tr-TR" sz="4000" b="1" dirty="0" smtClean="0">
                <a:solidFill>
                  <a:srgbClr val="C00000"/>
                </a:solidFill>
              </a:rPr>
              <a:t>Beden Eğitimi ve spor</a:t>
            </a:r>
            <a:br>
              <a:rPr lang="tr-TR" sz="4000" b="1" dirty="0" smtClean="0">
                <a:solidFill>
                  <a:srgbClr val="C00000"/>
                </a:solidFill>
              </a:rPr>
            </a:br>
            <a:r>
              <a:rPr lang="tr-TR" sz="4000" b="1" dirty="0" smtClean="0">
                <a:solidFill>
                  <a:srgbClr val="C00000"/>
                </a:solidFill>
              </a:rPr>
              <a:t> Öğretmenliği bölümü </a:t>
            </a:r>
            <a:endParaRPr lang="tr-TR" sz="4000" b="1" dirty="0">
              <a:solidFill>
                <a:srgbClr val="C00000"/>
              </a:solidFill>
            </a:endParaRPr>
          </a:p>
        </p:txBody>
      </p:sp>
      <p:pic>
        <p:nvPicPr>
          <p:cNvPr id="8" name="Picture 4" descr="unvamblem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71934" y="2928934"/>
            <a:ext cx="1214446" cy="12144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2060"/>
                </a:solidFill>
              </a:rPr>
              <a:t>Temel Anatomik Terminoloji</a:t>
            </a: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D53E4-30FA-4360-9777-1A999FFD8C3F}" type="datetime1">
              <a:rPr lang="tr-TR" smtClean="0"/>
              <a:pPr/>
              <a:t>10.8.2017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endParaRPr lang="tr-TR" b="1" dirty="0" smtClean="0"/>
          </a:p>
          <a:p>
            <a:pPr algn="ctr">
              <a:buNone/>
            </a:pPr>
            <a:r>
              <a:rPr lang="tr-TR" b="1" dirty="0" smtClean="0"/>
              <a:t>HAREKET TANIMLAMASINDA </a:t>
            </a:r>
          </a:p>
          <a:p>
            <a:pPr algn="ctr">
              <a:buNone/>
            </a:pPr>
            <a:r>
              <a:rPr lang="tr-TR" b="1" dirty="0" smtClean="0"/>
              <a:t>DOĞRU ANATOMİK </a:t>
            </a:r>
          </a:p>
          <a:p>
            <a:pPr algn="ctr">
              <a:buNone/>
            </a:pPr>
            <a:r>
              <a:rPr lang="tr-TR" b="1" dirty="0" smtClean="0"/>
              <a:t>TERMİNOLOJİYİ KULLANMAK </a:t>
            </a:r>
          </a:p>
          <a:p>
            <a:pPr algn="ctr">
              <a:buNone/>
            </a:pPr>
            <a:r>
              <a:rPr lang="tr-TR" b="1" dirty="0" smtClean="0"/>
              <a:t>ÖNEMLİDİR.</a:t>
            </a:r>
            <a:endParaRPr lang="tr-T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002060"/>
                </a:solidFill>
              </a:rPr>
              <a:t>Temel Anatomik Terminoloji</a:t>
            </a:r>
            <a:endParaRPr lang="tr-TR" b="1" dirty="0">
              <a:solidFill>
                <a:srgbClr val="00206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D53E4-30FA-4360-9777-1A999FFD8C3F}" type="datetime1">
              <a:rPr lang="tr-TR" smtClean="0"/>
              <a:pPr/>
              <a:t>10.8.2017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tr-TR" dirty="0" smtClean="0"/>
          </a:p>
          <a:p>
            <a:pPr algn="ctr"/>
            <a:r>
              <a:rPr lang="tr-TR" b="1" dirty="0" smtClean="0"/>
              <a:t>ANATOMİK TERİMLERİN KÖKÜ LATİN YA DA YUNAN DİLİNDEN GELİR;</a:t>
            </a:r>
          </a:p>
          <a:p>
            <a:pPr algn="ctr"/>
            <a:r>
              <a:rPr lang="tr-TR" b="1" dirty="0" smtClean="0"/>
              <a:t>GENELLİKLE  TANIMLAYICIDIR;</a:t>
            </a:r>
          </a:p>
          <a:p>
            <a:pPr algn="ctr"/>
            <a:r>
              <a:rPr lang="tr-TR" b="1" dirty="0" smtClean="0"/>
              <a:t>BİRÇOK  KAS ADI : KASIN YERİNİ, ŞEKLİNİ YA DA HAREKETİNİ İFADE EDER</a:t>
            </a:r>
            <a:endParaRPr lang="tr-T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Temel Anatomik Terminoloji</a:t>
            </a:r>
            <a:endParaRPr lang="tr-TR" b="1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D53E4-30FA-4360-9777-1A999FFD8C3F}" type="datetime1">
              <a:rPr lang="tr-TR" smtClean="0"/>
              <a:pPr/>
              <a:t>10.8.2017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tr-TR" b="1" u="sng" dirty="0" smtClean="0"/>
              <a:t>ÖRNEK </a:t>
            </a:r>
            <a:endParaRPr lang="tr-TR" b="1" dirty="0" smtClean="0"/>
          </a:p>
          <a:p>
            <a:pPr algn="ctr">
              <a:buNone/>
            </a:pPr>
            <a:r>
              <a:rPr lang="tr-TR" b="1" dirty="0" smtClean="0"/>
              <a:t>TİBİYALİS POSTERİOR: BU KASIN ADI YERİNİ İFADE EDER – BU KASIN, TİBİYA KEMİĞİNİN HİZASINDA VE ARKA TARAFTA YER ALDIĞI ANLAŞILMAKTADIR. </a:t>
            </a:r>
          </a:p>
          <a:p>
            <a:pPr algn="ctr">
              <a:buNone/>
            </a:pPr>
            <a:endParaRPr lang="tr-TR" b="1" dirty="0" smtClean="0"/>
          </a:p>
          <a:p>
            <a:pPr algn="ctr">
              <a:buNone/>
            </a:pPr>
            <a:r>
              <a:rPr lang="tr-TR" b="1" dirty="0" smtClean="0"/>
              <a:t>KELİMENİN KÖKÜNÜ ÖĞRENMEK YOLU İLE :</a:t>
            </a:r>
          </a:p>
          <a:p>
            <a:pPr algn="ctr">
              <a:buNone/>
            </a:pPr>
            <a:r>
              <a:rPr lang="tr-TR" b="1" dirty="0" smtClean="0"/>
              <a:t>HEM ANATOMİK TERİM, HEM DE KASIN YERİ ANLAŞILIR.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002060"/>
                </a:solidFill>
              </a:rPr>
              <a:t>Anatomi</a:t>
            </a:r>
            <a:endParaRPr lang="tr-TR" b="1" dirty="0">
              <a:solidFill>
                <a:srgbClr val="00206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3B75C-47F9-44ED-8D32-86E5DE3C2B2A}" type="datetime1">
              <a:rPr lang="tr-TR" smtClean="0"/>
              <a:pPr/>
              <a:t>10.8.2017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endParaRPr lang="tr-TR" dirty="0" smtClean="0"/>
          </a:p>
          <a:p>
            <a:pPr>
              <a:buNone/>
            </a:pPr>
            <a:r>
              <a:rPr lang="tr-TR" dirty="0" smtClean="0"/>
              <a:t> </a:t>
            </a:r>
          </a:p>
          <a:p>
            <a:pPr algn="ctr"/>
            <a:r>
              <a:rPr lang="tr-TR" b="1" dirty="0" smtClean="0"/>
              <a:t>TEMEL ANATOMİK TERMİNOLOJİ </a:t>
            </a:r>
          </a:p>
          <a:p>
            <a:pPr algn="ctr"/>
            <a:r>
              <a:rPr lang="tr-TR" b="1" dirty="0" smtClean="0"/>
              <a:t> KARDİYOVASKÜLER SİSTEM </a:t>
            </a:r>
          </a:p>
          <a:p>
            <a:pPr algn="ctr"/>
            <a:r>
              <a:rPr lang="tr-TR" b="1" dirty="0" smtClean="0"/>
              <a:t>SOLUNUM SİSTEMİ </a:t>
            </a:r>
          </a:p>
          <a:p>
            <a:pPr algn="ctr"/>
            <a:r>
              <a:rPr lang="it-IT" b="1" dirty="0" smtClean="0"/>
              <a:t>SANTRAL VE PERİFERİK SİNİR SİSTEMİ </a:t>
            </a:r>
          </a:p>
          <a:p>
            <a:pPr algn="ctr"/>
            <a:r>
              <a:rPr lang="tr-TR" b="1" smtClean="0"/>
              <a:t>İSKELET </a:t>
            </a:r>
            <a:r>
              <a:rPr lang="tr-TR" b="1" dirty="0" smtClean="0"/>
              <a:t>SİSTEMİ </a:t>
            </a:r>
          </a:p>
          <a:p>
            <a:pPr algn="ctr"/>
            <a:r>
              <a:rPr lang="tr-TR" b="1" dirty="0" smtClean="0"/>
              <a:t>AKSİYAL İSKELET </a:t>
            </a:r>
          </a:p>
          <a:p>
            <a:pPr algn="ctr"/>
            <a:r>
              <a:rPr lang="tr-TR" b="1" dirty="0" smtClean="0"/>
              <a:t>APENDİKULER İSKELET </a:t>
            </a:r>
          </a:p>
          <a:p>
            <a:pPr algn="ctr"/>
            <a:r>
              <a:rPr lang="tr-TR" b="1" dirty="0" smtClean="0"/>
              <a:t> EKLEMLER </a:t>
            </a:r>
          </a:p>
          <a:p>
            <a:pPr algn="ctr"/>
            <a:r>
              <a:rPr lang="tr-TR" b="1" dirty="0" smtClean="0"/>
              <a:t> KAS SİSTEMİ </a:t>
            </a:r>
          </a:p>
          <a:p>
            <a:pPr algn="ctr"/>
            <a:r>
              <a:rPr lang="tr-TR" b="1" dirty="0" smtClean="0"/>
              <a:t>ÜST EKSTREMİTE KASLARI </a:t>
            </a:r>
          </a:p>
          <a:p>
            <a:pPr algn="ctr"/>
            <a:r>
              <a:rPr lang="tr-TR" b="1" dirty="0" smtClean="0"/>
              <a:t>ALT EKSTREMİTE KASLARI </a:t>
            </a:r>
          </a:p>
          <a:p>
            <a:pPr algn="ctr"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557194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 </a:t>
            </a:r>
            <a:r>
              <a:rPr lang="tr-TR" sz="3100" b="1" i="1" dirty="0" smtClean="0">
                <a:solidFill>
                  <a:srgbClr val="002060"/>
                </a:solidFill>
              </a:rPr>
              <a:t>Tablo 2.1. Yönler ve bölgelerle ilgili anatomik ifadeler </a:t>
            </a:r>
            <a:r>
              <a:rPr lang="tr-TR" b="1" i="1" dirty="0" smtClean="0"/>
              <a:t>	</a:t>
            </a:r>
            <a:br>
              <a:rPr lang="tr-TR" b="1" i="1" dirty="0" smtClean="0"/>
            </a:br>
            <a:endParaRPr lang="tr-TR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D53E4-30FA-4360-9777-1A999FFD8C3F}" type="datetime1">
              <a:rPr lang="tr-TR" smtClean="0"/>
              <a:pPr/>
              <a:t>10.8.2017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/>
          </a:p>
        </p:txBody>
      </p:sp>
      <p:graphicFrame>
        <p:nvGraphicFramePr>
          <p:cNvPr id="9" name="8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642910" y="571480"/>
          <a:ext cx="8194703" cy="657229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9653"/>
                <a:gridCol w="2038350"/>
                <a:gridCol w="2038350"/>
                <a:gridCol w="2038350"/>
              </a:tblGrid>
              <a:tr h="796336">
                <a:tc>
                  <a:txBody>
                    <a:bodyPr/>
                    <a:lstStyle/>
                    <a:p>
                      <a:r>
                        <a:rPr lang="tr-TR" sz="18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 </a:t>
                      </a:r>
                      <a:r>
                        <a:rPr lang="tr-TR" sz="180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Anterior</a:t>
                      </a:r>
                      <a:r>
                        <a:rPr lang="tr-TR" sz="18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 (</a:t>
                      </a:r>
                      <a:r>
                        <a:rPr lang="tr-TR" sz="180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Ventral</a:t>
                      </a:r>
                      <a:r>
                        <a:rPr lang="tr-TR" sz="18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) 			</a:t>
                      </a:r>
                      <a:endParaRPr lang="tr-TR" sz="1800" b="1" i="1" baseline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8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Ön Taraf </a:t>
                      </a:r>
                      <a:endParaRPr lang="tr-TR" sz="1800" b="1" i="1" baseline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80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Torakal</a:t>
                      </a:r>
                      <a:r>
                        <a:rPr lang="tr-TR" sz="18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 </a:t>
                      </a:r>
                      <a:endParaRPr lang="tr-TR" sz="1800" b="1" i="1" baseline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8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Sırt Bölgesi, Sırta Ait 	</a:t>
                      </a:r>
                      <a:endParaRPr lang="tr-TR" sz="1800" b="1" i="1" baseline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800" i="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 </a:t>
                      </a:r>
                      <a:r>
                        <a:rPr lang="tr-TR" sz="1800" b="1" i="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Posterior</a:t>
                      </a:r>
                      <a:r>
                        <a:rPr lang="tr-TR" sz="1800" b="1" i="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 (</a:t>
                      </a:r>
                      <a:r>
                        <a:rPr lang="tr-TR" sz="1800" b="1" i="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Dorsal</a:t>
                      </a:r>
                      <a:r>
                        <a:rPr lang="tr-TR" sz="1800" b="1" i="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) 	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b="1" i="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Arka Taraf 	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b="1" i="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Lomber</a:t>
                      </a:r>
                      <a:r>
                        <a:rPr lang="tr-TR" sz="1800" b="1" i="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 	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b="1" i="0" baseline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Bel Bölgesi, Bele Ait 	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tr-TR" sz="1800" i="0" baseline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j-lt"/>
                      </a:endParaRPr>
                    </a:p>
                    <a:p>
                      <a:r>
                        <a:rPr lang="tr-TR" sz="1800" i="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 </a:t>
                      </a:r>
                      <a:r>
                        <a:rPr lang="tr-TR" sz="1800" b="1" i="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İnferior</a:t>
                      </a:r>
                      <a:r>
                        <a:rPr lang="tr-TR" sz="1800" b="1" i="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 	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i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Alt Taraf</a:t>
                      </a:r>
                      <a:endParaRPr lang="tr-TR" sz="1800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800" b="1" i="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Sakral</a:t>
                      </a:r>
                      <a:endParaRPr lang="tr-TR" sz="1800" b="1" i="0" baseline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800" b="1" i="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Bel Altı, Kuyruk Sokumu Üzeri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800" i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Superior</a:t>
                      </a:r>
                      <a:endParaRPr lang="tr-TR" sz="1800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i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Üst Taraf</a:t>
                      </a:r>
                      <a:endParaRPr lang="tr-TR" sz="1800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i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Plantar</a:t>
                      </a:r>
                      <a:endParaRPr lang="tr-TR" sz="1800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i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Ayak Tabanı</a:t>
                      </a:r>
                      <a:endParaRPr lang="tr-TR" sz="1800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800" i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Mediyal</a:t>
                      </a:r>
                      <a:endParaRPr lang="tr-TR" sz="1800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i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İç Taraf</a:t>
                      </a:r>
                      <a:endParaRPr lang="tr-TR" sz="1800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i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Dorsal</a:t>
                      </a:r>
                      <a:endParaRPr lang="tr-TR" sz="1800" i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i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Ayak Ya Da El Sırtı</a:t>
                      </a:r>
                      <a:endParaRPr lang="tr-TR" sz="1800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800" i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Lateral</a:t>
                      </a:r>
                      <a:endParaRPr lang="tr-TR" sz="1800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i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Dış Taraf</a:t>
                      </a:r>
                      <a:endParaRPr lang="tr-TR" sz="1800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i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Palmar</a:t>
                      </a:r>
                      <a:endParaRPr lang="tr-TR" sz="1800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i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Avuçiçi</a:t>
                      </a:r>
                      <a:endParaRPr lang="tr-TR" sz="1800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800" i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Proksimal</a:t>
                      </a:r>
                      <a:endParaRPr lang="tr-TR" sz="1800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i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Ekstremite</a:t>
                      </a:r>
                      <a:r>
                        <a:rPr lang="tr-TR" sz="1800" i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 Kökü, Yapının</a:t>
                      </a:r>
                      <a:r>
                        <a:rPr lang="tr-TR" sz="1800" i="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 </a:t>
                      </a:r>
                      <a:r>
                        <a:rPr lang="tr-TR" sz="1800" i="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Origini</a:t>
                      </a:r>
                      <a:endParaRPr lang="tr-TR" sz="1800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i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Sagital</a:t>
                      </a:r>
                      <a:r>
                        <a:rPr lang="tr-TR" sz="1800" i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 Düzlem</a:t>
                      </a:r>
                      <a:endParaRPr lang="tr-TR" sz="1800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i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Vücudu Sağ Ve Sol İki Bölüme Ayıran Sanal Düzlem</a:t>
                      </a:r>
                      <a:endParaRPr lang="tr-TR" sz="1800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800" i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Distal</a:t>
                      </a:r>
                      <a:endParaRPr lang="tr-TR" sz="1800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i="0" kern="12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Ekstremite</a:t>
                      </a:r>
                      <a:r>
                        <a:rPr kumimoji="0" lang="tr-TR" sz="1800" i="0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 Ucu, Yapının</a:t>
                      </a:r>
                      <a:r>
                        <a:rPr kumimoji="0" lang="tr-TR" sz="1800" i="0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 Bitim Yeri</a:t>
                      </a:r>
                      <a:endParaRPr lang="tr-TR" sz="1800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i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Frontal</a:t>
                      </a:r>
                      <a:r>
                        <a:rPr lang="tr-TR" sz="1800" i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 Düzlem</a:t>
                      </a:r>
                      <a:endParaRPr lang="tr-TR" sz="1800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i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Vücudu Ön</a:t>
                      </a:r>
                      <a:r>
                        <a:rPr lang="tr-TR" sz="1800" i="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 Ve Arka İki </a:t>
                      </a:r>
                      <a:r>
                        <a:rPr lang="tr-TR" sz="1800" i="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Böülüme</a:t>
                      </a:r>
                      <a:r>
                        <a:rPr lang="tr-TR" sz="1800" i="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 Ayıran Sanal Düzlem</a:t>
                      </a:r>
                      <a:endParaRPr lang="tr-TR" sz="1800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800" i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Superfisiyal</a:t>
                      </a:r>
                      <a:endParaRPr lang="tr-TR" sz="1800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i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Yüzeysel</a:t>
                      </a:r>
                      <a:endParaRPr lang="tr-TR" sz="1800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i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Transver</a:t>
                      </a:r>
                      <a:r>
                        <a:rPr lang="tr-TR" sz="1800" i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 Düzlem</a:t>
                      </a:r>
                      <a:endParaRPr lang="tr-TR" sz="1800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i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Vücudu Üst Ve Alt İki Bölüme Ayıran Sanal Düzlem</a:t>
                      </a:r>
                      <a:endParaRPr lang="tr-TR" sz="1800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02615">
                <a:tc>
                  <a:txBody>
                    <a:bodyPr/>
                    <a:lstStyle/>
                    <a:p>
                      <a:r>
                        <a:rPr lang="tr-TR" sz="1800" i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Servikal</a:t>
                      </a:r>
                      <a:endParaRPr lang="tr-TR" sz="1800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i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j-lt"/>
                        </a:rPr>
                        <a:t>Boyun Bölgesi, Boyunu Ait</a:t>
                      </a:r>
                      <a:endParaRPr lang="tr-TR" sz="1800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sz="1800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sz="1800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557194"/>
          </a:xfrm>
        </p:spPr>
        <p:txBody>
          <a:bodyPr>
            <a:noAutofit/>
          </a:bodyPr>
          <a:lstStyle/>
          <a:p>
            <a:r>
              <a:rPr lang="tr-TR" sz="3600" b="1" i="1" dirty="0" smtClean="0">
                <a:solidFill>
                  <a:srgbClr val="002060"/>
                </a:solidFill>
              </a:rPr>
              <a:t>Tablo 2.2. Sık Kullanılan Tıbbi Terimler </a:t>
            </a:r>
            <a:r>
              <a:rPr lang="tr-TR" sz="3600" b="1" i="1" dirty="0" smtClean="0"/>
              <a:t>	</a:t>
            </a:r>
            <a:br>
              <a:rPr lang="tr-TR" sz="3600" b="1" i="1" dirty="0" smtClean="0"/>
            </a:br>
            <a:endParaRPr lang="tr-TR" sz="3600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D53E4-30FA-4360-9777-1A999FFD8C3F}" type="datetime1">
              <a:rPr lang="tr-TR" smtClean="0"/>
              <a:pPr/>
              <a:t>10.8.2017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1DEFA8C-F947-479F-BE07-76B6B3F80BF1}" type="slidenum">
              <a:rPr lang="tr-TR" smtClean="0"/>
              <a:pPr/>
              <a:t>7</a:t>
            </a:fld>
            <a:endParaRPr lang="tr-TR"/>
          </a:p>
        </p:txBody>
      </p:sp>
      <p:graphicFrame>
        <p:nvGraphicFramePr>
          <p:cNvPr id="9" name="8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-1" y="642916"/>
          <a:ext cx="8994434" cy="74789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0101"/>
                <a:gridCol w="1136333"/>
                <a:gridCol w="1143000"/>
                <a:gridCol w="1143000"/>
                <a:gridCol w="1143000"/>
                <a:gridCol w="1143000"/>
                <a:gridCol w="1143000"/>
                <a:gridCol w="1143000"/>
              </a:tblGrid>
              <a:tr h="847051">
                <a:tc>
                  <a:txBody>
                    <a:bodyPr/>
                    <a:lstStyle/>
                    <a:p>
                      <a:r>
                        <a:rPr lang="tr-TR" sz="2000" b="1" i="1" baseline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Kök 	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Anlam</a:t>
                      </a:r>
                      <a:endParaRPr lang="tr-TR" sz="20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b="1" i="1" baseline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Terim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b="1" i="1" baseline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Tanım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b="1" i="1" baseline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Kök </a:t>
                      </a:r>
                      <a:endParaRPr lang="tr-T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b="1" i="1" baseline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Anlam 	</a:t>
                      </a:r>
                      <a:endParaRPr lang="tr-T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b="1" i="1" baseline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Terim </a:t>
                      </a:r>
                      <a:endParaRPr lang="tr-T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b="1" i="1" baseline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Tanım 	</a:t>
                      </a:r>
                    </a:p>
                  </a:txBody>
                  <a:tcPr/>
                </a:tc>
              </a:tr>
              <a:tr h="847051">
                <a:tc>
                  <a:txBody>
                    <a:bodyPr/>
                    <a:lstStyle/>
                    <a:p>
                      <a:r>
                        <a:rPr lang="tr-TR" sz="2000" dirty="0" err="1" smtClean="0">
                          <a:latin typeface="+mj-lt"/>
                        </a:rPr>
                        <a:t>Artro</a:t>
                      </a:r>
                      <a:endParaRPr lang="tr-T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+mj-lt"/>
                        </a:rPr>
                        <a:t>Eklem</a:t>
                      </a:r>
                      <a:endParaRPr lang="tr-T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err="1" smtClean="0">
                          <a:latin typeface="+mj-lt"/>
                        </a:rPr>
                        <a:t>Artrit</a:t>
                      </a:r>
                      <a:endParaRPr lang="tr-T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+mj-lt"/>
                        </a:rPr>
                        <a:t>Eklem İltihabı</a:t>
                      </a:r>
                      <a:endParaRPr lang="tr-T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err="1" smtClean="0">
                          <a:latin typeface="+mj-lt"/>
                        </a:rPr>
                        <a:t>Miyo</a:t>
                      </a:r>
                      <a:endParaRPr lang="tr-T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+mj-lt"/>
                        </a:rPr>
                        <a:t>Kas</a:t>
                      </a:r>
                      <a:endParaRPr lang="tr-T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err="1" smtClean="0">
                          <a:latin typeface="+mj-lt"/>
                        </a:rPr>
                        <a:t>Miyozit</a:t>
                      </a:r>
                      <a:endParaRPr lang="tr-T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+mj-lt"/>
                        </a:rPr>
                        <a:t>Kas İltihabı</a:t>
                      </a:r>
                      <a:endParaRPr lang="tr-TR" sz="2000" dirty="0">
                        <a:latin typeface="+mj-lt"/>
                      </a:endParaRPr>
                    </a:p>
                  </a:txBody>
                  <a:tcPr/>
                </a:tc>
              </a:tr>
              <a:tr h="847051">
                <a:tc>
                  <a:txBody>
                    <a:bodyPr/>
                    <a:lstStyle/>
                    <a:p>
                      <a:r>
                        <a:rPr lang="tr-TR" sz="2000" dirty="0" err="1" smtClean="0">
                          <a:latin typeface="+mj-lt"/>
                        </a:rPr>
                        <a:t>Bi</a:t>
                      </a:r>
                      <a:endParaRPr lang="tr-T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+mj-lt"/>
                        </a:rPr>
                        <a:t>İki</a:t>
                      </a:r>
                      <a:endParaRPr lang="tr-T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err="1" smtClean="0">
                          <a:latin typeface="+mj-lt"/>
                        </a:rPr>
                        <a:t>Biseps</a:t>
                      </a:r>
                      <a:endParaRPr lang="tr-T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+mj-lt"/>
                        </a:rPr>
                        <a:t>İki Başlı Kas</a:t>
                      </a:r>
                      <a:endParaRPr lang="tr-T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err="1" smtClean="0">
                          <a:latin typeface="+mj-lt"/>
                        </a:rPr>
                        <a:t>Pulmo</a:t>
                      </a:r>
                      <a:endParaRPr lang="tr-T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+mj-lt"/>
                        </a:rPr>
                        <a:t>Akciğer</a:t>
                      </a:r>
                      <a:endParaRPr lang="tr-T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err="1" smtClean="0">
                          <a:latin typeface="+mj-lt"/>
                        </a:rPr>
                        <a:t>Pumoner</a:t>
                      </a:r>
                      <a:r>
                        <a:rPr lang="tr-TR" sz="2000" baseline="0" dirty="0" smtClean="0">
                          <a:latin typeface="+mj-lt"/>
                        </a:rPr>
                        <a:t> Arter</a:t>
                      </a:r>
                      <a:endParaRPr lang="tr-T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+mj-lt"/>
                        </a:rPr>
                        <a:t>Akciğerlere Kan Taşıyan Atardamar</a:t>
                      </a:r>
                      <a:endParaRPr lang="tr-TR" sz="2000" dirty="0">
                        <a:latin typeface="+mj-lt"/>
                      </a:endParaRPr>
                    </a:p>
                  </a:txBody>
                  <a:tcPr/>
                </a:tc>
              </a:tr>
              <a:tr h="847051">
                <a:tc>
                  <a:txBody>
                    <a:bodyPr/>
                    <a:lstStyle/>
                    <a:p>
                      <a:r>
                        <a:rPr lang="tr-TR" sz="2000" dirty="0" err="1" smtClean="0">
                          <a:latin typeface="+mj-lt"/>
                        </a:rPr>
                        <a:t>Brakium</a:t>
                      </a:r>
                      <a:endParaRPr lang="tr-T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+mj-lt"/>
                        </a:rPr>
                        <a:t>Kol</a:t>
                      </a:r>
                      <a:endParaRPr lang="tr-T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err="1" smtClean="0">
                          <a:latin typeface="+mj-lt"/>
                        </a:rPr>
                        <a:t>Brakiyalis</a:t>
                      </a:r>
                      <a:endParaRPr lang="tr-T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+mj-lt"/>
                        </a:rPr>
                        <a:t>Kol Kası</a:t>
                      </a:r>
                      <a:endParaRPr lang="tr-T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err="1" smtClean="0">
                          <a:latin typeface="+mj-lt"/>
                        </a:rPr>
                        <a:t>Torako</a:t>
                      </a:r>
                      <a:endParaRPr lang="tr-T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+mj-lt"/>
                        </a:rPr>
                        <a:t>Göğüs</a:t>
                      </a:r>
                      <a:endParaRPr lang="tr-T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err="1" smtClean="0">
                          <a:latin typeface="+mj-lt"/>
                        </a:rPr>
                        <a:t>Toraks</a:t>
                      </a:r>
                      <a:endParaRPr lang="tr-T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err="1" smtClean="0">
                          <a:latin typeface="+mj-lt"/>
                        </a:rPr>
                        <a:t>Gögüs</a:t>
                      </a:r>
                      <a:endParaRPr lang="tr-TR" sz="2000" dirty="0">
                        <a:latin typeface="+mj-lt"/>
                      </a:endParaRPr>
                    </a:p>
                  </a:txBody>
                  <a:tcPr/>
                </a:tc>
              </a:tr>
              <a:tr h="847051">
                <a:tc>
                  <a:txBody>
                    <a:bodyPr/>
                    <a:lstStyle/>
                    <a:p>
                      <a:r>
                        <a:rPr lang="tr-TR" sz="2000" dirty="0" err="1" smtClean="0">
                          <a:latin typeface="+mj-lt"/>
                        </a:rPr>
                        <a:t>Sefalo</a:t>
                      </a:r>
                      <a:endParaRPr lang="tr-T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+mj-lt"/>
                        </a:rPr>
                        <a:t>Baş</a:t>
                      </a:r>
                      <a:endParaRPr lang="tr-T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err="1" smtClean="0">
                          <a:latin typeface="+mj-lt"/>
                        </a:rPr>
                        <a:t>Sefalik</a:t>
                      </a:r>
                      <a:endParaRPr lang="tr-T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err="1" smtClean="0">
                          <a:latin typeface="+mj-lt"/>
                        </a:rPr>
                        <a:t>Başaait</a:t>
                      </a:r>
                      <a:endParaRPr lang="tr-T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err="1" smtClean="0">
                          <a:latin typeface="+mj-lt"/>
                        </a:rPr>
                        <a:t>Tri</a:t>
                      </a:r>
                      <a:endParaRPr lang="tr-T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+mj-lt"/>
                        </a:rPr>
                        <a:t>Üç</a:t>
                      </a:r>
                      <a:endParaRPr lang="tr-T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err="1" smtClean="0">
                          <a:latin typeface="+mj-lt"/>
                        </a:rPr>
                        <a:t>Triceps</a:t>
                      </a:r>
                      <a:endParaRPr lang="tr-TR" sz="2000" dirty="0" smtClean="0">
                        <a:latin typeface="+mj-lt"/>
                      </a:endParaRPr>
                    </a:p>
                    <a:p>
                      <a:r>
                        <a:rPr lang="tr-TR" sz="2000" dirty="0" err="1" smtClean="0">
                          <a:latin typeface="+mj-lt"/>
                        </a:rPr>
                        <a:t>Braki</a:t>
                      </a:r>
                      <a:endParaRPr lang="tr-T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+mj-lt"/>
                        </a:rPr>
                        <a:t>Üç Başlı Kol Kası</a:t>
                      </a:r>
                      <a:endParaRPr lang="tr-TR" sz="2000" dirty="0">
                        <a:latin typeface="+mj-lt"/>
                      </a:endParaRPr>
                    </a:p>
                  </a:txBody>
                  <a:tcPr/>
                </a:tc>
              </a:tr>
              <a:tr h="847051">
                <a:tc>
                  <a:txBody>
                    <a:bodyPr/>
                    <a:lstStyle/>
                    <a:p>
                      <a:r>
                        <a:rPr lang="tr-TR" sz="2000" dirty="0" err="1" smtClean="0">
                          <a:latin typeface="+mj-lt"/>
                        </a:rPr>
                        <a:t>Kondro</a:t>
                      </a:r>
                      <a:endParaRPr lang="tr-T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+mj-lt"/>
                        </a:rPr>
                        <a:t>Kıkırdak</a:t>
                      </a:r>
                      <a:endParaRPr lang="tr-T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err="1" smtClean="0">
                          <a:latin typeface="+mj-lt"/>
                        </a:rPr>
                        <a:t>Kondrosit</a:t>
                      </a:r>
                      <a:endParaRPr lang="tr-T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+mj-lt"/>
                        </a:rPr>
                        <a:t>Kıkırdak Hücresi</a:t>
                      </a:r>
                      <a:endParaRPr lang="tr-T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err="1" smtClean="0">
                          <a:latin typeface="+mj-lt"/>
                        </a:rPr>
                        <a:t>Os</a:t>
                      </a:r>
                      <a:r>
                        <a:rPr lang="tr-TR" sz="2000" dirty="0" smtClean="0">
                          <a:latin typeface="+mj-lt"/>
                        </a:rPr>
                        <a:t>,</a:t>
                      </a:r>
                    </a:p>
                    <a:p>
                      <a:r>
                        <a:rPr lang="tr-TR" sz="2000" dirty="0" err="1" smtClean="0">
                          <a:latin typeface="+mj-lt"/>
                        </a:rPr>
                        <a:t>Osteo</a:t>
                      </a:r>
                      <a:endParaRPr lang="tr-T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+mj-lt"/>
                        </a:rPr>
                        <a:t>Kemik</a:t>
                      </a:r>
                      <a:endParaRPr lang="tr-T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err="1" smtClean="0">
                          <a:latin typeface="+mj-lt"/>
                        </a:rPr>
                        <a:t>Osteomalasi</a:t>
                      </a:r>
                      <a:endParaRPr lang="tr-T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+mj-lt"/>
                        </a:rPr>
                        <a:t>Kemiğin Yumuşaması</a:t>
                      </a:r>
                      <a:endParaRPr lang="tr-TR" sz="2000" dirty="0">
                        <a:latin typeface="+mj-lt"/>
                      </a:endParaRPr>
                    </a:p>
                  </a:txBody>
                  <a:tcPr/>
                </a:tc>
              </a:tr>
              <a:tr h="847051">
                <a:tc>
                  <a:txBody>
                    <a:bodyPr/>
                    <a:lstStyle/>
                    <a:p>
                      <a:r>
                        <a:rPr lang="tr-TR" sz="2000" dirty="0" err="1" smtClean="0">
                          <a:latin typeface="+mj-lt"/>
                        </a:rPr>
                        <a:t>Kosto</a:t>
                      </a:r>
                      <a:endParaRPr lang="tr-T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+mj-lt"/>
                        </a:rPr>
                        <a:t>Kaburga</a:t>
                      </a:r>
                      <a:endParaRPr lang="tr-T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err="1" smtClean="0">
                          <a:latin typeface="+mj-lt"/>
                        </a:rPr>
                        <a:t>Kostokondral</a:t>
                      </a:r>
                      <a:endParaRPr lang="tr-T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+mj-lt"/>
                        </a:rPr>
                        <a:t>Kaburga Ve Kıkırdağa Ait</a:t>
                      </a:r>
                      <a:endParaRPr lang="tr-T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err="1" smtClean="0">
                          <a:latin typeface="+mj-lt"/>
                        </a:rPr>
                        <a:t>Hemo</a:t>
                      </a:r>
                      <a:endParaRPr lang="tr-TR" sz="2000" dirty="0" smtClean="0">
                        <a:latin typeface="+mj-lt"/>
                      </a:endParaRPr>
                    </a:p>
                    <a:p>
                      <a:r>
                        <a:rPr lang="tr-TR" sz="2000" dirty="0" err="1" smtClean="0">
                          <a:latin typeface="+mj-lt"/>
                        </a:rPr>
                        <a:t>Hemat</a:t>
                      </a:r>
                      <a:endParaRPr lang="tr-T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+mj-lt"/>
                        </a:rPr>
                        <a:t>Kan</a:t>
                      </a:r>
                      <a:endParaRPr lang="tr-T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err="1" smtClean="0">
                          <a:latin typeface="+mj-lt"/>
                        </a:rPr>
                        <a:t>Hemoraji</a:t>
                      </a:r>
                      <a:endParaRPr lang="tr-T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+mj-lt"/>
                        </a:rPr>
                        <a:t>Kanama</a:t>
                      </a:r>
                      <a:endParaRPr lang="tr-TR" sz="2000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i="1" dirty="0" smtClean="0">
                <a:solidFill>
                  <a:srgbClr val="002060"/>
                </a:solidFill>
              </a:rPr>
              <a:t>Şekil 2.1 Anatomik referans duruşu ve hareket düzlemleri</a:t>
            </a: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D53E4-30FA-4360-9777-1A999FFD8C3F}" type="datetime1">
              <a:rPr lang="tr-TR" smtClean="0"/>
              <a:pPr/>
              <a:t>10.8.2017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1DEFA8C-F947-479F-BE07-76B6B3F80BF1}" type="slidenum">
              <a:rPr lang="tr-TR" smtClean="0"/>
              <a:pPr/>
              <a:t>8</a:t>
            </a:fld>
            <a:endParaRPr lang="tr-TR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43042" y="1600200"/>
            <a:ext cx="6215106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1219200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Kaynaklar</a:t>
            </a:r>
            <a:r>
              <a:rPr lang="tr-TR" dirty="0"/>
              <a:t/>
            </a:r>
            <a:br>
              <a:rPr lang="tr-TR" dirty="0"/>
            </a:br>
            <a:r>
              <a:rPr lang="tr-TR" b="1" dirty="0"/>
              <a:t> </a:t>
            </a:r>
            <a:endParaRPr lang="tr-TR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D53E4-30FA-4360-9777-1A999FFD8C3F}" type="datetime1">
              <a:rPr lang="tr-TR" smtClean="0"/>
              <a:pPr/>
              <a:t>10.8.2017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1DEFA8C-F947-479F-BE07-76B6B3F80BF1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buNone/>
            </a:pPr>
            <a:endParaRPr lang="tr-TR" b="1" dirty="0" smtClean="0"/>
          </a:p>
          <a:p>
            <a:pPr lvl="0"/>
            <a:r>
              <a:rPr lang="tr-TR" dirty="0" err="1" smtClean="0"/>
              <a:t>Jürgen</a:t>
            </a:r>
            <a:r>
              <a:rPr lang="tr-TR" dirty="0" smtClean="0"/>
              <a:t> </a:t>
            </a:r>
            <a:r>
              <a:rPr lang="tr-TR" dirty="0" err="1"/>
              <a:t>Weineck</a:t>
            </a:r>
            <a:r>
              <a:rPr lang="tr-TR" dirty="0"/>
              <a:t> (Çevirenler: Ş. Erdoğan, F. Tuncel, Z. Sarı) (1998). Sporda Fonksiyonel Anatomi. Birol Basın Yayın Dağıtım ve Ticaret Ltd. Şti. </a:t>
            </a:r>
          </a:p>
          <a:p>
            <a:pPr lvl="0"/>
            <a:r>
              <a:rPr lang="tr-TR" dirty="0"/>
              <a:t>Oğuz </a:t>
            </a:r>
            <a:r>
              <a:rPr lang="tr-TR" dirty="0" err="1"/>
              <a:t>Kanbir</a:t>
            </a:r>
            <a:r>
              <a:rPr lang="tr-TR" dirty="0"/>
              <a:t> (2007). İnsan Anatomisi – Hareket Sistemi. Baran Matbaacılık. </a:t>
            </a:r>
          </a:p>
          <a:p>
            <a:pPr lvl="0"/>
            <a:r>
              <a:rPr lang="tr-TR" dirty="0"/>
              <a:t>E. </a:t>
            </a:r>
            <a:r>
              <a:rPr lang="tr-TR" dirty="0" err="1"/>
              <a:t>Pearl</a:t>
            </a:r>
            <a:r>
              <a:rPr lang="tr-TR" dirty="0"/>
              <a:t> Solomon, Richard R. </a:t>
            </a:r>
            <a:r>
              <a:rPr lang="tr-TR" dirty="0" err="1"/>
              <a:t>Schmidt</a:t>
            </a:r>
            <a:r>
              <a:rPr lang="tr-TR" dirty="0"/>
              <a:t>, P. James </a:t>
            </a:r>
            <a:r>
              <a:rPr lang="tr-TR" dirty="0" err="1"/>
              <a:t>Adragna</a:t>
            </a:r>
            <a:r>
              <a:rPr lang="tr-TR" dirty="0"/>
              <a:t> (1990). Human </a:t>
            </a:r>
            <a:r>
              <a:rPr lang="tr-TR" dirty="0" err="1"/>
              <a:t>Anatomy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Physiology</a:t>
            </a:r>
            <a:r>
              <a:rPr lang="tr-TR" dirty="0"/>
              <a:t>. </a:t>
            </a:r>
            <a:r>
              <a:rPr lang="tr-TR" dirty="0" err="1"/>
              <a:t>Harcourt</a:t>
            </a:r>
            <a:r>
              <a:rPr lang="tr-TR" dirty="0"/>
              <a:t> </a:t>
            </a:r>
            <a:r>
              <a:rPr lang="tr-TR" dirty="0" err="1"/>
              <a:t>Brace</a:t>
            </a:r>
            <a:r>
              <a:rPr lang="tr-TR" dirty="0"/>
              <a:t> </a:t>
            </a:r>
            <a:r>
              <a:rPr lang="tr-TR" dirty="0" err="1"/>
              <a:t>College</a:t>
            </a:r>
            <a:r>
              <a:rPr lang="tr-TR" dirty="0"/>
              <a:t> </a:t>
            </a:r>
            <a:r>
              <a:rPr lang="tr-TR" dirty="0" err="1"/>
              <a:t>Publishers</a:t>
            </a:r>
            <a:r>
              <a:rPr lang="tr-TR" dirty="0"/>
              <a:t>. </a:t>
            </a:r>
          </a:p>
          <a:p>
            <a:pPr lvl="0"/>
            <a:r>
              <a:rPr lang="tr-TR" dirty="0"/>
              <a:t>John W. Hole (1987). Human </a:t>
            </a:r>
            <a:r>
              <a:rPr lang="tr-TR" dirty="0" err="1"/>
              <a:t>Anatomy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Physiology</a:t>
            </a:r>
            <a:r>
              <a:rPr lang="tr-TR" dirty="0"/>
              <a:t>. </a:t>
            </a:r>
            <a:r>
              <a:rPr lang="tr-TR" dirty="0" err="1"/>
              <a:t>Wm</a:t>
            </a:r>
            <a:r>
              <a:rPr lang="tr-TR" dirty="0"/>
              <a:t>. C. Brown </a:t>
            </a:r>
            <a:r>
              <a:rPr lang="tr-TR" dirty="0" err="1"/>
              <a:t>Publishers</a:t>
            </a:r>
            <a:r>
              <a:rPr lang="tr-TR" dirty="0"/>
              <a:t>.</a:t>
            </a:r>
          </a:p>
          <a:p>
            <a:pPr lvl="0"/>
            <a:r>
              <a:rPr lang="tr-TR" dirty="0"/>
              <a:t>Blue </a:t>
            </a:r>
            <a:r>
              <a:rPr lang="tr-TR" dirty="0" err="1"/>
              <a:t>Vision</a:t>
            </a:r>
            <a:r>
              <a:rPr lang="tr-TR" dirty="0"/>
              <a:t> </a:t>
            </a:r>
            <a:r>
              <a:rPr lang="tr-TR" dirty="0" err="1"/>
              <a:t>Fitness</a:t>
            </a:r>
            <a:r>
              <a:rPr lang="tr-TR" dirty="0"/>
              <a:t> Akademi (2010). </a:t>
            </a:r>
            <a:r>
              <a:rPr lang="tr-TR" dirty="0" err="1"/>
              <a:t>Personal</a:t>
            </a:r>
            <a:r>
              <a:rPr lang="tr-TR" dirty="0"/>
              <a:t> </a:t>
            </a:r>
            <a:r>
              <a:rPr lang="tr-TR" dirty="0" err="1"/>
              <a:t>Fitness</a:t>
            </a:r>
            <a:r>
              <a:rPr lang="tr-TR" dirty="0"/>
              <a:t> </a:t>
            </a:r>
            <a:r>
              <a:rPr lang="tr-TR" dirty="0" err="1"/>
              <a:t>Trainer</a:t>
            </a:r>
            <a:r>
              <a:rPr lang="tr-TR" dirty="0"/>
              <a:t> </a:t>
            </a:r>
            <a:r>
              <a:rPr lang="tr-TR" dirty="0" smtClean="0"/>
              <a:t>Kitabı. </a:t>
            </a:r>
            <a:r>
              <a:rPr lang="tr-TR" dirty="0" err="1"/>
              <a:t>Scala</a:t>
            </a:r>
            <a:r>
              <a:rPr lang="tr-TR" dirty="0"/>
              <a:t> Matbaacılık Reklam Promosyon.   </a:t>
            </a:r>
          </a:p>
        </p:txBody>
      </p:sp>
    </p:spTree>
    <p:extLst>
      <p:ext uri="{BB962C8B-B14F-4D97-AF65-F5344CB8AC3E}">
        <p14:creationId xmlns:p14="http://schemas.microsoft.com/office/powerpoint/2010/main" val="3360644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talama">
  <a:themeElements>
    <a:clrScheme name="Ortalama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rtalama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rtalam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295</TotalTime>
  <Words>524</Words>
  <Application>Microsoft Office PowerPoint</Application>
  <PresentationFormat>Ekran Gösterisi (4:3)</PresentationFormat>
  <Paragraphs>180</Paragraphs>
  <Slides>9</Slides>
  <Notes>9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Calibri</vt:lpstr>
      <vt:lpstr>Tw Cen MT</vt:lpstr>
      <vt:lpstr>Wingdings</vt:lpstr>
      <vt:lpstr>Wingdings 2</vt:lpstr>
      <vt:lpstr>Ortalama</vt:lpstr>
      <vt:lpstr>       </vt:lpstr>
      <vt:lpstr>Temel Anatomik Terminoloji</vt:lpstr>
      <vt:lpstr>Temel Anatomik Terminoloji</vt:lpstr>
      <vt:lpstr>Temel Anatomik Terminoloji</vt:lpstr>
      <vt:lpstr>Anatomi</vt:lpstr>
      <vt:lpstr>  Tablo 2.1. Yönler ve bölgelerle ilgili anatomik ifadeler   </vt:lpstr>
      <vt:lpstr>Tablo 2.2. Sık Kullanılan Tıbbi Terimler   </vt:lpstr>
      <vt:lpstr>Şekil 2.1 Anatomik referans duruşu ve hareket düzlemleri</vt:lpstr>
      <vt:lpstr>Kaynaklar  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Anatomik Terimler</dc:title>
  <dc:creator>semiyha</dc:creator>
  <cp:lastModifiedBy>TUNCEL</cp:lastModifiedBy>
  <cp:revision>53</cp:revision>
  <dcterms:created xsi:type="dcterms:W3CDTF">2010-11-17T06:46:11Z</dcterms:created>
  <dcterms:modified xsi:type="dcterms:W3CDTF">2017-08-10T11:57:54Z</dcterms:modified>
</cp:coreProperties>
</file>