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26"/>
  </p:notesMasterIdLst>
  <p:sldIdLst>
    <p:sldId id="257" r:id="rId2"/>
    <p:sldId id="261" r:id="rId3"/>
    <p:sldId id="262" r:id="rId4"/>
    <p:sldId id="263" r:id="rId5"/>
    <p:sldId id="309" r:id="rId6"/>
    <p:sldId id="314" r:id="rId7"/>
    <p:sldId id="264" r:id="rId8"/>
    <p:sldId id="265" r:id="rId9"/>
    <p:sldId id="268" r:id="rId10"/>
    <p:sldId id="310" r:id="rId11"/>
    <p:sldId id="311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313" r:id="rId20"/>
    <p:sldId id="274" r:id="rId21"/>
    <p:sldId id="275" r:id="rId22"/>
    <p:sldId id="312" r:id="rId23"/>
    <p:sldId id="276" r:id="rId24"/>
    <p:sldId id="277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1283D7-5E3B-4BFD-BD6B-5E66EB56647F}" type="doc">
      <dgm:prSet loTypeId="urn:microsoft.com/office/officeart/2008/layout/Square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7752AE41-3774-4C23-B74B-B37AFFEF1B27}">
      <dgm:prSet phldrT="[Metin]" custT="1"/>
      <dgm:spPr/>
      <dgm:t>
        <a:bodyPr/>
        <a:lstStyle/>
        <a:p>
          <a:r>
            <a:rPr lang="tr-TR" sz="2400" dirty="0" smtClean="0"/>
            <a:t>Technical </a:t>
          </a:r>
          <a:r>
            <a:rPr lang="tr-TR" sz="2400" dirty="0" err="1" smtClean="0"/>
            <a:t>functions</a:t>
          </a:r>
          <a:endParaRPr lang="tr-TR" sz="2400" dirty="0"/>
        </a:p>
      </dgm:t>
    </dgm:pt>
    <dgm:pt modelId="{7F35DA2B-7075-4CA9-97B6-C9F06B9FFF74}" type="parTrans" cxnId="{ED9AE2AD-896E-4CBA-BB2E-BDC0782210DD}">
      <dgm:prSet/>
      <dgm:spPr/>
      <dgm:t>
        <a:bodyPr/>
        <a:lstStyle/>
        <a:p>
          <a:endParaRPr lang="tr-TR" sz="2400"/>
        </a:p>
      </dgm:t>
    </dgm:pt>
    <dgm:pt modelId="{8F2F355D-F770-4641-A973-ECC8FA423FF4}" type="sibTrans" cxnId="{ED9AE2AD-896E-4CBA-BB2E-BDC0782210DD}">
      <dgm:prSet/>
      <dgm:spPr/>
      <dgm:t>
        <a:bodyPr/>
        <a:lstStyle/>
        <a:p>
          <a:endParaRPr lang="tr-TR" sz="2400"/>
        </a:p>
      </dgm:t>
    </dgm:pt>
    <dgm:pt modelId="{6C2A1CD1-1538-4EA9-91F5-E98B5EC7025D}">
      <dgm:prSet phldrT="[Metin]" custT="1"/>
      <dgm:spPr/>
      <dgm:t>
        <a:bodyPr/>
        <a:lstStyle/>
        <a:p>
          <a:r>
            <a:rPr lang="tr-TR" sz="2400" dirty="0" err="1" smtClean="0"/>
            <a:t>Protection</a:t>
          </a:r>
          <a:endParaRPr lang="tr-TR" sz="2400" dirty="0"/>
        </a:p>
      </dgm:t>
    </dgm:pt>
    <dgm:pt modelId="{3EB6B1BA-1977-4697-8666-8238DFD37A18}" type="parTrans" cxnId="{BF711C96-85A5-4E1E-8BE0-9A5F5CB9029F}">
      <dgm:prSet/>
      <dgm:spPr/>
      <dgm:t>
        <a:bodyPr/>
        <a:lstStyle/>
        <a:p>
          <a:endParaRPr lang="tr-TR" sz="2400"/>
        </a:p>
      </dgm:t>
    </dgm:pt>
    <dgm:pt modelId="{75E2B46E-D55B-4D8A-BABC-5AC08A61CB80}" type="sibTrans" cxnId="{BF711C96-85A5-4E1E-8BE0-9A5F5CB9029F}">
      <dgm:prSet/>
      <dgm:spPr/>
      <dgm:t>
        <a:bodyPr/>
        <a:lstStyle/>
        <a:p>
          <a:endParaRPr lang="tr-TR" sz="2400"/>
        </a:p>
      </dgm:t>
    </dgm:pt>
    <dgm:pt modelId="{CF0D76FF-C61F-457E-9376-F36F82AF2B0F}">
      <dgm:prSet phldrT="[Metin]" custT="1"/>
      <dgm:spPr/>
      <dgm:t>
        <a:bodyPr/>
        <a:lstStyle/>
        <a:p>
          <a:r>
            <a:rPr lang="tr-TR" sz="2400" dirty="0" err="1" smtClean="0"/>
            <a:t>Containment</a:t>
          </a:r>
          <a:endParaRPr lang="tr-TR" sz="2400" dirty="0"/>
        </a:p>
      </dgm:t>
    </dgm:pt>
    <dgm:pt modelId="{D7485191-D570-4B87-BB51-C5E2E55ABB60}" type="parTrans" cxnId="{28374233-2098-4126-B2F8-852F6E7A0366}">
      <dgm:prSet/>
      <dgm:spPr/>
      <dgm:t>
        <a:bodyPr/>
        <a:lstStyle/>
        <a:p>
          <a:endParaRPr lang="tr-TR" sz="2400"/>
        </a:p>
      </dgm:t>
    </dgm:pt>
    <dgm:pt modelId="{81E8E95B-5EB3-4C69-AEED-41708D7002FC}" type="sibTrans" cxnId="{28374233-2098-4126-B2F8-852F6E7A0366}">
      <dgm:prSet/>
      <dgm:spPr/>
      <dgm:t>
        <a:bodyPr/>
        <a:lstStyle/>
        <a:p>
          <a:endParaRPr lang="tr-TR" sz="2400"/>
        </a:p>
      </dgm:t>
    </dgm:pt>
    <dgm:pt modelId="{AF4FF55A-C892-46AE-A126-5C752F8AD1AF}">
      <dgm:prSet phldrT="[Metin]" custT="1"/>
      <dgm:spPr/>
      <dgm:t>
        <a:bodyPr/>
        <a:lstStyle/>
        <a:p>
          <a:r>
            <a:rPr lang="tr-TR" sz="2400" dirty="0" err="1" smtClean="0"/>
            <a:t>Logistics</a:t>
          </a:r>
          <a:endParaRPr lang="tr-TR" sz="2400" dirty="0"/>
        </a:p>
      </dgm:t>
    </dgm:pt>
    <dgm:pt modelId="{8C7B2046-1FDB-45CF-8793-C948CC67C194}" type="parTrans" cxnId="{E6D4611A-218E-4AF6-97C8-6DD3143E0076}">
      <dgm:prSet/>
      <dgm:spPr/>
      <dgm:t>
        <a:bodyPr/>
        <a:lstStyle/>
        <a:p>
          <a:endParaRPr lang="tr-TR" sz="2400"/>
        </a:p>
      </dgm:t>
    </dgm:pt>
    <dgm:pt modelId="{EF747070-E10F-4B05-A772-3CF8E5BA8A83}" type="sibTrans" cxnId="{E6D4611A-218E-4AF6-97C8-6DD3143E0076}">
      <dgm:prSet/>
      <dgm:spPr/>
      <dgm:t>
        <a:bodyPr/>
        <a:lstStyle/>
        <a:p>
          <a:endParaRPr lang="tr-TR" sz="2400"/>
        </a:p>
      </dgm:t>
    </dgm:pt>
    <dgm:pt modelId="{18BB1EC2-427F-41F0-90EB-BA3A5F59B0E8}">
      <dgm:prSet phldrT="[Metin]" custT="1"/>
      <dgm:spPr/>
      <dgm:t>
        <a:bodyPr/>
        <a:lstStyle/>
        <a:p>
          <a:r>
            <a:rPr lang="tr-TR" sz="2400" dirty="0" err="1" smtClean="0"/>
            <a:t>Communicative</a:t>
          </a:r>
          <a:r>
            <a:rPr lang="tr-TR" sz="2400" dirty="0" smtClean="0"/>
            <a:t> </a:t>
          </a:r>
          <a:r>
            <a:rPr lang="tr-TR" sz="2400" dirty="0" err="1" smtClean="0"/>
            <a:t>functions</a:t>
          </a:r>
          <a:endParaRPr lang="tr-TR" sz="2400" dirty="0"/>
        </a:p>
      </dgm:t>
    </dgm:pt>
    <dgm:pt modelId="{8734A6D6-AF70-4379-8C78-8069EB81E23A}" type="parTrans" cxnId="{EB8F83CD-989B-4E7E-B7EB-B5547970E345}">
      <dgm:prSet/>
      <dgm:spPr/>
      <dgm:t>
        <a:bodyPr/>
        <a:lstStyle/>
        <a:p>
          <a:endParaRPr lang="tr-TR" sz="2400"/>
        </a:p>
      </dgm:t>
    </dgm:pt>
    <dgm:pt modelId="{45C5A45C-7F34-44A6-B6E2-5813C4B249CE}" type="sibTrans" cxnId="{EB8F83CD-989B-4E7E-B7EB-B5547970E345}">
      <dgm:prSet/>
      <dgm:spPr/>
      <dgm:t>
        <a:bodyPr/>
        <a:lstStyle/>
        <a:p>
          <a:endParaRPr lang="tr-TR" sz="2400"/>
        </a:p>
      </dgm:t>
    </dgm:pt>
    <dgm:pt modelId="{BDD792B5-F110-445F-9B67-2B30EE3E21F5}">
      <dgm:prSet phldrT="[Metin]" custT="1"/>
      <dgm:spPr/>
      <dgm:t>
        <a:bodyPr/>
        <a:lstStyle/>
        <a:p>
          <a:r>
            <a:rPr lang="tr-TR" sz="2400" dirty="0" smtClean="0"/>
            <a:t>Marketing</a:t>
          </a:r>
          <a:endParaRPr lang="tr-TR" sz="2400" dirty="0"/>
        </a:p>
      </dgm:t>
    </dgm:pt>
    <dgm:pt modelId="{1DF6A955-1586-4058-AD90-0A36A47CAE47}" type="parTrans" cxnId="{9F442C0A-F168-436E-9EB7-83B03815FB68}">
      <dgm:prSet/>
      <dgm:spPr/>
      <dgm:t>
        <a:bodyPr/>
        <a:lstStyle/>
        <a:p>
          <a:endParaRPr lang="tr-TR" sz="2400"/>
        </a:p>
      </dgm:t>
    </dgm:pt>
    <dgm:pt modelId="{B4EE0392-0CB7-4517-BE68-C7A4D2F0F5B7}" type="sibTrans" cxnId="{9F442C0A-F168-436E-9EB7-83B03815FB68}">
      <dgm:prSet/>
      <dgm:spPr/>
      <dgm:t>
        <a:bodyPr/>
        <a:lstStyle/>
        <a:p>
          <a:endParaRPr lang="tr-TR" sz="2400"/>
        </a:p>
      </dgm:t>
    </dgm:pt>
    <dgm:pt modelId="{03BABF84-AC85-4830-AF1A-D2FB76197E9B}">
      <dgm:prSet phldrT="[Metin]" custT="1"/>
      <dgm:spPr/>
      <dgm:t>
        <a:bodyPr/>
        <a:lstStyle/>
        <a:p>
          <a:r>
            <a:rPr lang="tr-TR" sz="2400" dirty="0" smtClean="0"/>
            <a:t>Information</a:t>
          </a:r>
          <a:endParaRPr lang="tr-TR" sz="2400" dirty="0"/>
        </a:p>
      </dgm:t>
    </dgm:pt>
    <dgm:pt modelId="{8FEB3FFF-6B8D-449C-860E-E3E4E6BDC99E}" type="parTrans" cxnId="{EFE1ACDB-E783-4E92-91D3-B06A03B0963F}">
      <dgm:prSet/>
      <dgm:spPr/>
      <dgm:t>
        <a:bodyPr/>
        <a:lstStyle/>
        <a:p>
          <a:endParaRPr lang="tr-TR" sz="2400"/>
        </a:p>
      </dgm:t>
    </dgm:pt>
    <dgm:pt modelId="{BA0852EB-1711-421A-A05A-B38108291F0A}" type="sibTrans" cxnId="{EFE1ACDB-E783-4E92-91D3-B06A03B0963F}">
      <dgm:prSet/>
      <dgm:spPr/>
      <dgm:t>
        <a:bodyPr/>
        <a:lstStyle/>
        <a:p>
          <a:endParaRPr lang="tr-TR" sz="2400"/>
        </a:p>
      </dgm:t>
    </dgm:pt>
    <dgm:pt modelId="{60E4D7B0-14F2-47E2-81C9-16D280EA68EE}">
      <dgm:prSet phldrT="[Metin]" custT="1"/>
      <dgm:spPr/>
      <dgm:t>
        <a:bodyPr/>
        <a:lstStyle/>
        <a:p>
          <a:r>
            <a:rPr lang="tr-TR" sz="2400" dirty="0" err="1" smtClean="0"/>
            <a:t>Communication</a:t>
          </a:r>
          <a:endParaRPr lang="tr-TR" sz="2400" dirty="0"/>
        </a:p>
      </dgm:t>
    </dgm:pt>
    <dgm:pt modelId="{26048320-6794-45C9-9C06-A2941825CCA5}" type="parTrans" cxnId="{3D9DF34A-2BC3-4C40-8424-A31567B5447F}">
      <dgm:prSet/>
      <dgm:spPr/>
      <dgm:t>
        <a:bodyPr/>
        <a:lstStyle/>
        <a:p>
          <a:endParaRPr lang="tr-TR" sz="2400"/>
        </a:p>
      </dgm:t>
    </dgm:pt>
    <dgm:pt modelId="{C48AE0CF-7BAD-4CD1-B6D0-CB5ABB918CE1}" type="sibTrans" cxnId="{3D9DF34A-2BC3-4C40-8424-A31567B5447F}">
      <dgm:prSet/>
      <dgm:spPr/>
      <dgm:t>
        <a:bodyPr/>
        <a:lstStyle/>
        <a:p>
          <a:endParaRPr lang="tr-TR" sz="2400"/>
        </a:p>
      </dgm:t>
    </dgm:pt>
    <dgm:pt modelId="{ED7E661B-00F6-4B4C-A7F1-4B9C5BA04E85}">
      <dgm:prSet phldrT="[Metin]" custT="1"/>
      <dgm:spPr/>
      <dgm:t>
        <a:bodyPr/>
        <a:lstStyle/>
        <a:p>
          <a:r>
            <a:rPr lang="tr-TR" sz="2400" dirty="0" err="1" smtClean="0"/>
            <a:t>Environmental</a:t>
          </a:r>
          <a:r>
            <a:rPr lang="tr-TR" sz="2400" dirty="0" smtClean="0"/>
            <a:t> </a:t>
          </a:r>
          <a:r>
            <a:rPr lang="tr-TR" sz="2400" dirty="0" err="1" smtClean="0"/>
            <a:t>functions</a:t>
          </a:r>
          <a:endParaRPr lang="tr-TR" sz="2400" dirty="0"/>
        </a:p>
      </dgm:t>
    </dgm:pt>
    <dgm:pt modelId="{A10D030C-DECF-4BA3-B540-BCC1B51A69F8}" type="parTrans" cxnId="{F4E24278-AAD4-448A-886B-7A0D082BC378}">
      <dgm:prSet/>
      <dgm:spPr/>
      <dgm:t>
        <a:bodyPr/>
        <a:lstStyle/>
        <a:p>
          <a:endParaRPr lang="tr-TR" sz="2400"/>
        </a:p>
      </dgm:t>
    </dgm:pt>
    <dgm:pt modelId="{F7226170-AE58-4858-B8E5-9F4A60081A1E}" type="sibTrans" cxnId="{F4E24278-AAD4-448A-886B-7A0D082BC378}">
      <dgm:prSet/>
      <dgm:spPr/>
      <dgm:t>
        <a:bodyPr/>
        <a:lstStyle/>
        <a:p>
          <a:endParaRPr lang="tr-TR" sz="2400"/>
        </a:p>
      </dgm:t>
    </dgm:pt>
    <dgm:pt modelId="{271BB394-1EF8-4FBC-88B1-17A92CF7EAB7}">
      <dgm:prSet phldrT="[Metin]" custT="1"/>
      <dgm:spPr/>
      <dgm:t>
        <a:bodyPr/>
        <a:lstStyle/>
        <a:p>
          <a:r>
            <a:rPr lang="tr-TR" sz="2400" dirty="0" err="1" smtClean="0"/>
            <a:t>Utility</a:t>
          </a:r>
          <a:r>
            <a:rPr lang="tr-TR" sz="2400" dirty="0" smtClean="0"/>
            <a:t> of </a:t>
          </a:r>
          <a:r>
            <a:rPr lang="tr-TR" sz="2400" dirty="0" err="1" smtClean="0"/>
            <a:t>use</a:t>
          </a:r>
          <a:endParaRPr lang="tr-TR" sz="2400" dirty="0"/>
        </a:p>
      </dgm:t>
    </dgm:pt>
    <dgm:pt modelId="{3B1BED73-6E4C-468B-8508-05CDCA60986F}" type="parTrans" cxnId="{08413B6E-4FEE-4E10-A246-8CB02513AC2E}">
      <dgm:prSet/>
      <dgm:spPr/>
      <dgm:t>
        <a:bodyPr/>
        <a:lstStyle/>
        <a:p>
          <a:endParaRPr lang="tr-TR" sz="2400"/>
        </a:p>
      </dgm:t>
    </dgm:pt>
    <dgm:pt modelId="{EF524C5C-48D3-42EF-8D11-ED7060545549}" type="sibTrans" cxnId="{08413B6E-4FEE-4E10-A246-8CB02513AC2E}">
      <dgm:prSet/>
      <dgm:spPr/>
      <dgm:t>
        <a:bodyPr/>
        <a:lstStyle/>
        <a:p>
          <a:endParaRPr lang="tr-TR" sz="2400"/>
        </a:p>
      </dgm:t>
    </dgm:pt>
    <dgm:pt modelId="{74BF19A5-B50F-496C-89E8-E7F629EED4E8}" type="pres">
      <dgm:prSet presAssocID="{091283D7-5E3B-4BFD-BD6B-5E66EB56647F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0117C820-0162-4DEE-8757-28F8CE20335A}" type="pres">
      <dgm:prSet presAssocID="{7752AE41-3774-4C23-B74B-B37AFFEF1B27}" presName="root" presStyleCnt="0">
        <dgm:presLayoutVars>
          <dgm:chMax/>
          <dgm:chPref/>
        </dgm:presLayoutVars>
      </dgm:prSet>
      <dgm:spPr/>
    </dgm:pt>
    <dgm:pt modelId="{3B53A769-E597-4E09-9BD9-E7C58D957A98}" type="pres">
      <dgm:prSet presAssocID="{7752AE41-3774-4C23-B74B-B37AFFEF1B27}" presName="rootComposite" presStyleCnt="0">
        <dgm:presLayoutVars/>
      </dgm:prSet>
      <dgm:spPr/>
    </dgm:pt>
    <dgm:pt modelId="{745767CD-9512-4EA9-9AFD-DBBD1880F2DB}" type="pres">
      <dgm:prSet presAssocID="{7752AE41-3774-4C23-B74B-B37AFFEF1B27}" presName="ParentAccent" presStyleLbl="alignNode1" presStyleIdx="0" presStyleCnt="3"/>
      <dgm:spPr/>
    </dgm:pt>
    <dgm:pt modelId="{F6B8C4EA-9819-4B62-A4F1-D9AD5E7D2954}" type="pres">
      <dgm:prSet presAssocID="{7752AE41-3774-4C23-B74B-B37AFFEF1B27}" presName="ParentSmallAccent" presStyleLbl="fgAcc1" presStyleIdx="0" presStyleCnt="3"/>
      <dgm:spPr/>
    </dgm:pt>
    <dgm:pt modelId="{3808B11D-95EB-48D6-91D7-4198A4D09E9E}" type="pres">
      <dgm:prSet presAssocID="{7752AE41-3774-4C23-B74B-B37AFFEF1B27}" presName="Parent" presStyleLbl="revTx" presStyleIdx="0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4E2CF58-0F53-4761-AABF-1BF689C56833}" type="pres">
      <dgm:prSet presAssocID="{7752AE41-3774-4C23-B74B-B37AFFEF1B27}" presName="childShape" presStyleCnt="0">
        <dgm:presLayoutVars>
          <dgm:chMax val="0"/>
          <dgm:chPref val="0"/>
        </dgm:presLayoutVars>
      </dgm:prSet>
      <dgm:spPr/>
    </dgm:pt>
    <dgm:pt modelId="{0850E960-7DFF-49F6-ABB3-90F943D2A3A9}" type="pres">
      <dgm:prSet presAssocID="{6C2A1CD1-1538-4EA9-91F5-E98B5EC7025D}" presName="childComposite" presStyleCnt="0">
        <dgm:presLayoutVars>
          <dgm:chMax val="0"/>
          <dgm:chPref val="0"/>
        </dgm:presLayoutVars>
      </dgm:prSet>
      <dgm:spPr/>
    </dgm:pt>
    <dgm:pt modelId="{E5EBBB0D-F02A-4CA1-9D06-F080E3630C56}" type="pres">
      <dgm:prSet presAssocID="{6C2A1CD1-1538-4EA9-91F5-E98B5EC7025D}" presName="ChildAccent" presStyleLbl="solidFgAcc1" presStyleIdx="0" presStyleCnt="7"/>
      <dgm:spPr/>
    </dgm:pt>
    <dgm:pt modelId="{2585A14D-2B10-4840-9283-1C2023A5514E}" type="pres">
      <dgm:prSet presAssocID="{6C2A1CD1-1538-4EA9-91F5-E98B5EC7025D}" presName="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BB4B9F-18AA-4BBE-BA86-EE3DBAC1A63F}" type="pres">
      <dgm:prSet presAssocID="{CF0D76FF-C61F-457E-9376-F36F82AF2B0F}" presName="childComposite" presStyleCnt="0">
        <dgm:presLayoutVars>
          <dgm:chMax val="0"/>
          <dgm:chPref val="0"/>
        </dgm:presLayoutVars>
      </dgm:prSet>
      <dgm:spPr/>
    </dgm:pt>
    <dgm:pt modelId="{5CEFD571-503A-494A-8D63-45AF1463B801}" type="pres">
      <dgm:prSet presAssocID="{CF0D76FF-C61F-457E-9376-F36F82AF2B0F}" presName="ChildAccent" presStyleLbl="solidFgAcc1" presStyleIdx="1" presStyleCnt="7"/>
      <dgm:spPr/>
    </dgm:pt>
    <dgm:pt modelId="{F1F42AED-24FB-47A1-883C-D5E3B42C9442}" type="pres">
      <dgm:prSet presAssocID="{CF0D76FF-C61F-457E-9376-F36F82AF2B0F}" presName="Child" presStyleLbl="revTx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166C8C-0135-4529-A107-B5CA5393D70F}" type="pres">
      <dgm:prSet presAssocID="{AF4FF55A-C892-46AE-A126-5C752F8AD1AF}" presName="childComposite" presStyleCnt="0">
        <dgm:presLayoutVars>
          <dgm:chMax val="0"/>
          <dgm:chPref val="0"/>
        </dgm:presLayoutVars>
      </dgm:prSet>
      <dgm:spPr/>
    </dgm:pt>
    <dgm:pt modelId="{D8E7D6F2-C7ED-4792-9D72-70B79EFFEE61}" type="pres">
      <dgm:prSet presAssocID="{AF4FF55A-C892-46AE-A126-5C752F8AD1AF}" presName="ChildAccent" presStyleLbl="solidFgAcc1" presStyleIdx="2" presStyleCnt="7"/>
      <dgm:spPr/>
    </dgm:pt>
    <dgm:pt modelId="{FB2BCC0A-4A47-48D3-AE94-49C89F6FF857}" type="pres">
      <dgm:prSet presAssocID="{AF4FF55A-C892-46AE-A126-5C752F8AD1AF}" presName="Child" presStyleLbl="revTx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D497A5-7979-45E0-835B-EC47911F16CF}" type="pres">
      <dgm:prSet presAssocID="{271BB394-1EF8-4FBC-88B1-17A92CF7EAB7}" presName="childComposite" presStyleCnt="0">
        <dgm:presLayoutVars>
          <dgm:chMax val="0"/>
          <dgm:chPref val="0"/>
        </dgm:presLayoutVars>
      </dgm:prSet>
      <dgm:spPr/>
    </dgm:pt>
    <dgm:pt modelId="{C96984BE-0F23-46A8-B8A5-BE5A7793D913}" type="pres">
      <dgm:prSet presAssocID="{271BB394-1EF8-4FBC-88B1-17A92CF7EAB7}" presName="ChildAccent" presStyleLbl="solidFgAcc1" presStyleIdx="3" presStyleCnt="7"/>
      <dgm:spPr/>
    </dgm:pt>
    <dgm:pt modelId="{30E2ADB7-D2DA-4983-A8B9-4E88485E4CA7}" type="pres">
      <dgm:prSet presAssocID="{271BB394-1EF8-4FBC-88B1-17A92CF7EAB7}" presName="Child" presStyleLbl="revTx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3D9A9C-B1B1-4BF5-9A0B-0B0E2F563F13}" type="pres">
      <dgm:prSet presAssocID="{18BB1EC2-427F-41F0-90EB-BA3A5F59B0E8}" presName="root" presStyleCnt="0">
        <dgm:presLayoutVars>
          <dgm:chMax/>
          <dgm:chPref/>
        </dgm:presLayoutVars>
      </dgm:prSet>
      <dgm:spPr/>
    </dgm:pt>
    <dgm:pt modelId="{8EC601FD-4DFE-45D9-8FF5-69BE91279875}" type="pres">
      <dgm:prSet presAssocID="{18BB1EC2-427F-41F0-90EB-BA3A5F59B0E8}" presName="rootComposite" presStyleCnt="0">
        <dgm:presLayoutVars/>
      </dgm:prSet>
      <dgm:spPr/>
    </dgm:pt>
    <dgm:pt modelId="{736CA3A5-90B6-4427-BA95-06DB8EDF8FA4}" type="pres">
      <dgm:prSet presAssocID="{18BB1EC2-427F-41F0-90EB-BA3A5F59B0E8}" presName="ParentAccent" presStyleLbl="alignNode1" presStyleIdx="1" presStyleCnt="3"/>
      <dgm:spPr/>
    </dgm:pt>
    <dgm:pt modelId="{AF2AD593-8B71-45D7-983D-BC47BF0DEBD3}" type="pres">
      <dgm:prSet presAssocID="{18BB1EC2-427F-41F0-90EB-BA3A5F59B0E8}" presName="ParentSmallAccent" presStyleLbl="fgAcc1" presStyleIdx="1" presStyleCnt="3"/>
      <dgm:spPr/>
    </dgm:pt>
    <dgm:pt modelId="{9B963D5B-C757-42E5-83BD-6803CC22AF5C}" type="pres">
      <dgm:prSet presAssocID="{18BB1EC2-427F-41F0-90EB-BA3A5F59B0E8}" presName="Parent" presStyleLbl="revTx" presStyleIdx="5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4F9EC0-FC1C-494D-8E03-C972F181D002}" type="pres">
      <dgm:prSet presAssocID="{18BB1EC2-427F-41F0-90EB-BA3A5F59B0E8}" presName="childShape" presStyleCnt="0">
        <dgm:presLayoutVars>
          <dgm:chMax val="0"/>
          <dgm:chPref val="0"/>
        </dgm:presLayoutVars>
      </dgm:prSet>
      <dgm:spPr/>
    </dgm:pt>
    <dgm:pt modelId="{905AC5A2-41D7-4EE9-911E-5122F37398A4}" type="pres">
      <dgm:prSet presAssocID="{BDD792B5-F110-445F-9B67-2B30EE3E21F5}" presName="childComposite" presStyleCnt="0">
        <dgm:presLayoutVars>
          <dgm:chMax val="0"/>
          <dgm:chPref val="0"/>
        </dgm:presLayoutVars>
      </dgm:prSet>
      <dgm:spPr/>
    </dgm:pt>
    <dgm:pt modelId="{3E1802BF-4E08-4A60-99D3-17756E20323C}" type="pres">
      <dgm:prSet presAssocID="{BDD792B5-F110-445F-9B67-2B30EE3E21F5}" presName="ChildAccent" presStyleLbl="solidFgAcc1" presStyleIdx="4" presStyleCnt="7"/>
      <dgm:spPr/>
    </dgm:pt>
    <dgm:pt modelId="{638C764A-65A8-4FD7-9CE2-C1DA74FAD2C9}" type="pres">
      <dgm:prSet presAssocID="{BDD792B5-F110-445F-9B67-2B30EE3E21F5}" presName="Child" presStyleLbl="revTx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EBEF2E-A7AE-41FE-BCE1-63FDF3B491B0}" type="pres">
      <dgm:prSet presAssocID="{03BABF84-AC85-4830-AF1A-D2FB76197E9B}" presName="childComposite" presStyleCnt="0">
        <dgm:presLayoutVars>
          <dgm:chMax val="0"/>
          <dgm:chPref val="0"/>
        </dgm:presLayoutVars>
      </dgm:prSet>
      <dgm:spPr/>
    </dgm:pt>
    <dgm:pt modelId="{67081C69-5EFE-4CB4-9D9F-EF9D8E25B349}" type="pres">
      <dgm:prSet presAssocID="{03BABF84-AC85-4830-AF1A-D2FB76197E9B}" presName="ChildAccent" presStyleLbl="solidFgAcc1" presStyleIdx="5" presStyleCnt="7"/>
      <dgm:spPr/>
    </dgm:pt>
    <dgm:pt modelId="{9B237549-0EF3-41A6-A036-095FFF171A58}" type="pres">
      <dgm:prSet presAssocID="{03BABF84-AC85-4830-AF1A-D2FB76197E9B}" presName="Child" presStyleLbl="revTx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36A5C90-7892-46D2-99F2-D18527AEABE9}" type="pres">
      <dgm:prSet presAssocID="{60E4D7B0-14F2-47E2-81C9-16D280EA68EE}" presName="childComposite" presStyleCnt="0">
        <dgm:presLayoutVars>
          <dgm:chMax val="0"/>
          <dgm:chPref val="0"/>
        </dgm:presLayoutVars>
      </dgm:prSet>
      <dgm:spPr/>
    </dgm:pt>
    <dgm:pt modelId="{A6A172A2-404A-461A-85C0-FC9E952A72BA}" type="pres">
      <dgm:prSet presAssocID="{60E4D7B0-14F2-47E2-81C9-16D280EA68EE}" presName="ChildAccent" presStyleLbl="solidFgAcc1" presStyleIdx="6" presStyleCnt="7"/>
      <dgm:spPr/>
    </dgm:pt>
    <dgm:pt modelId="{913C9B0E-8A26-4823-99B3-76A7DC8100D4}" type="pres">
      <dgm:prSet presAssocID="{60E4D7B0-14F2-47E2-81C9-16D280EA68EE}" presName="Child" presStyleLbl="revTx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856644-ECDE-4FBA-BFB1-0943AAAD7540}" type="pres">
      <dgm:prSet presAssocID="{ED7E661B-00F6-4B4C-A7F1-4B9C5BA04E85}" presName="root" presStyleCnt="0">
        <dgm:presLayoutVars>
          <dgm:chMax/>
          <dgm:chPref/>
        </dgm:presLayoutVars>
      </dgm:prSet>
      <dgm:spPr/>
    </dgm:pt>
    <dgm:pt modelId="{6FF8B7FD-13BC-4936-A4C3-A3651E9226C3}" type="pres">
      <dgm:prSet presAssocID="{ED7E661B-00F6-4B4C-A7F1-4B9C5BA04E85}" presName="rootComposite" presStyleCnt="0">
        <dgm:presLayoutVars/>
      </dgm:prSet>
      <dgm:spPr/>
    </dgm:pt>
    <dgm:pt modelId="{0F9E1EDB-6165-4EB4-962A-68C9B9526DE1}" type="pres">
      <dgm:prSet presAssocID="{ED7E661B-00F6-4B4C-A7F1-4B9C5BA04E85}" presName="ParentAccent" presStyleLbl="alignNode1" presStyleIdx="2" presStyleCnt="3"/>
      <dgm:spPr/>
    </dgm:pt>
    <dgm:pt modelId="{6255E0C6-C188-429B-833D-D3E457EDFEBA}" type="pres">
      <dgm:prSet presAssocID="{ED7E661B-00F6-4B4C-A7F1-4B9C5BA04E85}" presName="ParentSmallAccent" presStyleLbl="fgAcc1" presStyleIdx="2" presStyleCnt="3"/>
      <dgm:spPr/>
    </dgm:pt>
    <dgm:pt modelId="{5F2A435C-0900-4BD5-8312-CF8535C2477B}" type="pres">
      <dgm:prSet presAssocID="{ED7E661B-00F6-4B4C-A7F1-4B9C5BA04E85}" presName="Parent" presStyleLbl="revTx" presStyleIdx="9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50B065-3505-425D-A102-2B6D83B1B8BC}" type="pres">
      <dgm:prSet presAssocID="{ED7E661B-00F6-4B4C-A7F1-4B9C5BA04E85}" presName="childShape" presStyleCnt="0">
        <dgm:presLayoutVars>
          <dgm:chMax val="0"/>
          <dgm:chPref val="0"/>
        </dgm:presLayoutVars>
      </dgm:prSet>
      <dgm:spPr/>
    </dgm:pt>
  </dgm:ptLst>
  <dgm:cxnLst>
    <dgm:cxn modelId="{E6D4611A-218E-4AF6-97C8-6DD3143E0076}" srcId="{7752AE41-3774-4C23-B74B-B37AFFEF1B27}" destId="{AF4FF55A-C892-46AE-A126-5C752F8AD1AF}" srcOrd="2" destOrd="0" parTransId="{8C7B2046-1FDB-45CF-8793-C948CC67C194}" sibTransId="{EF747070-E10F-4B05-A772-3CF8E5BA8A83}"/>
    <dgm:cxn modelId="{9C54C75F-6840-4FA7-8C87-D430B27E10C4}" type="presOf" srcId="{BDD792B5-F110-445F-9B67-2B30EE3E21F5}" destId="{638C764A-65A8-4FD7-9CE2-C1DA74FAD2C9}" srcOrd="0" destOrd="0" presId="urn:microsoft.com/office/officeart/2008/layout/SquareAccentList"/>
    <dgm:cxn modelId="{C8139B07-64F7-41BB-ACBB-5FEE5BDE9A35}" type="presOf" srcId="{7752AE41-3774-4C23-B74B-B37AFFEF1B27}" destId="{3808B11D-95EB-48D6-91D7-4198A4D09E9E}" srcOrd="0" destOrd="0" presId="urn:microsoft.com/office/officeart/2008/layout/SquareAccentList"/>
    <dgm:cxn modelId="{ED9AE2AD-896E-4CBA-BB2E-BDC0782210DD}" srcId="{091283D7-5E3B-4BFD-BD6B-5E66EB56647F}" destId="{7752AE41-3774-4C23-B74B-B37AFFEF1B27}" srcOrd="0" destOrd="0" parTransId="{7F35DA2B-7075-4CA9-97B6-C9F06B9FFF74}" sibTransId="{8F2F355D-F770-4641-A973-ECC8FA423FF4}"/>
    <dgm:cxn modelId="{EFE1ACDB-E783-4E92-91D3-B06A03B0963F}" srcId="{18BB1EC2-427F-41F0-90EB-BA3A5F59B0E8}" destId="{03BABF84-AC85-4830-AF1A-D2FB76197E9B}" srcOrd="1" destOrd="0" parTransId="{8FEB3FFF-6B8D-449C-860E-E3E4E6BDC99E}" sibTransId="{BA0852EB-1711-421A-A05A-B38108291F0A}"/>
    <dgm:cxn modelId="{3D9DF34A-2BC3-4C40-8424-A31567B5447F}" srcId="{18BB1EC2-427F-41F0-90EB-BA3A5F59B0E8}" destId="{60E4D7B0-14F2-47E2-81C9-16D280EA68EE}" srcOrd="2" destOrd="0" parTransId="{26048320-6794-45C9-9C06-A2941825CCA5}" sibTransId="{C48AE0CF-7BAD-4CD1-B6D0-CB5ABB918CE1}"/>
    <dgm:cxn modelId="{80A21ABD-18AF-4133-8D2D-7D163EEF6337}" type="presOf" srcId="{6C2A1CD1-1538-4EA9-91F5-E98B5EC7025D}" destId="{2585A14D-2B10-4840-9283-1C2023A5514E}" srcOrd="0" destOrd="0" presId="urn:microsoft.com/office/officeart/2008/layout/SquareAccentList"/>
    <dgm:cxn modelId="{08413B6E-4FEE-4E10-A246-8CB02513AC2E}" srcId="{7752AE41-3774-4C23-B74B-B37AFFEF1B27}" destId="{271BB394-1EF8-4FBC-88B1-17A92CF7EAB7}" srcOrd="3" destOrd="0" parTransId="{3B1BED73-6E4C-468B-8508-05CDCA60986F}" sibTransId="{EF524C5C-48D3-42EF-8D11-ED7060545549}"/>
    <dgm:cxn modelId="{A77899A9-1ACF-48D8-92E2-A734C0424B2D}" type="presOf" srcId="{091283D7-5E3B-4BFD-BD6B-5E66EB56647F}" destId="{74BF19A5-B50F-496C-89E8-E7F629EED4E8}" srcOrd="0" destOrd="0" presId="urn:microsoft.com/office/officeart/2008/layout/SquareAccentList"/>
    <dgm:cxn modelId="{6EA51813-138E-473E-93AB-2B843FEAD138}" type="presOf" srcId="{271BB394-1EF8-4FBC-88B1-17A92CF7EAB7}" destId="{30E2ADB7-D2DA-4983-A8B9-4E88485E4CA7}" srcOrd="0" destOrd="0" presId="urn:microsoft.com/office/officeart/2008/layout/SquareAccentList"/>
    <dgm:cxn modelId="{F4E24278-AAD4-448A-886B-7A0D082BC378}" srcId="{091283D7-5E3B-4BFD-BD6B-5E66EB56647F}" destId="{ED7E661B-00F6-4B4C-A7F1-4B9C5BA04E85}" srcOrd="2" destOrd="0" parTransId="{A10D030C-DECF-4BA3-B540-BCC1B51A69F8}" sibTransId="{F7226170-AE58-4858-B8E5-9F4A60081A1E}"/>
    <dgm:cxn modelId="{FECDE9E5-0B7D-4938-A1B3-24F252CB6F32}" type="presOf" srcId="{60E4D7B0-14F2-47E2-81C9-16D280EA68EE}" destId="{913C9B0E-8A26-4823-99B3-76A7DC8100D4}" srcOrd="0" destOrd="0" presId="urn:microsoft.com/office/officeart/2008/layout/SquareAccentList"/>
    <dgm:cxn modelId="{9F442C0A-F168-436E-9EB7-83B03815FB68}" srcId="{18BB1EC2-427F-41F0-90EB-BA3A5F59B0E8}" destId="{BDD792B5-F110-445F-9B67-2B30EE3E21F5}" srcOrd="0" destOrd="0" parTransId="{1DF6A955-1586-4058-AD90-0A36A47CAE47}" sibTransId="{B4EE0392-0CB7-4517-BE68-C7A4D2F0F5B7}"/>
    <dgm:cxn modelId="{D977A064-486D-4E2C-80F6-799127E7ECD1}" type="presOf" srcId="{03BABF84-AC85-4830-AF1A-D2FB76197E9B}" destId="{9B237549-0EF3-41A6-A036-095FFF171A58}" srcOrd="0" destOrd="0" presId="urn:microsoft.com/office/officeart/2008/layout/SquareAccentList"/>
    <dgm:cxn modelId="{BF711C96-85A5-4E1E-8BE0-9A5F5CB9029F}" srcId="{7752AE41-3774-4C23-B74B-B37AFFEF1B27}" destId="{6C2A1CD1-1538-4EA9-91F5-E98B5EC7025D}" srcOrd="0" destOrd="0" parTransId="{3EB6B1BA-1977-4697-8666-8238DFD37A18}" sibTransId="{75E2B46E-D55B-4D8A-BABC-5AC08A61CB80}"/>
    <dgm:cxn modelId="{6A5D1EB5-43EC-4886-9344-5893DD173A13}" type="presOf" srcId="{ED7E661B-00F6-4B4C-A7F1-4B9C5BA04E85}" destId="{5F2A435C-0900-4BD5-8312-CF8535C2477B}" srcOrd="0" destOrd="0" presId="urn:microsoft.com/office/officeart/2008/layout/SquareAccentList"/>
    <dgm:cxn modelId="{EB8F83CD-989B-4E7E-B7EB-B5547970E345}" srcId="{091283D7-5E3B-4BFD-BD6B-5E66EB56647F}" destId="{18BB1EC2-427F-41F0-90EB-BA3A5F59B0E8}" srcOrd="1" destOrd="0" parTransId="{8734A6D6-AF70-4379-8C78-8069EB81E23A}" sibTransId="{45C5A45C-7F34-44A6-B6E2-5813C4B249CE}"/>
    <dgm:cxn modelId="{3100B72A-D65E-468C-BDD9-6AD9EC0160D2}" type="presOf" srcId="{CF0D76FF-C61F-457E-9376-F36F82AF2B0F}" destId="{F1F42AED-24FB-47A1-883C-D5E3B42C9442}" srcOrd="0" destOrd="0" presId="urn:microsoft.com/office/officeart/2008/layout/SquareAccentList"/>
    <dgm:cxn modelId="{28374233-2098-4126-B2F8-852F6E7A0366}" srcId="{7752AE41-3774-4C23-B74B-B37AFFEF1B27}" destId="{CF0D76FF-C61F-457E-9376-F36F82AF2B0F}" srcOrd="1" destOrd="0" parTransId="{D7485191-D570-4B87-BB51-C5E2E55ABB60}" sibTransId="{81E8E95B-5EB3-4C69-AEED-41708D7002FC}"/>
    <dgm:cxn modelId="{9A03F330-8516-4037-AF44-A62C3048F166}" type="presOf" srcId="{18BB1EC2-427F-41F0-90EB-BA3A5F59B0E8}" destId="{9B963D5B-C757-42E5-83BD-6803CC22AF5C}" srcOrd="0" destOrd="0" presId="urn:microsoft.com/office/officeart/2008/layout/SquareAccentList"/>
    <dgm:cxn modelId="{210ACF19-13AC-47AB-B11D-036278D3BE31}" type="presOf" srcId="{AF4FF55A-C892-46AE-A126-5C752F8AD1AF}" destId="{FB2BCC0A-4A47-48D3-AE94-49C89F6FF857}" srcOrd="0" destOrd="0" presId="urn:microsoft.com/office/officeart/2008/layout/SquareAccentList"/>
    <dgm:cxn modelId="{AA2FA386-AD1C-476B-AE98-AD03F0C99D15}" type="presParOf" srcId="{74BF19A5-B50F-496C-89E8-E7F629EED4E8}" destId="{0117C820-0162-4DEE-8757-28F8CE20335A}" srcOrd="0" destOrd="0" presId="urn:microsoft.com/office/officeart/2008/layout/SquareAccentList"/>
    <dgm:cxn modelId="{9884D636-7D5E-4DB1-8633-6549C03D06FB}" type="presParOf" srcId="{0117C820-0162-4DEE-8757-28F8CE20335A}" destId="{3B53A769-E597-4E09-9BD9-E7C58D957A98}" srcOrd="0" destOrd="0" presId="urn:microsoft.com/office/officeart/2008/layout/SquareAccentList"/>
    <dgm:cxn modelId="{4BCE30FF-E2E4-49ED-9655-6D51C26480E4}" type="presParOf" srcId="{3B53A769-E597-4E09-9BD9-E7C58D957A98}" destId="{745767CD-9512-4EA9-9AFD-DBBD1880F2DB}" srcOrd="0" destOrd="0" presId="urn:microsoft.com/office/officeart/2008/layout/SquareAccentList"/>
    <dgm:cxn modelId="{A44A0AA1-7E0A-4EA0-BCF5-CF5F8F3880A1}" type="presParOf" srcId="{3B53A769-E597-4E09-9BD9-E7C58D957A98}" destId="{F6B8C4EA-9819-4B62-A4F1-D9AD5E7D2954}" srcOrd="1" destOrd="0" presId="urn:microsoft.com/office/officeart/2008/layout/SquareAccentList"/>
    <dgm:cxn modelId="{BE962307-4223-4C14-B3E7-6D8F997E7F26}" type="presParOf" srcId="{3B53A769-E597-4E09-9BD9-E7C58D957A98}" destId="{3808B11D-95EB-48D6-91D7-4198A4D09E9E}" srcOrd="2" destOrd="0" presId="urn:microsoft.com/office/officeart/2008/layout/SquareAccentList"/>
    <dgm:cxn modelId="{99B45AB8-C414-4DA5-9C10-66A4AC07E3EA}" type="presParOf" srcId="{0117C820-0162-4DEE-8757-28F8CE20335A}" destId="{74E2CF58-0F53-4761-AABF-1BF689C56833}" srcOrd="1" destOrd="0" presId="urn:microsoft.com/office/officeart/2008/layout/SquareAccentList"/>
    <dgm:cxn modelId="{8942D828-FB53-480F-A19D-7468B690C82D}" type="presParOf" srcId="{74E2CF58-0F53-4761-AABF-1BF689C56833}" destId="{0850E960-7DFF-49F6-ABB3-90F943D2A3A9}" srcOrd="0" destOrd="0" presId="urn:microsoft.com/office/officeart/2008/layout/SquareAccentList"/>
    <dgm:cxn modelId="{C500B897-BEFD-42BF-8519-D849FB4A26B6}" type="presParOf" srcId="{0850E960-7DFF-49F6-ABB3-90F943D2A3A9}" destId="{E5EBBB0D-F02A-4CA1-9D06-F080E3630C56}" srcOrd="0" destOrd="0" presId="urn:microsoft.com/office/officeart/2008/layout/SquareAccentList"/>
    <dgm:cxn modelId="{86C42A8F-E3FA-49C2-BE14-88D63B599BA9}" type="presParOf" srcId="{0850E960-7DFF-49F6-ABB3-90F943D2A3A9}" destId="{2585A14D-2B10-4840-9283-1C2023A5514E}" srcOrd="1" destOrd="0" presId="urn:microsoft.com/office/officeart/2008/layout/SquareAccentList"/>
    <dgm:cxn modelId="{02CF3D13-234A-4A2C-A509-F08F47086442}" type="presParOf" srcId="{74E2CF58-0F53-4761-AABF-1BF689C56833}" destId="{E0BB4B9F-18AA-4BBE-BA86-EE3DBAC1A63F}" srcOrd="1" destOrd="0" presId="urn:microsoft.com/office/officeart/2008/layout/SquareAccentList"/>
    <dgm:cxn modelId="{8D1DAA4D-9444-4693-B9BA-E4B580219B1D}" type="presParOf" srcId="{E0BB4B9F-18AA-4BBE-BA86-EE3DBAC1A63F}" destId="{5CEFD571-503A-494A-8D63-45AF1463B801}" srcOrd="0" destOrd="0" presId="urn:microsoft.com/office/officeart/2008/layout/SquareAccentList"/>
    <dgm:cxn modelId="{7013F51E-84DF-410B-B161-63F08C6EA1FB}" type="presParOf" srcId="{E0BB4B9F-18AA-4BBE-BA86-EE3DBAC1A63F}" destId="{F1F42AED-24FB-47A1-883C-D5E3B42C9442}" srcOrd="1" destOrd="0" presId="urn:microsoft.com/office/officeart/2008/layout/SquareAccentList"/>
    <dgm:cxn modelId="{C61EF407-0C4E-47B4-9396-429CAEB40DB7}" type="presParOf" srcId="{74E2CF58-0F53-4761-AABF-1BF689C56833}" destId="{60166C8C-0135-4529-A107-B5CA5393D70F}" srcOrd="2" destOrd="0" presId="urn:microsoft.com/office/officeart/2008/layout/SquareAccentList"/>
    <dgm:cxn modelId="{344ED0FF-AD3B-4354-837B-84A3F138FEF7}" type="presParOf" srcId="{60166C8C-0135-4529-A107-B5CA5393D70F}" destId="{D8E7D6F2-C7ED-4792-9D72-70B79EFFEE61}" srcOrd="0" destOrd="0" presId="urn:microsoft.com/office/officeart/2008/layout/SquareAccentList"/>
    <dgm:cxn modelId="{E630A4A9-A2C2-4A79-8AEA-BFEBB04411AD}" type="presParOf" srcId="{60166C8C-0135-4529-A107-B5CA5393D70F}" destId="{FB2BCC0A-4A47-48D3-AE94-49C89F6FF857}" srcOrd="1" destOrd="0" presId="urn:microsoft.com/office/officeart/2008/layout/SquareAccentList"/>
    <dgm:cxn modelId="{FFD9F9BF-FCFE-45F3-AE4B-04D59943EA23}" type="presParOf" srcId="{74E2CF58-0F53-4761-AABF-1BF689C56833}" destId="{75D497A5-7979-45E0-835B-EC47911F16CF}" srcOrd="3" destOrd="0" presId="urn:microsoft.com/office/officeart/2008/layout/SquareAccentList"/>
    <dgm:cxn modelId="{28951604-2D6A-4819-992D-4F0445B2A928}" type="presParOf" srcId="{75D497A5-7979-45E0-835B-EC47911F16CF}" destId="{C96984BE-0F23-46A8-B8A5-BE5A7793D913}" srcOrd="0" destOrd="0" presId="urn:microsoft.com/office/officeart/2008/layout/SquareAccentList"/>
    <dgm:cxn modelId="{371FE24E-C939-4DFF-BFEF-89106281C2FF}" type="presParOf" srcId="{75D497A5-7979-45E0-835B-EC47911F16CF}" destId="{30E2ADB7-D2DA-4983-A8B9-4E88485E4CA7}" srcOrd="1" destOrd="0" presId="urn:microsoft.com/office/officeart/2008/layout/SquareAccentList"/>
    <dgm:cxn modelId="{8093378E-A705-4E98-869F-601BF1223D4B}" type="presParOf" srcId="{74BF19A5-B50F-496C-89E8-E7F629EED4E8}" destId="{283D9A9C-B1B1-4BF5-9A0B-0B0E2F563F13}" srcOrd="1" destOrd="0" presId="urn:microsoft.com/office/officeart/2008/layout/SquareAccentList"/>
    <dgm:cxn modelId="{BA8E39D3-7389-4A4E-AAD8-3F4A59DF034B}" type="presParOf" srcId="{283D9A9C-B1B1-4BF5-9A0B-0B0E2F563F13}" destId="{8EC601FD-4DFE-45D9-8FF5-69BE91279875}" srcOrd="0" destOrd="0" presId="urn:microsoft.com/office/officeart/2008/layout/SquareAccentList"/>
    <dgm:cxn modelId="{FF04BCFE-56B4-4061-BABD-EC8F5BD17E9E}" type="presParOf" srcId="{8EC601FD-4DFE-45D9-8FF5-69BE91279875}" destId="{736CA3A5-90B6-4427-BA95-06DB8EDF8FA4}" srcOrd="0" destOrd="0" presId="urn:microsoft.com/office/officeart/2008/layout/SquareAccentList"/>
    <dgm:cxn modelId="{CA528CA4-BACC-49DF-9E2F-85CA16640594}" type="presParOf" srcId="{8EC601FD-4DFE-45D9-8FF5-69BE91279875}" destId="{AF2AD593-8B71-45D7-983D-BC47BF0DEBD3}" srcOrd="1" destOrd="0" presId="urn:microsoft.com/office/officeart/2008/layout/SquareAccentList"/>
    <dgm:cxn modelId="{6A69114C-F674-4684-AAC4-FE906D64956B}" type="presParOf" srcId="{8EC601FD-4DFE-45D9-8FF5-69BE91279875}" destId="{9B963D5B-C757-42E5-83BD-6803CC22AF5C}" srcOrd="2" destOrd="0" presId="urn:microsoft.com/office/officeart/2008/layout/SquareAccentList"/>
    <dgm:cxn modelId="{02582CFD-FDBC-4F5F-9AAE-1110E1C74D18}" type="presParOf" srcId="{283D9A9C-B1B1-4BF5-9A0B-0B0E2F563F13}" destId="{FB4F9EC0-FC1C-494D-8E03-C972F181D002}" srcOrd="1" destOrd="0" presId="urn:microsoft.com/office/officeart/2008/layout/SquareAccentList"/>
    <dgm:cxn modelId="{8343BEC3-598B-4596-8E1C-3FE0D837033E}" type="presParOf" srcId="{FB4F9EC0-FC1C-494D-8E03-C972F181D002}" destId="{905AC5A2-41D7-4EE9-911E-5122F37398A4}" srcOrd="0" destOrd="0" presId="urn:microsoft.com/office/officeart/2008/layout/SquareAccentList"/>
    <dgm:cxn modelId="{AE63E4BE-DC5F-4F95-A608-31AC23D0025F}" type="presParOf" srcId="{905AC5A2-41D7-4EE9-911E-5122F37398A4}" destId="{3E1802BF-4E08-4A60-99D3-17756E20323C}" srcOrd="0" destOrd="0" presId="urn:microsoft.com/office/officeart/2008/layout/SquareAccentList"/>
    <dgm:cxn modelId="{68F421EC-A462-490C-A03F-177F5450741D}" type="presParOf" srcId="{905AC5A2-41D7-4EE9-911E-5122F37398A4}" destId="{638C764A-65A8-4FD7-9CE2-C1DA74FAD2C9}" srcOrd="1" destOrd="0" presId="urn:microsoft.com/office/officeart/2008/layout/SquareAccentList"/>
    <dgm:cxn modelId="{A7A4FD4A-ABEA-4E8D-B19E-2C6DFA54CC65}" type="presParOf" srcId="{FB4F9EC0-FC1C-494D-8E03-C972F181D002}" destId="{A9EBEF2E-A7AE-41FE-BCE1-63FDF3B491B0}" srcOrd="1" destOrd="0" presId="urn:microsoft.com/office/officeart/2008/layout/SquareAccentList"/>
    <dgm:cxn modelId="{F2E9F1E9-8F20-4F91-B8FF-82D4CAD55AB4}" type="presParOf" srcId="{A9EBEF2E-A7AE-41FE-BCE1-63FDF3B491B0}" destId="{67081C69-5EFE-4CB4-9D9F-EF9D8E25B349}" srcOrd="0" destOrd="0" presId="urn:microsoft.com/office/officeart/2008/layout/SquareAccentList"/>
    <dgm:cxn modelId="{8FE363F6-106A-4D9A-AF4C-6EDCB873FB10}" type="presParOf" srcId="{A9EBEF2E-A7AE-41FE-BCE1-63FDF3B491B0}" destId="{9B237549-0EF3-41A6-A036-095FFF171A58}" srcOrd="1" destOrd="0" presId="urn:microsoft.com/office/officeart/2008/layout/SquareAccentList"/>
    <dgm:cxn modelId="{C315DE8F-F4D4-451E-865E-DBEBB7D5D5A1}" type="presParOf" srcId="{FB4F9EC0-FC1C-494D-8E03-C972F181D002}" destId="{536A5C90-7892-46D2-99F2-D18527AEABE9}" srcOrd="2" destOrd="0" presId="urn:microsoft.com/office/officeart/2008/layout/SquareAccentList"/>
    <dgm:cxn modelId="{DA0793B6-ACAF-4203-AF72-871F3F6D6BD6}" type="presParOf" srcId="{536A5C90-7892-46D2-99F2-D18527AEABE9}" destId="{A6A172A2-404A-461A-85C0-FC9E952A72BA}" srcOrd="0" destOrd="0" presId="urn:microsoft.com/office/officeart/2008/layout/SquareAccentList"/>
    <dgm:cxn modelId="{BD86154C-19C8-4CB4-9874-4016BC63037B}" type="presParOf" srcId="{536A5C90-7892-46D2-99F2-D18527AEABE9}" destId="{913C9B0E-8A26-4823-99B3-76A7DC8100D4}" srcOrd="1" destOrd="0" presId="urn:microsoft.com/office/officeart/2008/layout/SquareAccentList"/>
    <dgm:cxn modelId="{BD0DD263-561F-4606-B304-4DE61C7026A4}" type="presParOf" srcId="{74BF19A5-B50F-496C-89E8-E7F629EED4E8}" destId="{50856644-ECDE-4FBA-BFB1-0943AAAD7540}" srcOrd="2" destOrd="0" presId="urn:microsoft.com/office/officeart/2008/layout/SquareAccentList"/>
    <dgm:cxn modelId="{F507E6B9-02EB-493B-A54B-C2E06B034E82}" type="presParOf" srcId="{50856644-ECDE-4FBA-BFB1-0943AAAD7540}" destId="{6FF8B7FD-13BC-4936-A4C3-A3651E9226C3}" srcOrd="0" destOrd="0" presId="urn:microsoft.com/office/officeart/2008/layout/SquareAccentList"/>
    <dgm:cxn modelId="{8C8A0B54-332B-48A8-837E-FDB1C99F390D}" type="presParOf" srcId="{6FF8B7FD-13BC-4936-A4C3-A3651E9226C3}" destId="{0F9E1EDB-6165-4EB4-962A-68C9B9526DE1}" srcOrd="0" destOrd="0" presId="urn:microsoft.com/office/officeart/2008/layout/SquareAccentList"/>
    <dgm:cxn modelId="{723C2072-55C6-48F7-9A07-7C717FBFF983}" type="presParOf" srcId="{6FF8B7FD-13BC-4936-A4C3-A3651E9226C3}" destId="{6255E0C6-C188-429B-833D-D3E457EDFEBA}" srcOrd="1" destOrd="0" presId="urn:microsoft.com/office/officeart/2008/layout/SquareAccentList"/>
    <dgm:cxn modelId="{29B89424-1E58-45DE-A623-20B892AA30F9}" type="presParOf" srcId="{6FF8B7FD-13BC-4936-A4C3-A3651E9226C3}" destId="{5F2A435C-0900-4BD5-8312-CF8535C2477B}" srcOrd="2" destOrd="0" presId="urn:microsoft.com/office/officeart/2008/layout/SquareAccentList"/>
    <dgm:cxn modelId="{E2CC23E1-D88A-43DD-AD99-A05F7163E556}" type="presParOf" srcId="{50856644-ECDE-4FBA-BFB1-0943AAAD7540}" destId="{3F50B065-3505-425D-A102-2B6D83B1B8BC}" srcOrd="1" destOrd="0" presId="urn:microsoft.com/office/officeart/2008/layout/SquareAccent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767CD-9512-4EA9-9AFD-DBBD1880F2DB}">
      <dsp:nvSpPr>
        <dsp:cNvPr id="0" name=""/>
        <dsp:cNvSpPr/>
      </dsp:nvSpPr>
      <dsp:spPr>
        <a:xfrm>
          <a:off x="2625" y="555286"/>
          <a:ext cx="2627410" cy="3091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8C4EA-9819-4B62-A4F1-D9AD5E7D2954}">
      <dsp:nvSpPr>
        <dsp:cNvPr id="0" name=""/>
        <dsp:cNvSpPr/>
      </dsp:nvSpPr>
      <dsp:spPr>
        <a:xfrm>
          <a:off x="2625" y="671374"/>
          <a:ext cx="193019" cy="1930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8B11D-95EB-48D6-91D7-4198A4D09E9E}">
      <dsp:nvSpPr>
        <dsp:cNvPr id="0" name=""/>
        <dsp:cNvSpPr/>
      </dsp:nvSpPr>
      <dsp:spPr>
        <a:xfrm>
          <a:off x="2625" y="0"/>
          <a:ext cx="2627410" cy="555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Technical </a:t>
          </a:r>
          <a:r>
            <a:rPr lang="tr-TR" sz="2400" kern="1200" dirty="0" err="1" smtClean="0"/>
            <a:t>functions</a:t>
          </a:r>
          <a:endParaRPr lang="tr-TR" sz="2400" kern="1200" dirty="0"/>
        </a:p>
      </dsp:txBody>
      <dsp:txXfrm>
        <a:off x="2625" y="0"/>
        <a:ext cx="2627410" cy="555286"/>
      </dsp:txXfrm>
    </dsp:sp>
    <dsp:sp modelId="{E5EBBB0D-F02A-4CA1-9D06-F080E3630C56}">
      <dsp:nvSpPr>
        <dsp:cNvPr id="0" name=""/>
        <dsp:cNvSpPr/>
      </dsp:nvSpPr>
      <dsp:spPr>
        <a:xfrm>
          <a:off x="2625" y="1121296"/>
          <a:ext cx="193014" cy="1930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5A14D-2B10-4840-9283-1C2023A5514E}">
      <dsp:nvSpPr>
        <dsp:cNvPr id="0" name=""/>
        <dsp:cNvSpPr/>
      </dsp:nvSpPr>
      <dsp:spPr>
        <a:xfrm>
          <a:off x="186544" y="992844"/>
          <a:ext cx="2443492" cy="449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/>
            <a:t>Protection</a:t>
          </a:r>
          <a:endParaRPr lang="tr-TR" sz="2400" kern="1200" dirty="0"/>
        </a:p>
      </dsp:txBody>
      <dsp:txXfrm>
        <a:off x="186544" y="992844"/>
        <a:ext cx="2443492" cy="449916"/>
      </dsp:txXfrm>
    </dsp:sp>
    <dsp:sp modelId="{5CEFD571-503A-494A-8D63-45AF1463B801}">
      <dsp:nvSpPr>
        <dsp:cNvPr id="0" name=""/>
        <dsp:cNvSpPr/>
      </dsp:nvSpPr>
      <dsp:spPr>
        <a:xfrm>
          <a:off x="2625" y="1571213"/>
          <a:ext cx="193014" cy="1930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42AED-24FB-47A1-883C-D5E3B42C9442}">
      <dsp:nvSpPr>
        <dsp:cNvPr id="0" name=""/>
        <dsp:cNvSpPr/>
      </dsp:nvSpPr>
      <dsp:spPr>
        <a:xfrm>
          <a:off x="186544" y="1442761"/>
          <a:ext cx="2443492" cy="449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/>
            <a:t>Containment</a:t>
          </a:r>
          <a:endParaRPr lang="tr-TR" sz="2400" kern="1200" dirty="0"/>
        </a:p>
      </dsp:txBody>
      <dsp:txXfrm>
        <a:off x="186544" y="1442761"/>
        <a:ext cx="2443492" cy="449916"/>
      </dsp:txXfrm>
    </dsp:sp>
    <dsp:sp modelId="{D8E7D6F2-C7ED-4792-9D72-70B79EFFEE61}">
      <dsp:nvSpPr>
        <dsp:cNvPr id="0" name=""/>
        <dsp:cNvSpPr/>
      </dsp:nvSpPr>
      <dsp:spPr>
        <a:xfrm>
          <a:off x="2625" y="2021130"/>
          <a:ext cx="193014" cy="1930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BCC0A-4A47-48D3-AE94-49C89F6FF857}">
      <dsp:nvSpPr>
        <dsp:cNvPr id="0" name=""/>
        <dsp:cNvSpPr/>
      </dsp:nvSpPr>
      <dsp:spPr>
        <a:xfrm>
          <a:off x="186544" y="1892678"/>
          <a:ext cx="2443492" cy="449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/>
            <a:t>Logistics</a:t>
          </a:r>
          <a:endParaRPr lang="tr-TR" sz="2400" kern="1200" dirty="0"/>
        </a:p>
      </dsp:txBody>
      <dsp:txXfrm>
        <a:off x="186544" y="1892678"/>
        <a:ext cx="2443492" cy="449916"/>
      </dsp:txXfrm>
    </dsp:sp>
    <dsp:sp modelId="{C96984BE-0F23-46A8-B8A5-BE5A7793D913}">
      <dsp:nvSpPr>
        <dsp:cNvPr id="0" name=""/>
        <dsp:cNvSpPr/>
      </dsp:nvSpPr>
      <dsp:spPr>
        <a:xfrm>
          <a:off x="2625" y="2471046"/>
          <a:ext cx="193014" cy="1930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2ADB7-D2DA-4983-A8B9-4E88485E4CA7}">
      <dsp:nvSpPr>
        <dsp:cNvPr id="0" name=""/>
        <dsp:cNvSpPr/>
      </dsp:nvSpPr>
      <dsp:spPr>
        <a:xfrm>
          <a:off x="186544" y="2342595"/>
          <a:ext cx="2443492" cy="449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/>
            <a:t>Utility</a:t>
          </a:r>
          <a:r>
            <a:rPr lang="tr-TR" sz="2400" kern="1200" dirty="0" smtClean="0"/>
            <a:t> of </a:t>
          </a:r>
          <a:r>
            <a:rPr lang="tr-TR" sz="2400" kern="1200" dirty="0" err="1" smtClean="0"/>
            <a:t>use</a:t>
          </a:r>
          <a:endParaRPr lang="tr-TR" sz="2400" kern="1200" dirty="0"/>
        </a:p>
      </dsp:txBody>
      <dsp:txXfrm>
        <a:off x="186544" y="2342595"/>
        <a:ext cx="2443492" cy="449916"/>
      </dsp:txXfrm>
    </dsp:sp>
    <dsp:sp modelId="{736CA3A5-90B6-4427-BA95-06DB8EDF8FA4}">
      <dsp:nvSpPr>
        <dsp:cNvPr id="0" name=""/>
        <dsp:cNvSpPr/>
      </dsp:nvSpPr>
      <dsp:spPr>
        <a:xfrm>
          <a:off x="2761407" y="555286"/>
          <a:ext cx="2627410" cy="309107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1905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AD593-8B71-45D7-983D-BC47BF0DEBD3}">
      <dsp:nvSpPr>
        <dsp:cNvPr id="0" name=""/>
        <dsp:cNvSpPr/>
      </dsp:nvSpPr>
      <dsp:spPr>
        <a:xfrm>
          <a:off x="2761407" y="671374"/>
          <a:ext cx="193019" cy="1930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63D5B-C757-42E5-83BD-6803CC22AF5C}">
      <dsp:nvSpPr>
        <dsp:cNvPr id="0" name=""/>
        <dsp:cNvSpPr/>
      </dsp:nvSpPr>
      <dsp:spPr>
        <a:xfrm>
          <a:off x="2761407" y="0"/>
          <a:ext cx="2627410" cy="555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/>
            <a:t>Communicative</a:t>
          </a:r>
          <a:r>
            <a:rPr lang="tr-TR" sz="2400" kern="1200" dirty="0" smtClean="0"/>
            <a:t> </a:t>
          </a:r>
          <a:r>
            <a:rPr lang="tr-TR" sz="2400" kern="1200" dirty="0" err="1" smtClean="0"/>
            <a:t>functions</a:t>
          </a:r>
          <a:endParaRPr lang="tr-TR" sz="2400" kern="1200" dirty="0"/>
        </a:p>
      </dsp:txBody>
      <dsp:txXfrm>
        <a:off x="2761407" y="0"/>
        <a:ext cx="2627410" cy="555286"/>
      </dsp:txXfrm>
    </dsp:sp>
    <dsp:sp modelId="{3E1802BF-4E08-4A60-99D3-17756E20323C}">
      <dsp:nvSpPr>
        <dsp:cNvPr id="0" name=""/>
        <dsp:cNvSpPr/>
      </dsp:nvSpPr>
      <dsp:spPr>
        <a:xfrm>
          <a:off x="2761407" y="1121296"/>
          <a:ext cx="193014" cy="1930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C764A-65A8-4FD7-9CE2-C1DA74FAD2C9}">
      <dsp:nvSpPr>
        <dsp:cNvPr id="0" name=""/>
        <dsp:cNvSpPr/>
      </dsp:nvSpPr>
      <dsp:spPr>
        <a:xfrm>
          <a:off x="2945325" y="992844"/>
          <a:ext cx="2443492" cy="449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Marketing</a:t>
          </a:r>
          <a:endParaRPr lang="tr-TR" sz="2400" kern="1200" dirty="0"/>
        </a:p>
      </dsp:txBody>
      <dsp:txXfrm>
        <a:off x="2945325" y="992844"/>
        <a:ext cx="2443492" cy="449916"/>
      </dsp:txXfrm>
    </dsp:sp>
    <dsp:sp modelId="{67081C69-5EFE-4CB4-9D9F-EF9D8E25B349}">
      <dsp:nvSpPr>
        <dsp:cNvPr id="0" name=""/>
        <dsp:cNvSpPr/>
      </dsp:nvSpPr>
      <dsp:spPr>
        <a:xfrm>
          <a:off x="2761407" y="1571213"/>
          <a:ext cx="193014" cy="1930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37549-0EF3-41A6-A036-095FFF171A58}">
      <dsp:nvSpPr>
        <dsp:cNvPr id="0" name=""/>
        <dsp:cNvSpPr/>
      </dsp:nvSpPr>
      <dsp:spPr>
        <a:xfrm>
          <a:off x="2945325" y="1442761"/>
          <a:ext cx="2443492" cy="449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Information</a:t>
          </a:r>
          <a:endParaRPr lang="tr-TR" sz="2400" kern="1200" dirty="0"/>
        </a:p>
      </dsp:txBody>
      <dsp:txXfrm>
        <a:off x="2945325" y="1442761"/>
        <a:ext cx="2443492" cy="449916"/>
      </dsp:txXfrm>
    </dsp:sp>
    <dsp:sp modelId="{A6A172A2-404A-461A-85C0-FC9E952A72BA}">
      <dsp:nvSpPr>
        <dsp:cNvPr id="0" name=""/>
        <dsp:cNvSpPr/>
      </dsp:nvSpPr>
      <dsp:spPr>
        <a:xfrm>
          <a:off x="2761407" y="2021130"/>
          <a:ext cx="193014" cy="1930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C9B0E-8A26-4823-99B3-76A7DC8100D4}">
      <dsp:nvSpPr>
        <dsp:cNvPr id="0" name=""/>
        <dsp:cNvSpPr/>
      </dsp:nvSpPr>
      <dsp:spPr>
        <a:xfrm>
          <a:off x="2945325" y="1892678"/>
          <a:ext cx="2443492" cy="449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/>
            <a:t>Communication</a:t>
          </a:r>
          <a:endParaRPr lang="tr-TR" sz="2400" kern="1200" dirty="0"/>
        </a:p>
      </dsp:txBody>
      <dsp:txXfrm>
        <a:off x="2945325" y="1892678"/>
        <a:ext cx="2443492" cy="449916"/>
      </dsp:txXfrm>
    </dsp:sp>
    <dsp:sp modelId="{0F9E1EDB-6165-4EB4-962A-68C9B9526DE1}">
      <dsp:nvSpPr>
        <dsp:cNvPr id="0" name=""/>
        <dsp:cNvSpPr/>
      </dsp:nvSpPr>
      <dsp:spPr>
        <a:xfrm>
          <a:off x="5520188" y="555286"/>
          <a:ext cx="2627410" cy="309107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905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5E0C6-C188-429B-833D-D3E457EDFEBA}">
      <dsp:nvSpPr>
        <dsp:cNvPr id="0" name=""/>
        <dsp:cNvSpPr/>
      </dsp:nvSpPr>
      <dsp:spPr>
        <a:xfrm>
          <a:off x="5520188" y="671374"/>
          <a:ext cx="193019" cy="1930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A435C-0900-4BD5-8312-CF8535C2477B}">
      <dsp:nvSpPr>
        <dsp:cNvPr id="0" name=""/>
        <dsp:cNvSpPr/>
      </dsp:nvSpPr>
      <dsp:spPr>
        <a:xfrm>
          <a:off x="5520188" y="0"/>
          <a:ext cx="2627410" cy="555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/>
            <a:t>Environmental</a:t>
          </a:r>
          <a:r>
            <a:rPr lang="tr-TR" sz="2400" kern="1200" dirty="0" smtClean="0"/>
            <a:t> </a:t>
          </a:r>
          <a:r>
            <a:rPr lang="tr-TR" sz="2400" kern="1200" dirty="0" err="1" smtClean="0"/>
            <a:t>functions</a:t>
          </a:r>
          <a:endParaRPr lang="tr-TR" sz="2400" kern="1200" dirty="0"/>
        </a:p>
      </dsp:txBody>
      <dsp:txXfrm>
        <a:off x="5520188" y="0"/>
        <a:ext cx="2627410" cy="555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894BA-5F33-489D-ACDE-82B58EA5129D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C7DD4-3DAB-471E-9294-1417E9F8F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71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tıklayın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E9305E6-ADDB-44AA-AFEB-8743CE058629}" type="datetime1">
              <a:rPr lang="en-US" smtClean="0"/>
              <a:pPr/>
              <a:t>2/18/2020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2E7C7-EEEF-4AE4-99AF-7A27DC2FA3A5}" type="datetime1">
              <a:rPr lang="en-US" smtClean="0"/>
              <a:pPr/>
              <a:t>2/18/2020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031AD72-898D-4696-A7D6-739E992A6AF6}" type="datetime1">
              <a:rPr lang="en-US" smtClean="0"/>
              <a:pPr/>
              <a:t>2/18/2020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7" name="6 Dikdörtgen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AB801-BCA0-4247-A675-2387E2FEEA5F}" type="datetime1">
              <a:rPr lang="en-US" smtClean="0"/>
              <a:pPr/>
              <a:t>2/18/2020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AC70-C67D-4464-BA11-7E7E8CE54D9B}" type="datetime1">
              <a:rPr lang="en-US" smtClean="0"/>
              <a:pPr/>
              <a:t>2/18/2020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DD0F990-ED9F-420B-90F1-9FE8002FC1E5}" type="datetime1">
              <a:rPr lang="en-US" smtClean="0"/>
              <a:pPr/>
              <a:t>2/18/2020</a:t>
            </a:fld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tr-TR" smtClean="0"/>
              <a:t>FDE 216-FP</a:t>
            </a:r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64002BB-F79F-4CAD-9062-E931AA824379}" type="datetime1">
              <a:rPr lang="en-US" smtClean="0"/>
              <a:pPr/>
              <a:t>2/18/2020</a:t>
            </a:fld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16" name="15 Metin Yer Tutucusu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</a:t>
            </a:r>
          </a:p>
        </p:txBody>
      </p:sp>
      <p:sp>
        <p:nvSpPr>
          <p:cNvPr id="15" name="14 Metin Yer Tutucusu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FE14-CB27-4E0A-959C-3F724AFBC032}" type="datetime1">
              <a:rPr lang="en-US" smtClean="0"/>
              <a:pPr/>
              <a:t>2/18/2020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3574-6229-40F6-822C-84183297718C}" type="datetime1">
              <a:rPr lang="en-US" smtClean="0"/>
              <a:pPr/>
              <a:t>2/18/2020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EB76-5CA7-4598-91E8-02AEAC4D7F78}" type="datetime1">
              <a:rPr lang="en-US" smtClean="0"/>
              <a:pPr/>
              <a:t>2/18/2020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</a:t>
            </a:r>
          </a:p>
        </p:txBody>
      </p:sp>
      <p:sp>
        <p:nvSpPr>
          <p:cNvPr id="8" name="7 Dikdörtgen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Dikdörtgen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1A83872-DC81-43CD-94BB-DACDA97AA853}" type="datetime1">
              <a:rPr lang="en-US" smtClean="0"/>
              <a:pPr/>
              <a:t>2/18/2020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97C5407-DB54-4C97-8D59-9CF166A6536B}" type="datetime1">
              <a:rPr lang="en-US" smtClean="0"/>
              <a:pPr/>
              <a:t>2/18/2020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7" name="6 Dikdörtgen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57158" y="601677"/>
            <a:ext cx="8458200" cy="2541571"/>
          </a:xfrm>
        </p:spPr>
        <p:txBody>
          <a:bodyPr>
            <a:noAutofit/>
          </a:bodyPr>
          <a:lstStyle/>
          <a:p>
            <a:pPr algn="ctr"/>
            <a:r>
              <a:rPr lang="tr-TR" sz="6000" b="1" dirty="0" err="1" smtClean="0"/>
              <a:t>Packagıng</a:t>
            </a:r>
            <a:r>
              <a:rPr lang="tr-TR" sz="6000" b="1" dirty="0" smtClean="0"/>
              <a:t/>
            </a:r>
            <a:br>
              <a:rPr lang="tr-TR" sz="6000" b="1" dirty="0" smtClean="0"/>
            </a:br>
            <a:r>
              <a:rPr lang="tr-TR" sz="4800" b="1" dirty="0" smtClean="0"/>
              <a:t>DEFINITIONS AND PRINCIPLES</a:t>
            </a:r>
            <a:endParaRPr lang="tr-TR" sz="4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2334" y="3888828"/>
            <a:ext cx="6751942" cy="202849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r-TR" b="1" dirty="0" err="1" smtClean="0">
                <a:solidFill>
                  <a:schemeClr val="tx1"/>
                </a:solidFill>
              </a:rPr>
              <a:t>Instructor</a:t>
            </a:r>
            <a:endParaRPr lang="tr-TR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tr-TR" dirty="0" err="1" smtClean="0">
                <a:solidFill>
                  <a:schemeClr val="tx1"/>
                </a:solidFill>
              </a:rPr>
              <a:t>Assist</a:t>
            </a:r>
            <a:r>
              <a:rPr lang="tr-TR" dirty="0" smtClean="0">
                <a:solidFill>
                  <a:schemeClr val="tx1"/>
                </a:solidFill>
              </a:rPr>
              <a:t>. Prof. Dr. Eda </a:t>
            </a:r>
            <a:r>
              <a:rPr lang="tr-TR" dirty="0" err="1" smtClean="0">
                <a:solidFill>
                  <a:schemeClr val="tx1"/>
                </a:solidFill>
              </a:rPr>
              <a:t>Demirok</a:t>
            </a:r>
            <a:r>
              <a:rPr lang="tr-TR" dirty="0" smtClean="0">
                <a:solidFill>
                  <a:schemeClr val="tx1"/>
                </a:solidFill>
              </a:rPr>
              <a:t> Soncu</a:t>
            </a:r>
          </a:p>
          <a:p>
            <a:pPr>
              <a:spcBef>
                <a:spcPts val="0"/>
              </a:spcBef>
            </a:pPr>
            <a:r>
              <a:rPr lang="tr-TR" dirty="0" smtClean="0">
                <a:solidFill>
                  <a:schemeClr val="tx1"/>
                </a:solidFill>
              </a:rPr>
              <a:t>E-mail: </a:t>
            </a:r>
            <a:r>
              <a:rPr lang="tr-TR" b="1" dirty="0" err="1" smtClean="0">
                <a:solidFill>
                  <a:schemeClr val="tx1"/>
                </a:solidFill>
              </a:rPr>
              <a:t>edemirok</a:t>
            </a:r>
            <a:r>
              <a:rPr lang="tr-TR" b="1" dirty="0" smtClean="0">
                <a:solidFill>
                  <a:schemeClr val="tx1"/>
                </a:solidFill>
              </a:rPr>
              <a:t>@</a:t>
            </a:r>
            <a:r>
              <a:rPr lang="tr-TR" b="1" dirty="0" err="1" smtClean="0">
                <a:solidFill>
                  <a:schemeClr val="tx1"/>
                </a:solidFill>
              </a:rPr>
              <a:t>eng</a:t>
            </a:r>
            <a:r>
              <a:rPr lang="tr-TR" b="1" dirty="0" smtClean="0">
                <a:solidFill>
                  <a:schemeClr val="tx1"/>
                </a:solidFill>
              </a:rPr>
              <a:t>.</a:t>
            </a:r>
            <a:r>
              <a:rPr lang="tr-TR" b="1" dirty="0" err="1" smtClean="0">
                <a:solidFill>
                  <a:schemeClr val="tx1"/>
                </a:solidFill>
              </a:rPr>
              <a:t>ankara</a:t>
            </a:r>
            <a:r>
              <a:rPr lang="tr-TR" b="1" dirty="0" smtClean="0">
                <a:solidFill>
                  <a:schemeClr val="tx1"/>
                </a:solidFill>
              </a:rPr>
              <a:t>.edu.tr</a:t>
            </a:r>
          </a:p>
          <a:p>
            <a:pPr>
              <a:spcBef>
                <a:spcPts val="0"/>
              </a:spcBef>
            </a:pPr>
            <a:r>
              <a:rPr lang="tr-TR" dirty="0" smtClean="0">
                <a:solidFill>
                  <a:schemeClr val="tx1"/>
                </a:solidFill>
              </a:rPr>
              <a:t>Phone: +90312 203 3300 (3639 </a:t>
            </a:r>
            <a:r>
              <a:rPr lang="tr-TR" dirty="0" err="1" smtClean="0">
                <a:solidFill>
                  <a:schemeClr val="tx1"/>
                </a:solidFill>
              </a:rPr>
              <a:t>ext</a:t>
            </a:r>
            <a:r>
              <a:rPr lang="tr-TR" dirty="0" smtClean="0">
                <a:solidFill>
                  <a:schemeClr val="tx1"/>
                </a:solidFill>
              </a:rPr>
              <a:t>.)</a:t>
            </a:r>
          </a:p>
          <a:p>
            <a:pPr>
              <a:spcBef>
                <a:spcPts val="0"/>
              </a:spcBef>
            </a:pPr>
            <a:r>
              <a:rPr lang="tr-TR" dirty="0" smtClean="0">
                <a:solidFill>
                  <a:schemeClr val="tx1"/>
                </a:solidFill>
              </a:rPr>
              <a:t>Office: 2</a:t>
            </a:r>
            <a:r>
              <a:rPr lang="tr-TR" baseline="30000" dirty="0" smtClean="0">
                <a:solidFill>
                  <a:schemeClr val="tx1"/>
                </a:solidFill>
              </a:rPr>
              <a:t>nd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floor</a:t>
            </a:r>
            <a:r>
              <a:rPr lang="tr-TR" dirty="0" smtClean="0">
                <a:solidFill>
                  <a:schemeClr val="tx1"/>
                </a:solidFill>
              </a:rPr>
              <a:t> #212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3050240" y="6103187"/>
            <a:ext cx="5765118" cy="55971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b="1" dirty="0" err="1" smtClean="0">
                <a:solidFill>
                  <a:schemeClr val="tx1"/>
                </a:solidFill>
              </a:rPr>
              <a:t>Fde</a:t>
            </a:r>
            <a:r>
              <a:rPr lang="tr-TR" sz="2400" b="1" dirty="0" smtClean="0">
                <a:solidFill>
                  <a:schemeClr val="tx1"/>
                </a:solidFill>
              </a:rPr>
              <a:t> 216 </a:t>
            </a:r>
            <a:r>
              <a:rPr lang="tr-TR" sz="2400" b="1" dirty="0" err="1" smtClean="0">
                <a:solidFill>
                  <a:schemeClr val="tx1"/>
                </a:solidFill>
              </a:rPr>
              <a:t>food</a:t>
            </a:r>
            <a:r>
              <a:rPr lang="tr-TR" sz="2400" b="1" dirty="0" smtClean="0">
                <a:solidFill>
                  <a:schemeClr val="tx1"/>
                </a:solidFill>
              </a:rPr>
              <a:t> </a:t>
            </a:r>
            <a:r>
              <a:rPr lang="tr-TR" sz="2400" b="1" dirty="0" err="1" smtClean="0">
                <a:solidFill>
                  <a:schemeClr val="tx1"/>
                </a:solidFill>
              </a:rPr>
              <a:t>packagıng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13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Technical </a:t>
            </a:r>
            <a:r>
              <a:rPr lang="tr-TR" b="1" dirty="0" err="1"/>
              <a:t>functions</a:t>
            </a:r>
            <a:r>
              <a:rPr lang="tr-TR" b="1" dirty="0"/>
              <a:t> of </a:t>
            </a:r>
            <a:r>
              <a:rPr lang="tr-TR" b="1" dirty="0" err="1"/>
              <a:t>packaging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096000" y="6501618"/>
            <a:ext cx="2667000" cy="365125"/>
          </a:xfrm>
        </p:spPr>
        <p:txBody>
          <a:bodyPr/>
          <a:lstStyle/>
          <a:p>
            <a:fld id="{891DE442-1CB8-400A-A8EF-E1E759702E45}" type="datetime1">
              <a:rPr lang="en-US" smtClean="0"/>
              <a:pPr/>
              <a:t>2/18/2020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609600" y="6501424"/>
            <a:ext cx="5421083" cy="365125"/>
          </a:xfrm>
        </p:spPr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168812" y="1487655"/>
            <a:ext cx="8862646" cy="5378893"/>
          </a:xfrm>
        </p:spPr>
        <p:txBody>
          <a:bodyPr>
            <a:noAutofit/>
          </a:bodyPr>
          <a:lstStyle/>
          <a:p>
            <a:pPr marL="0" indent="0" algn="ctr"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tr-TR" sz="2800" b="1" dirty="0" err="1" smtClean="0">
                <a:solidFill>
                  <a:srgbClr val="0066FF"/>
                </a:solidFill>
              </a:rPr>
              <a:t>Protection</a:t>
            </a:r>
            <a:endParaRPr lang="tr-TR" sz="2800" b="1" dirty="0" smtClean="0">
              <a:solidFill>
                <a:srgbClr val="0066FF"/>
              </a:solidFill>
            </a:endParaRPr>
          </a:p>
          <a:p>
            <a:r>
              <a:rPr lang="en-US" sz="2000" dirty="0"/>
              <a:t>Packaging is primarily a </a:t>
            </a:r>
            <a:r>
              <a:rPr lang="en-US" sz="2000" dirty="0" smtClean="0"/>
              <a:t>barrier</a:t>
            </a:r>
            <a:r>
              <a:rPr lang="tr-TR" sz="2000" dirty="0" smtClean="0"/>
              <a:t> </a:t>
            </a:r>
            <a:r>
              <a:rPr lang="en-US" sz="2000" dirty="0" smtClean="0"/>
              <a:t>between </a:t>
            </a:r>
            <a:r>
              <a:rPr lang="en-US" sz="2000" dirty="0"/>
              <a:t>the product and the external </a:t>
            </a:r>
            <a:r>
              <a:rPr lang="en-US" sz="2000" dirty="0" smtClean="0"/>
              <a:t>environment</a:t>
            </a:r>
            <a:endParaRPr lang="tr-TR" sz="2000" dirty="0" smtClean="0"/>
          </a:p>
          <a:p>
            <a:pPr marL="0" indent="0">
              <a:buNone/>
            </a:pPr>
            <a:r>
              <a:rPr lang="tr-TR" sz="2000" b="1" i="1" dirty="0"/>
              <a:t>F</a:t>
            </a:r>
            <a:r>
              <a:rPr lang="en-US" sz="2000" b="1" i="1" dirty="0" smtClean="0"/>
              <a:t>rom </a:t>
            </a:r>
            <a:r>
              <a:rPr lang="en-US" sz="2000" b="1" i="1" dirty="0"/>
              <a:t>the external environment to the product</a:t>
            </a:r>
            <a:endParaRPr lang="tr-TR" sz="2000" b="1" dirty="0" smtClean="0"/>
          </a:p>
          <a:p>
            <a:r>
              <a:rPr lang="tr-TR" sz="2000" dirty="0" err="1" smtClean="0"/>
              <a:t>Packaging</a:t>
            </a:r>
            <a:r>
              <a:rPr lang="tr-TR" sz="2000" dirty="0" smtClean="0"/>
              <a:t> </a:t>
            </a:r>
            <a:r>
              <a:rPr lang="tr-TR" sz="2000" dirty="0" err="1" smtClean="0"/>
              <a:t>acts</a:t>
            </a:r>
            <a:r>
              <a:rPr lang="tr-TR" sz="2000" dirty="0" smtClean="0"/>
              <a:t> as </a:t>
            </a:r>
            <a:r>
              <a:rPr lang="tr-TR" sz="2000" b="1" dirty="0" smtClean="0">
                <a:solidFill>
                  <a:srgbClr val="C00000"/>
                </a:solidFill>
              </a:rPr>
              <a:t>a </a:t>
            </a:r>
            <a:r>
              <a:rPr lang="tr-TR" sz="2000" b="1" dirty="0" err="1" smtClean="0">
                <a:solidFill>
                  <a:srgbClr val="C00000"/>
                </a:solidFill>
              </a:rPr>
              <a:t>mechanical</a:t>
            </a:r>
            <a:r>
              <a:rPr lang="tr-TR" sz="2000" b="1" dirty="0" smtClean="0">
                <a:solidFill>
                  <a:srgbClr val="C00000"/>
                </a:solidFill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</a:rPr>
              <a:t>barrier</a:t>
            </a:r>
            <a:r>
              <a:rPr lang="tr-TR" sz="2000" b="1" dirty="0" smtClean="0">
                <a:solidFill>
                  <a:srgbClr val="C00000"/>
                </a:solidFill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</a:rPr>
              <a:t>against</a:t>
            </a:r>
            <a:r>
              <a:rPr lang="tr-TR" sz="2000" b="1" dirty="0" smtClean="0">
                <a:solidFill>
                  <a:srgbClr val="C00000"/>
                </a:solidFill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</a:rPr>
              <a:t>potential</a:t>
            </a:r>
            <a:r>
              <a:rPr lang="tr-TR" sz="2000" b="1" dirty="0" smtClean="0">
                <a:solidFill>
                  <a:srgbClr val="C00000"/>
                </a:solidFill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</a:rPr>
              <a:t>strike</a:t>
            </a:r>
            <a:r>
              <a:rPr lang="tr-TR" sz="2000" b="1" dirty="0" smtClean="0">
                <a:solidFill>
                  <a:srgbClr val="C00000"/>
                </a:solidFill>
              </a:rPr>
              <a:t>, </a:t>
            </a:r>
            <a:r>
              <a:rPr lang="tr-TR" sz="2000" b="1" dirty="0" err="1" smtClean="0">
                <a:solidFill>
                  <a:srgbClr val="C00000"/>
                </a:solidFill>
              </a:rPr>
              <a:t>tissue</a:t>
            </a:r>
            <a:r>
              <a:rPr lang="tr-TR" sz="2000" b="1" dirty="0" smtClean="0">
                <a:solidFill>
                  <a:srgbClr val="C00000"/>
                </a:solidFill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</a:rPr>
              <a:t>injury</a:t>
            </a:r>
            <a:r>
              <a:rPr lang="tr-TR" sz="2000" b="1" dirty="0" smtClean="0">
                <a:solidFill>
                  <a:srgbClr val="C00000"/>
                </a:solidFill>
              </a:rPr>
              <a:t> (</a:t>
            </a:r>
            <a:r>
              <a:rPr lang="tr-TR" sz="2000" b="1" dirty="0" err="1" smtClean="0">
                <a:solidFill>
                  <a:srgbClr val="C00000"/>
                </a:solidFill>
              </a:rPr>
              <a:t>e.g</a:t>
            </a:r>
            <a:r>
              <a:rPr lang="tr-TR" sz="2000" b="1" dirty="0" smtClean="0">
                <a:solidFill>
                  <a:srgbClr val="C00000"/>
                </a:solidFill>
              </a:rPr>
              <a:t>. </a:t>
            </a:r>
            <a:r>
              <a:rPr lang="tr-TR" sz="2000" b="1" dirty="0" err="1" smtClean="0">
                <a:solidFill>
                  <a:srgbClr val="C00000"/>
                </a:solidFill>
              </a:rPr>
              <a:t>damage</a:t>
            </a:r>
            <a:r>
              <a:rPr lang="tr-TR" sz="2000" b="1" dirty="0" smtClean="0">
                <a:solidFill>
                  <a:srgbClr val="C00000"/>
                </a:solidFill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</a:rPr>
              <a:t>to</a:t>
            </a:r>
            <a:r>
              <a:rPr lang="tr-TR" sz="2000" b="1" dirty="0" smtClean="0">
                <a:solidFill>
                  <a:srgbClr val="C00000"/>
                </a:solidFill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</a:rPr>
              <a:t>fresh</a:t>
            </a:r>
            <a:r>
              <a:rPr lang="tr-TR" sz="2000" b="1" dirty="0" smtClean="0">
                <a:solidFill>
                  <a:srgbClr val="C00000"/>
                </a:solidFill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</a:rPr>
              <a:t>fruits</a:t>
            </a:r>
            <a:r>
              <a:rPr lang="tr-TR" sz="2000" b="1" dirty="0" smtClean="0">
                <a:solidFill>
                  <a:srgbClr val="C00000"/>
                </a:solidFill>
              </a:rPr>
              <a:t>), </a:t>
            </a:r>
            <a:r>
              <a:rPr lang="tr-TR" sz="2000" b="1" dirty="0" err="1" smtClean="0">
                <a:solidFill>
                  <a:srgbClr val="C00000"/>
                </a:solidFill>
              </a:rPr>
              <a:t>insects</a:t>
            </a:r>
            <a:r>
              <a:rPr lang="tr-TR" sz="2000" b="1" dirty="0" smtClean="0">
                <a:solidFill>
                  <a:srgbClr val="C00000"/>
                </a:solidFill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</a:rPr>
              <a:t>and</a:t>
            </a:r>
            <a:r>
              <a:rPr lang="tr-TR" sz="2000" b="1" dirty="0" smtClean="0">
                <a:solidFill>
                  <a:srgbClr val="C00000"/>
                </a:solidFill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</a:rPr>
              <a:t>rodents</a:t>
            </a:r>
            <a:endParaRPr lang="tr-TR" sz="2000" b="1" dirty="0" smtClean="0">
              <a:solidFill>
                <a:srgbClr val="C00000"/>
              </a:solidFill>
            </a:endParaRPr>
          </a:p>
          <a:p>
            <a:r>
              <a:rPr lang="tr-TR" sz="2000" dirty="0"/>
              <a:t>P</a:t>
            </a:r>
            <a:r>
              <a:rPr lang="en-US" sz="2000" dirty="0" err="1" smtClean="0"/>
              <a:t>ackaging</a:t>
            </a:r>
            <a:r>
              <a:rPr lang="en-US" sz="2000" dirty="0" smtClean="0"/>
              <a:t> </a:t>
            </a:r>
            <a:r>
              <a:rPr lang="en-US" sz="2000" dirty="0"/>
              <a:t>acts as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a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water</a:t>
            </a:r>
            <a:r>
              <a:rPr lang="tr-TR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barrier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to prevent </a:t>
            </a:r>
            <a:r>
              <a:rPr lang="en-US" sz="2000" b="1" dirty="0" err="1" smtClean="0">
                <a:solidFill>
                  <a:schemeClr val="accent3">
                    <a:lumMod val="75000"/>
                  </a:schemeClr>
                </a:solidFill>
              </a:rPr>
              <a:t>mould</a:t>
            </a:r>
            <a:r>
              <a:rPr lang="tr-TR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sz="2000" b="1" dirty="0" err="1" smtClean="0">
                <a:solidFill>
                  <a:schemeClr val="accent3">
                    <a:lumMod val="75000"/>
                  </a:schemeClr>
                </a:solidFill>
              </a:rPr>
              <a:t>growth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or a deterioration in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texture</a:t>
            </a:r>
            <a:r>
              <a:rPr lang="tr-TR" sz="2000" b="1" dirty="0" smtClean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tr-TR" sz="2000" b="1" dirty="0" err="1" smtClean="0">
                <a:solidFill>
                  <a:schemeClr val="accent3">
                    <a:lumMod val="75000"/>
                  </a:schemeClr>
                </a:solidFill>
              </a:rPr>
              <a:t>e.g</a:t>
            </a:r>
            <a:r>
              <a:rPr lang="tr-TR" sz="2000" b="1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tr-TR" sz="2000" b="1" dirty="0" err="1" smtClean="0">
                <a:solidFill>
                  <a:schemeClr val="accent3">
                    <a:lumMod val="75000"/>
                  </a:schemeClr>
                </a:solidFill>
              </a:rPr>
              <a:t>moisture</a:t>
            </a:r>
            <a:r>
              <a:rPr lang="tr-TR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sz="2000" b="1" dirty="0" err="1" smtClean="0">
                <a:solidFill>
                  <a:schemeClr val="accent3">
                    <a:lumMod val="75000"/>
                  </a:schemeClr>
                </a:solidFill>
              </a:rPr>
              <a:t>gain</a:t>
            </a:r>
            <a:r>
              <a:rPr lang="tr-TR" sz="2000" b="1" dirty="0" smtClean="0">
                <a:solidFill>
                  <a:schemeClr val="accent3">
                    <a:lumMod val="75000"/>
                  </a:schemeClr>
                </a:solidFill>
              </a:rPr>
              <a:t> in </a:t>
            </a:r>
            <a:r>
              <a:rPr lang="tr-TR" sz="2000" b="1" dirty="0" err="1" smtClean="0">
                <a:solidFill>
                  <a:schemeClr val="accent3">
                    <a:lumMod val="75000"/>
                  </a:schemeClr>
                </a:solidFill>
              </a:rPr>
              <a:t>biscuits</a:t>
            </a:r>
            <a:r>
              <a:rPr lang="tr-TR" sz="2000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r>
              <a:rPr lang="tr-TR" sz="2000" dirty="0" smtClean="0"/>
              <a:t>P</a:t>
            </a:r>
            <a:r>
              <a:rPr lang="en-US" sz="2000" dirty="0" err="1" smtClean="0"/>
              <a:t>ackaging</a:t>
            </a:r>
            <a:r>
              <a:rPr lang="en-US" sz="2000" dirty="0" smtClean="0"/>
              <a:t> </a:t>
            </a:r>
            <a:r>
              <a:rPr lang="en-US" sz="2000" dirty="0"/>
              <a:t>acts as </a:t>
            </a:r>
            <a:r>
              <a:rPr lang="en-US" sz="2000" b="1" dirty="0" smtClean="0">
                <a:solidFill>
                  <a:srgbClr val="0066FF"/>
                </a:solidFill>
              </a:rPr>
              <a:t>a</a:t>
            </a:r>
            <a:r>
              <a:rPr lang="tr-TR" sz="2000" b="1" dirty="0" smtClean="0">
                <a:solidFill>
                  <a:srgbClr val="0066FF"/>
                </a:solidFill>
              </a:rPr>
              <a:t>n</a:t>
            </a:r>
            <a:r>
              <a:rPr lang="en-US" sz="2000" b="1" dirty="0" smtClean="0">
                <a:solidFill>
                  <a:srgbClr val="0066FF"/>
                </a:solidFill>
              </a:rPr>
              <a:t> oxygen </a:t>
            </a:r>
            <a:r>
              <a:rPr lang="en-US" sz="2000" b="1" dirty="0">
                <a:solidFill>
                  <a:srgbClr val="0066FF"/>
                </a:solidFill>
              </a:rPr>
              <a:t>barrier </a:t>
            </a:r>
            <a:r>
              <a:rPr lang="en-US" sz="2000" b="1" dirty="0" smtClean="0">
                <a:solidFill>
                  <a:srgbClr val="0066FF"/>
                </a:solidFill>
              </a:rPr>
              <a:t>to</a:t>
            </a:r>
            <a:r>
              <a:rPr lang="tr-TR" sz="2000" b="1" dirty="0" smtClean="0">
                <a:solidFill>
                  <a:srgbClr val="0066FF"/>
                </a:solidFill>
              </a:rPr>
              <a:t> </a:t>
            </a:r>
            <a:r>
              <a:rPr lang="en-US" sz="2000" b="1" dirty="0" smtClean="0">
                <a:solidFill>
                  <a:srgbClr val="0066FF"/>
                </a:solidFill>
              </a:rPr>
              <a:t>avoid </a:t>
            </a:r>
            <a:r>
              <a:rPr lang="en-US" sz="2000" b="1" dirty="0">
                <a:solidFill>
                  <a:srgbClr val="0066FF"/>
                </a:solidFill>
              </a:rPr>
              <a:t>aerobic bacterial growth and </a:t>
            </a:r>
            <a:r>
              <a:rPr lang="en-US" sz="2000" b="1" dirty="0" smtClean="0">
                <a:solidFill>
                  <a:srgbClr val="0066FF"/>
                </a:solidFill>
              </a:rPr>
              <a:t>oxidation</a:t>
            </a:r>
            <a:r>
              <a:rPr lang="tr-TR" sz="2000" b="1" dirty="0" smtClean="0">
                <a:solidFill>
                  <a:srgbClr val="0066FF"/>
                </a:solidFill>
              </a:rPr>
              <a:t> </a:t>
            </a:r>
            <a:r>
              <a:rPr lang="tr-TR" sz="2000" dirty="0" smtClean="0"/>
              <a:t>(</a:t>
            </a:r>
            <a:r>
              <a:rPr lang="tr-TR" sz="2000" dirty="0" err="1" smtClean="0"/>
              <a:t>solution</a:t>
            </a:r>
            <a:r>
              <a:rPr lang="tr-TR" sz="2000" dirty="0" smtClean="0"/>
              <a:t> is </a:t>
            </a:r>
            <a:r>
              <a:rPr lang="tr-TR" sz="2000" dirty="0" err="1" smtClean="0"/>
              <a:t>usage</a:t>
            </a:r>
            <a:r>
              <a:rPr lang="tr-TR" sz="2000" dirty="0" smtClean="0"/>
              <a:t> of </a:t>
            </a:r>
            <a:r>
              <a:rPr lang="tr-TR" sz="2000" dirty="0" err="1" smtClean="0"/>
              <a:t>photo-protective</a:t>
            </a:r>
            <a:r>
              <a:rPr lang="tr-TR" sz="2000" dirty="0"/>
              <a:t> </a:t>
            </a:r>
            <a:r>
              <a:rPr lang="tr-TR" sz="2000" dirty="0" err="1" smtClean="0"/>
              <a:t>or</a:t>
            </a:r>
            <a:r>
              <a:rPr lang="tr-TR" sz="2000" dirty="0" smtClean="0"/>
              <a:t> </a:t>
            </a:r>
            <a:r>
              <a:rPr lang="tr-TR" sz="2000" dirty="0" err="1" smtClean="0"/>
              <a:t>opaque</a:t>
            </a:r>
            <a:r>
              <a:rPr lang="tr-TR" sz="2000" dirty="0" smtClean="0"/>
              <a:t> </a:t>
            </a:r>
            <a:r>
              <a:rPr lang="tr-TR" sz="2000" dirty="0" err="1" smtClean="0"/>
              <a:t>packaging</a:t>
            </a:r>
            <a:r>
              <a:rPr lang="tr-TR" sz="2000" dirty="0" smtClean="0"/>
              <a:t> </a:t>
            </a:r>
            <a:r>
              <a:rPr lang="tr-TR" sz="2000" dirty="0" err="1" smtClean="0"/>
              <a:t>materials</a:t>
            </a:r>
            <a:r>
              <a:rPr lang="tr-TR" sz="2000" dirty="0" smtClean="0"/>
              <a:t>)</a:t>
            </a:r>
          </a:p>
          <a:p>
            <a:r>
              <a:rPr lang="tr-TR" sz="2000" dirty="0"/>
              <a:t>P</a:t>
            </a:r>
            <a:r>
              <a:rPr lang="en-US" sz="2000" dirty="0" err="1"/>
              <a:t>ackaging</a:t>
            </a:r>
            <a:r>
              <a:rPr lang="en-US" sz="2000" dirty="0"/>
              <a:t> acts </a:t>
            </a:r>
            <a:r>
              <a:rPr lang="en-US" sz="2000" dirty="0" smtClean="0"/>
              <a:t>as</a:t>
            </a:r>
            <a:r>
              <a:rPr lang="tr-TR" sz="2000" dirty="0" smtClean="0"/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a </a:t>
            </a:r>
            <a:r>
              <a:rPr lang="en-US" sz="2000" b="1" dirty="0">
                <a:solidFill>
                  <a:srgbClr val="C00000"/>
                </a:solidFill>
              </a:rPr>
              <a:t>barrier to </a:t>
            </a:r>
            <a:r>
              <a:rPr lang="en-US" sz="2000" b="1" dirty="0" smtClean="0">
                <a:solidFill>
                  <a:srgbClr val="C00000"/>
                </a:solidFill>
              </a:rPr>
              <a:t>volatile</a:t>
            </a:r>
            <a:r>
              <a:rPr lang="tr-TR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substances </a:t>
            </a:r>
            <a:r>
              <a:rPr lang="en-US" sz="2000" dirty="0"/>
              <a:t>in the environment (hydrocarbons, smoke, scents, etc.), </a:t>
            </a:r>
            <a:r>
              <a:rPr lang="en-US" sz="2000" dirty="0" smtClean="0"/>
              <a:t>which</a:t>
            </a:r>
            <a:r>
              <a:rPr lang="tr-TR" sz="2000" dirty="0" smtClean="0"/>
              <a:t> </a:t>
            </a:r>
            <a:r>
              <a:rPr lang="en-US" sz="2000" dirty="0" smtClean="0"/>
              <a:t>may </a:t>
            </a:r>
            <a:r>
              <a:rPr lang="en-US" sz="2000" dirty="0"/>
              <a:t>alter the organoleptic properties of the </a:t>
            </a:r>
            <a:r>
              <a:rPr lang="en-US" sz="2000" dirty="0" smtClean="0"/>
              <a:t>food</a:t>
            </a:r>
            <a:endParaRPr lang="tr-TR" sz="2000" dirty="0" smtClean="0"/>
          </a:p>
          <a:p>
            <a:r>
              <a:rPr lang="tr-TR" sz="2000" dirty="0"/>
              <a:t>P</a:t>
            </a:r>
            <a:r>
              <a:rPr lang="en-US" sz="2000" dirty="0" err="1"/>
              <a:t>ackaging</a:t>
            </a:r>
            <a:r>
              <a:rPr lang="en-US" sz="2000" dirty="0"/>
              <a:t> acts as</a:t>
            </a:r>
            <a:r>
              <a:rPr lang="tr-TR" sz="2000" dirty="0"/>
              <a:t>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a barrier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to</a:t>
            </a:r>
            <a:r>
              <a:rPr lang="tr-TR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sz="2000" b="1" dirty="0" err="1" smtClean="0">
                <a:solidFill>
                  <a:schemeClr val="accent3">
                    <a:lumMod val="75000"/>
                  </a:schemeClr>
                </a:solidFill>
              </a:rPr>
              <a:t>microbial</a:t>
            </a:r>
            <a:r>
              <a:rPr lang="tr-TR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sz="2000" b="1" dirty="0" err="1" smtClean="0">
                <a:solidFill>
                  <a:schemeClr val="accent3">
                    <a:lumMod val="75000"/>
                  </a:schemeClr>
                </a:solidFill>
              </a:rPr>
              <a:t>contamination</a:t>
            </a:r>
            <a:endParaRPr lang="tr-TR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tr-TR" sz="2000" dirty="0" smtClean="0"/>
          </a:p>
          <a:p>
            <a:endParaRPr lang="tr-TR" sz="2000" dirty="0" smtClean="0"/>
          </a:p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tr-TR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911764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Technical </a:t>
            </a:r>
            <a:r>
              <a:rPr lang="tr-TR" b="1" dirty="0" err="1"/>
              <a:t>functions</a:t>
            </a:r>
            <a:r>
              <a:rPr lang="tr-TR" b="1" dirty="0"/>
              <a:t> of </a:t>
            </a:r>
            <a:r>
              <a:rPr lang="tr-TR" b="1" dirty="0" err="1"/>
              <a:t>packaging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2/18/2020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168812" y="1515793"/>
            <a:ext cx="8806376" cy="4945504"/>
          </a:xfrm>
        </p:spPr>
        <p:txBody>
          <a:bodyPr>
            <a:noAutofit/>
          </a:bodyPr>
          <a:lstStyle/>
          <a:p>
            <a:pPr marL="0" indent="0" algn="ctr"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tr-TR" sz="3200" b="1" dirty="0" err="1" smtClean="0">
                <a:solidFill>
                  <a:srgbClr val="0066FF"/>
                </a:solidFill>
              </a:rPr>
              <a:t>Protection</a:t>
            </a:r>
            <a:endParaRPr lang="tr-TR" sz="3200" b="1" dirty="0" smtClean="0">
              <a:solidFill>
                <a:srgbClr val="0066FF"/>
              </a:solidFill>
            </a:endParaRPr>
          </a:p>
          <a:p>
            <a:pPr marL="0" indent="0" algn="ctr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tr-TR" sz="1000" b="1" dirty="0" smtClean="0">
              <a:solidFill>
                <a:srgbClr val="0066FF"/>
              </a:solidFill>
            </a:endParaRPr>
          </a:p>
          <a:p>
            <a:pPr marL="0" indent="0">
              <a:buNone/>
            </a:pPr>
            <a:r>
              <a:rPr lang="tr-TR" sz="2400" b="1" i="1" dirty="0" smtClean="0"/>
              <a:t>F</a:t>
            </a:r>
            <a:r>
              <a:rPr lang="en-US" sz="2400" b="1" i="1" dirty="0" smtClean="0"/>
              <a:t>rom </a:t>
            </a:r>
            <a:r>
              <a:rPr lang="en-US" sz="2400" b="1" i="1" dirty="0"/>
              <a:t>the </a:t>
            </a:r>
            <a:r>
              <a:rPr lang="en-US" sz="2400" b="1" i="1" dirty="0" smtClean="0"/>
              <a:t>product</a:t>
            </a:r>
            <a:r>
              <a:rPr lang="tr-TR" sz="2400" b="1" i="1" dirty="0" smtClean="0"/>
              <a:t> </a:t>
            </a:r>
            <a:r>
              <a:rPr lang="tr-TR" sz="2400" b="1" i="1" dirty="0" err="1" smtClean="0"/>
              <a:t>to</a:t>
            </a:r>
            <a:r>
              <a:rPr lang="tr-TR" sz="2400" b="1" i="1" dirty="0" smtClean="0"/>
              <a:t> </a:t>
            </a:r>
            <a:r>
              <a:rPr lang="tr-TR" sz="2400" b="1" i="1" dirty="0" err="1" smtClean="0"/>
              <a:t>external</a:t>
            </a:r>
            <a:r>
              <a:rPr lang="tr-TR" sz="2400" b="1" i="1" dirty="0" smtClean="0"/>
              <a:t> </a:t>
            </a:r>
            <a:r>
              <a:rPr lang="tr-TR" sz="2400" b="1" i="1" dirty="0" err="1" smtClean="0"/>
              <a:t>enviroment</a:t>
            </a:r>
            <a:endParaRPr lang="tr-TR" sz="2400" b="1" dirty="0" smtClean="0"/>
          </a:p>
          <a:p>
            <a:r>
              <a:rPr lang="tr-TR" sz="2400" dirty="0" err="1" smtClean="0"/>
              <a:t>Packaging</a:t>
            </a:r>
            <a:r>
              <a:rPr lang="tr-TR" sz="2400" dirty="0" smtClean="0"/>
              <a:t> </a:t>
            </a:r>
            <a:r>
              <a:rPr lang="tr-TR" sz="2400" dirty="0" err="1" smtClean="0"/>
              <a:t>acts</a:t>
            </a:r>
            <a:r>
              <a:rPr lang="tr-TR" sz="2400" dirty="0" smtClean="0"/>
              <a:t> as </a:t>
            </a:r>
            <a:r>
              <a:rPr lang="en-US" sz="2400" b="1" dirty="0" smtClean="0">
                <a:solidFill>
                  <a:srgbClr val="C00000"/>
                </a:solidFill>
              </a:rPr>
              <a:t>a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barrier </a:t>
            </a:r>
            <a:r>
              <a:rPr lang="en-US" sz="2400" b="1" dirty="0">
                <a:solidFill>
                  <a:srgbClr val="C00000"/>
                </a:solidFill>
              </a:rPr>
              <a:t>to water therefore avoiding dehydration </a:t>
            </a:r>
            <a:r>
              <a:rPr lang="en-US" sz="2400" dirty="0"/>
              <a:t>of the </a:t>
            </a:r>
            <a:r>
              <a:rPr lang="en-US" sz="2400" dirty="0" smtClean="0"/>
              <a:t>product</a:t>
            </a:r>
            <a:r>
              <a:rPr lang="tr-TR" sz="2400" dirty="0" smtClean="0"/>
              <a:t> (</a:t>
            </a:r>
            <a:r>
              <a:rPr lang="tr-TR" sz="2400" dirty="0" err="1" smtClean="0"/>
              <a:t>e.g</a:t>
            </a:r>
            <a:r>
              <a:rPr lang="tr-TR" sz="2400" dirty="0" smtClean="0"/>
              <a:t>. </a:t>
            </a:r>
            <a:r>
              <a:rPr lang="tr-TR" sz="2400" dirty="0" err="1" smtClean="0"/>
              <a:t>bread</a:t>
            </a:r>
            <a:r>
              <a:rPr lang="tr-TR" sz="2400" dirty="0" smtClean="0"/>
              <a:t>)</a:t>
            </a:r>
          </a:p>
          <a:p>
            <a:pPr marL="0" indent="0">
              <a:buNone/>
            </a:pPr>
            <a:endParaRPr lang="tr-TR" sz="2400" dirty="0" smtClean="0"/>
          </a:p>
          <a:p>
            <a:r>
              <a:rPr lang="tr-TR" sz="2400" dirty="0" err="1"/>
              <a:t>Packaging</a:t>
            </a:r>
            <a:r>
              <a:rPr lang="tr-TR" sz="2400" dirty="0"/>
              <a:t> </a:t>
            </a:r>
            <a:r>
              <a:rPr lang="tr-TR" sz="2400" dirty="0" err="1"/>
              <a:t>acts</a:t>
            </a:r>
            <a:r>
              <a:rPr lang="tr-TR" sz="2400" dirty="0"/>
              <a:t> as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a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barrier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to</a:t>
            </a:r>
            <a:r>
              <a:rPr lang="tr-TR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gas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or gas mixtures </a:t>
            </a:r>
            <a:r>
              <a:rPr lang="en-US" sz="2400" dirty="0"/>
              <a:t>(CO</a:t>
            </a:r>
            <a:r>
              <a:rPr lang="en-US" sz="2400" baseline="-25000" dirty="0"/>
              <a:t>2</a:t>
            </a:r>
            <a:r>
              <a:rPr lang="en-US" sz="2400" dirty="0"/>
              <a:t>, N</a:t>
            </a:r>
            <a:r>
              <a:rPr lang="en-US" sz="2400" baseline="-25000" dirty="0"/>
              <a:t>2</a:t>
            </a:r>
            <a:r>
              <a:rPr lang="en-US" sz="2400" dirty="0"/>
              <a:t>, etc.)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that may be included in the packaging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to</a:t>
            </a:r>
            <a:r>
              <a:rPr lang="tr-TR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ensure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product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preservation</a:t>
            </a:r>
            <a:r>
              <a:rPr lang="tr-TR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sz="2400" dirty="0" smtClean="0"/>
              <a:t>(</a:t>
            </a:r>
            <a:r>
              <a:rPr lang="tr-TR" sz="2400" dirty="0" err="1" smtClean="0"/>
              <a:t>e.g</a:t>
            </a:r>
            <a:r>
              <a:rPr lang="tr-TR" sz="2400" dirty="0" smtClean="0"/>
              <a:t>. </a:t>
            </a:r>
            <a:r>
              <a:rPr lang="tr-TR" sz="2400" dirty="0" err="1" smtClean="0"/>
              <a:t>modified</a:t>
            </a:r>
            <a:r>
              <a:rPr lang="tr-TR" sz="2400" dirty="0" smtClean="0"/>
              <a:t> </a:t>
            </a:r>
            <a:r>
              <a:rPr lang="tr-TR" sz="2400" dirty="0" err="1" smtClean="0"/>
              <a:t>atmosphere</a:t>
            </a:r>
            <a:r>
              <a:rPr lang="tr-TR" sz="2400" dirty="0" smtClean="0"/>
              <a:t> </a:t>
            </a:r>
            <a:r>
              <a:rPr lang="tr-TR" sz="2400" dirty="0" err="1" smtClean="0"/>
              <a:t>packaging</a:t>
            </a:r>
            <a:r>
              <a:rPr lang="tr-TR" sz="2400" dirty="0" smtClean="0"/>
              <a:t>)</a:t>
            </a:r>
          </a:p>
          <a:p>
            <a:pPr marL="0" indent="0">
              <a:buNone/>
            </a:pPr>
            <a:endParaRPr lang="tr-TR" sz="2400" dirty="0" smtClean="0"/>
          </a:p>
          <a:p>
            <a:r>
              <a:rPr lang="tr-TR" sz="2400" dirty="0" err="1"/>
              <a:t>Packaging</a:t>
            </a:r>
            <a:r>
              <a:rPr lang="tr-TR" sz="2400" dirty="0"/>
              <a:t> </a:t>
            </a:r>
            <a:r>
              <a:rPr lang="tr-TR" sz="2400" dirty="0" err="1"/>
              <a:t>acts</a:t>
            </a:r>
            <a:r>
              <a:rPr lang="tr-TR" sz="2400" dirty="0"/>
              <a:t> </a:t>
            </a:r>
            <a:r>
              <a:rPr lang="tr-TR" sz="2400" dirty="0" smtClean="0"/>
              <a:t>as </a:t>
            </a:r>
            <a:r>
              <a:rPr lang="en-US" sz="2400" b="1" dirty="0">
                <a:solidFill>
                  <a:srgbClr val="0066FF"/>
                </a:solidFill>
              </a:rPr>
              <a:t>a barrier to volatile compounds </a:t>
            </a:r>
            <a:r>
              <a:rPr lang="en-US" sz="2400" b="1" dirty="0" smtClean="0">
                <a:solidFill>
                  <a:srgbClr val="0066FF"/>
                </a:solidFill>
              </a:rPr>
              <a:t>to prevent</a:t>
            </a:r>
            <a:r>
              <a:rPr lang="tr-TR" sz="2400" b="1" dirty="0" smtClean="0">
                <a:solidFill>
                  <a:srgbClr val="0066FF"/>
                </a:solidFill>
              </a:rPr>
              <a:t> </a:t>
            </a:r>
            <a:r>
              <a:rPr lang="en-US" sz="2400" b="1" dirty="0" smtClean="0">
                <a:solidFill>
                  <a:srgbClr val="0066FF"/>
                </a:solidFill>
              </a:rPr>
              <a:t>flavor </a:t>
            </a:r>
            <a:r>
              <a:rPr lang="en-US" sz="2400" b="1" dirty="0">
                <a:solidFill>
                  <a:srgbClr val="0066FF"/>
                </a:solidFill>
              </a:rPr>
              <a:t>loss</a:t>
            </a:r>
            <a:endParaRPr lang="tr-TR" sz="2400" b="1" dirty="0" smtClean="0">
              <a:solidFill>
                <a:srgbClr val="0066FF"/>
              </a:solidFill>
            </a:endParaRPr>
          </a:p>
          <a:p>
            <a:endParaRPr lang="tr-TR" sz="2400" dirty="0" smtClean="0"/>
          </a:p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07032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Technical </a:t>
            </a:r>
            <a:r>
              <a:rPr lang="tr-TR" b="1" dirty="0" err="1" smtClean="0"/>
              <a:t>functions</a:t>
            </a:r>
            <a:r>
              <a:rPr lang="tr-TR" b="1" dirty="0" smtClean="0"/>
              <a:t> of </a:t>
            </a:r>
            <a:r>
              <a:rPr lang="tr-TR" b="1" dirty="0" err="1" smtClean="0"/>
              <a:t>packaging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477000" y="6430768"/>
            <a:ext cx="2667000" cy="365125"/>
          </a:xfrm>
        </p:spPr>
        <p:txBody>
          <a:bodyPr/>
          <a:lstStyle/>
          <a:p>
            <a:fld id="{891DE442-1CB8-400A-A8EF-E1E759702E45}" type="datetime1">
              <a:rPr lang="en-US" smtClean="0"/>
              <a:pPr/>
              <a:t>2/18/2020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612648" y="6464447"/>
            <a:ext cx="5421083" cy="365125"/>
          </a:xfrm>
        </p:spPr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196947" y="1516698"/>
            <a:ext cx="8736037" cy="4914070"/>
          </a:xfrm>
        </p:spPr>
        <p:txBody>
          <a:bodyPr>
            <a:noAutofit/>
          </a:bodyPr>
          <a:lstStyle/>
          <a:p>
            <a:pPr marL="0" indent="0" algn="ctr"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tr-TR" sz="3200" b="1" dirty="0" err="1" smtClean="0">
                <a:solidFill>
                  <a:srgbClr val="0066FF"/>
                </a:solidFill>
              </a:rPr>
              <a:t>Containment</a:t>
            </a:r>
            <a:endParaRPr lang="tr-TR" sz="3200" b="1" dirty="0" smtClean="0">
              <a:solidFill>
                <a:srgbClr val="0066FF"/>
              </a:solidFill>
            </a:endParaRPr>
          </a:p>
          <a:p>
            <a:r>
              <a:rPr lang="en-US" sz="2400" dirty="0"/>
              <a:t>Food products must be contained before they </a:t>
            </a:r>
            <a:r>
              <a:rPr lang="tr-TR" sz="2400" dirty="0" err="1" smtClean="0"/>
              <a:t>are</a:t>
            </a:r>
            <a:r>
              <a:rPr lang="en-US" sz="2400" dirty="0" smtClean="0"/>
              <a:t> </a:t>
            </a:r>
            <a:r>
              <a:rPr lang="en-US" sz="2400" dirty="0"/>
              <a:t>be moved from one </a:t>
            </a:r>
            <a:r>
              <a:rPr lang="en-US" sz="2400" dirty="0" smtClean="0"/>
              <a:t>place</a:t>
            </a:r>
            <a:r>
              <a:rPr lang="tr-TR" sz="2400" dirty="0" smtClean="0"/>
              <a:t> </a:t>
            </a:r>
            <a:r>
              <a:rPr lang="en-US" sz="2400" dirty="0" smtClean="0"/>
              <a:t>to another</a:t>
            </a:r>
            <a:endParaRPr lang="tr-TR" sz="2400" dirty="0" smtClean="0"/>
          </a:p>
          <a:p>
            <a:r>
              <a:rPr lang="tr-TR" sz="2400" dirty="0" err="1" smtClean="0"/>
              <a:t>This</a:t>
            </a:r>
            <a:r>
              <a:rPr lang="tr-TR" sz="2400" dirty="0" smtClean="0"/>
              <a:t> </a:t>
            </a:r>
            <a:r>
              <a:rPr lang="tr-TR" sz="2400" dirty="0" err="1" smtClean="0"/>
              <a:t>function</a:t>
            </a:r>
            <a:r>
              <a:rPr lang="tr-TR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facilitate</a:t>
            </a:r>
            <a:r>
              <a:rPr lang="tr-TR" sz="2400" b="1" dirty="0" smtClean="0">
                <a:solidFill>
                  <a:srgbClr val="C00000"/>
                </a:solidFill>
              </a:rPr>
              <a:t>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transportation and distribution </a:t>
            </a:r>
            <a:r>
              <a:rPr lang="en-US" sz="2400" dirty="0"/>
              <a:t>throughout the supply </a:t>
            </a:r>
            <a:r>
              <a:rPr lang="en-US" sz="2400" dirty="0" smtClean="0"/>
              <a:t>chain</a:t>
            </a:r>
            <a:endParaRPr lang="tr-TR" sz="2400" dirty="0" smtClean="0"/>
          </a:p>
          <a:p>
            <a:r>
              <a:rPr lang="en-US" sz="2400" dirty="0" smtClean="0"/>
              <a:t>Packaging</a:t>
            </a:r>
            <a:r>
              <a:rPr lang="tr-TR" sz="2400" dirty="0" smtClean="0"/>
              <a:t>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prevents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huge product losses </a:t>
            </a:r>
            <a:r>
              <a:rPr lang="en-US" sz="2400" dirty="0"/>
              <a:t>from several environmental factors, such </a:t>
            </a:r>
            <a:r>
              <a:rPr lang="en-US" sz="2400" dirty="0" smtClean="0"/>
              <a:t>as</a:t>
            </a:r>
            <a:r>
              <a:rPr lang="tr-TR" sz="2400" dirty="0" smtClean="0"/>
              <a:t> </a:t>
            </a:r>
            <a:r>
              <a:rPr lang="en-US" sz="2400" dirty="0" smtClean="0"/>
              <a:t>damage </a:t>
            </a:r>
            <a:r>
              <a:rPr lang="en-US" sz="2400" dirty="0"/>
              <a:t>due to friction of loose </a:t>
            </a:r>
            <a:r>
              <a:rPr lang="en-US" sz="2400" dirty="0" smtClean="0"/>
              <a:t>materials</a:t>
            </a:r>
            <a:endParaRPr lang="tr-TR" sz="2400" dirty="0" smtClean="0"/>
          </a:p>
          <a:p>
            <a:r>
              <a:rPr lang="en-US" sz="2400" dirty="0"/>
              <a:t>Containment also </a:t>
            </a:r>
            <a:r>
              <a:rPr lang="en-US" sz="2400" b="1" dirty="0">
                <a:solidFill>
                  <a:srgbClr val="C00000"/>
                </a:solidFill>
              </a:rPr>
              <a:t>prevents the mixing of some </a:t>
            </a:r>
            <a:r>
              <a:rPr lang="tr-TR" sz="2400" b="1" dirty="0" err="1" smtClean="0">
                <a:solidFill>
                  <a:srgbClr val="C00000"/>
                </a:solidFill>
              </a:rPr>
              <a:t>solid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foods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during</a:t>
            </a:r>
            <a:r>
              <a:rPr lang="tr-TR" sz="2400" dirty="0" smtClean="0"/>
              <a:t> </a:t>
            </a:r>
            <a:r>
              <a:rPr lang="en-US" sz="2400" dirty="0" smtClean="0"/>
              <a:t>transportation </a:t>
            </a:r>
            <a:r>
              <a:rPr lang="en-US" sz="2400" dirty="0"/>
              <a:t>due to shock and </a:t>
            </a:r>
            <a:r>
              <a:rPr lang="en-US" sz="2400" dirty="0" smtClean="0"/>
              <a:t>vibration</a:t>
            </a:r>
            <a:endParaRPr lang="tr-TR" sz="2400" dirty="0" smtClean="0"/>
          </a:p>
          <a:p>
            <a:r>
              <a:rPr lang="tr-TR" sz="2400" dirty="0" err="1" smtClean="0"/>
              <a:t>Transportation</a:t>
            </a:r>
            <a:r>
              <a:rPr lang="tr-TR" sz="2400" dirty="0" smtClean="0"/>
              <a:t> of</a:t>
            </a:r>
            <a:r>
              <a:rPr lang="en-US" sz="2400" dirty="0" smtClean="0"/>
              <a:t> </a:t>
            </a:r>
            <a:r>
              <a:rPr lang="en-US" sz="2400" dirty="0"/>
              <a:t>liquid products without </a:t>
            </a:r>
            <a:r>
              <a:rPr lang="en-US" sz="2400" dirty="0" smtClean="0"/>
              <a:t>packaging</a:t>
            </a:r>
            <a:r>
              <a:rPr lang="tr-TR" sz="2400" dirty="0" smtClean="0"/>
              <a:t> is </a:t>
            </a:r>
            <a:r>
              <a:rPr lang="tr-TR" sz="2400" dirty="0" err="1" smtClean="0"/>
              <a:t>impossible</a:t>
            </a:r>
            <a:r>
              <a:rPr lang="tr-TR" sz="2400" dirty="0" smtClean="0"/>
              <a:t>; </a:t>
            </a:r>
            <a:r>
              <a:rPr lang="tr-TR" sz="2400" dirty="0" err="1" smtClean="0"/>
              <a:t>therefore</a:t>
            </a:r>
            <a:r>
              <a:rPr lang="tr-TR" sz="2400" dirty="0" smtClean="0"/>
              <a:t> </a:t>
            </a:r>
            <a:r>
              <a:rPr lang="tr-TR" sz="2400" b="1" dirty="0" err="1" smtClean="0">
                <a:solidFill>
                  <a:schemeClr val="accent3">
                    <a:lumMod val="75000"/>
                  </a:schemeClr>
                </a:solidFill>
              </a:rPr>
              <a:t>containment</a:t>
            </a:r>
            <a:r>
              <a:rPr lang="tr-TR" sz="2400" b="1" dirty="0" smtClean="0">
                <a:solidFill>
                  <a:schemeClr val="accent3">
                    <a:lumMod val="75000"/>
                  </a:schemeClr>
                </a:solidFill>
              </a:rPr>
              <a:t> is </a:t>
            </a:r>
            <a:r>
              <a:rPr lang="tr-TR" sz="2400" b="1" dirty="0" err="1" smtClean="0">
                <a:solidFill>
                  <a:schemeClr val="accent3">
                    <a:lumMod val="75000"/>
                  </a:schemeClr>
                </a:solidFill>
              </a:rPr>
              <a:t>necessary</a:t>
            </a:r>
            <a:r>
              <a:rPr lang="tr-TR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sz="2400" b="1" dirty="0" err="1" smtClean="0">
                <a:solidFill>
                  <a:schemeClr val="accent3">
                    <a:lumMod val="75000"/>
                  </a:schemeClr>
                </a:solidFill>
              </a:rPr>
              <a:t>for</a:t>
            </a:r>
            <a:r>
              <a:rPr lang="tr-TR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sz="2400" b="1" dirty="0" err="1" smtClean="0">
                <a:solidFill>
                  <a:schemeClr val="accent3">
                    <a:lumMod val="75000"/>
                  </a:schemeClr>
                </a:solidFill>
              </a:rPr>
              <a:t>liquid</a:t>
            </a:r>
            <a:r>
              <a:rPr lang="tr-TR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sz="2400" b="1" dirty="0" err="1" smtClean="0">
                <a:solidFill>
                  <a:schemeClr val="accent3">
                    <a:lumMod val="75000"/>
                  </a:schemeClr>
                </a:solidFill>
              </a:rPr>
              <a:t>foods</a:t>
            </a:r>
            <a:endParaRPr lang="tr-TR" sz="24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42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Technical </a:t>
            </a:r>
            <a:r>
              <a:rPr lang="tr-TR" b="1" dirty="0" err="1"/>
              <a:t>functions</a:t>
            </a:r>
            <a:r>
              <a:rPr lang="tr-TR" b="1" dirty="0"/>
              <a:t> of </a:t>
            </a:r>
            <a:r>
              <a:rPr lang="tr-TR" b="1" dirty="0" err="1"/>
              <a:t>packaging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2/18/2020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533400" y="1573848"/>
            <a:ext cx="8153400" cy="4154658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tr-TR" sz="3600" b="1" dirty="0" err="1" smtClean="0">
                <a:solidFill>
                  <a:srgbClr val="0066FF"/>
                </a:solidFill>
              </a:rPr>
              <a:t>Logistics</a:t>
            </a:r>
            <a:endParaRPr lang="tr-TR" sz="3600" b="1" dirty="0" smtClean="0">
              <a:solidFill>
                <a:srgbClr val="0066FF"/>
              </a:solidFill>
            </a:endParaRPr>
          </a:p>
          <a:p>
            <a:pPr marL="0" indent="0" algn="ctr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tr-TR" sz="3600" b="1" dirty="0" smtClean="0">
              <a:solidFill>
                <a:srgbClr val="0066FF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logistics function of packaging </a:t>
            </a:r>
            <a:r>
              <a:rPr lang="en-US" sz="2800" b="1" dirty="0">
                <a:solidFill>
                  <a:srgbClr val="C00000"/>
                </a:solidFill>
              </a:rPr>
              <a:t>must meet transport and </a:t>
            </a:r>
            <a:r>
              <a:rPr lang="en-US" sz="2800" b="1" dirty="0" smtClean="0">
                <a:solidFill>
                  <a:srgbClr val="C00000"/>
                </a:solidFill>
              </a:rPr>
              <a:t>storage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requirements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facilitate product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handling</a:t>
            </a:r>
            <a:endParaRPr lang="tr-TR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sz="2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888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Technical </a:t>
            </a:r>
            <a:r>
              <a:rPr lang="tr-TR" b="1" dirty="0" err="1"/>
              <a:t>functions</a:t>
            </a:r>
            <a:r>
              <a:rPr lang="tr-TR" b="1" dirty="0"/>
              <a:t> of </a:t>
            </a:r>
            <a:r>
              <a:rPr lang="tr-TR" b="1" dirty="0" err="1"/>
              <a:t>packaging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2/18/2020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tr-TR" sz="3200" b="1" dirty="0" err="1" smtClean="0">
                <a:solidFill>
                  <a:srgbClr val="0000FF"/>
                </a:solidFill>
              </a:rPr>
              <a:t>Utility</a:t>
            </a:r>
            <a:r>
              <a:rPr lang="tr-TR" sz="3200" b="1" dirty="0" smtClean="0">
                <a:solidFill>
                  <a:srgbClr val="0000FF"/>
                </a:solidFill>
              </a:rPr>
              <a:t> of </a:t>
            </a:r>
            <a:r>
              <a:rPr lang="tr-TR" sz="3200" b="1" dirty="0" err="1" smtClean="0">
                <a:solidFill>
                  <a:srgbClr val="0000FF"/>
                </a:solidFill>
              </a:rPr>
              <a:t>use</a:t>
            </a:r>
            <a:endParaRPr lang="tr-TR" sz="3200" b="1" dirty="0" smtClean="0">
              <a:solidFill>
                <a:srgbClr val="0000FF"/>
              </a:solidFill>
            </a:endParaRPr>
          </a:p>
          <a:p>
            <a:r>
              <a:rPr lang="en-US" sz="2400" dirty="0" smtClean="0"/>
              <a:t>This is a challenging function in the sector</a:t>
            </a:r>
            <a:endParaRPr lang="tr-TR" sz="2400" dirty="0" smtClean="0"/>
          </a:p>
          <a:p>
            <a:r>
              <a:rPr lang="en-US" sz="2400" dirty="0" smtClean="0"/>
              <a:t>It must be present from the</a:t>
            </a:r>
            <a:r>
              <a:rPr lang="tr-TR" sz="2400" dirty="0" smtClean="0"/>
              <a:t> </a:t>
            </a:r>
            <a:r>
              <a:rPr lang="en-US" sz="2400" dirty="0" smtClean="0"/>
              <a:t>packaging stage to delivery to the consumer</a:t>
            </a:r>
            <a:endParaRPr lang="tr-TR" sz="2400" dirty="0" smtClean="0"/>
          </a:p>
          <a:p>
            <a:r>
              <a:rPr lang="tr-TR" sz="2400" b="1" dirty="0" err="1" smtClean="0"/>
              <a:t>Easy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open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lids</a:t>
            </a:r>
            <a:endParaRPr lang="tr-TR" sz="2400" b="1" dirty="0" smtClean="0"/>
          </a:p>
          <a:p>
            <a:r>
              <a:rPr lang="tr-TR" sz="2400" b="1" dirty="0" err="1" smtClean="0">
                <a:solidFill>
                  <a:srgbClr val="C00000"/>
                </a:solidFill>
              </a:rPr>
              <a:t>Barcodes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or</a:t>
            </a:r>
            <a:r>
              <a:rPr lang="tr-TR" sz="2400" b="1" dirty="0" smtClean="0">
                <a:solidFill>
                  <a:srgbClr val="C00000"/>
                </a:solidFill>
              </a:rPr>
              <a:t> RIFD </a:t>
            </a:r>
            <a:r>
              <a:rPr lang="tr-TR" sz="2400" b="1" dirty="0" err="1" smtClean="0">
                <a:solidFill>
                  <a:srgbClr val="C00000"/>
                </a:solidFill>
              </a:rPr>
              <a:t>tags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dirty="0" smtClean="0"/>
              <a:t>in </a:t>
            </a:r>
            <a:r>
              <a:rPr lang="tr-TR" sz="2400" dirty="0" err="1" smtClean="0"/>
              <a:t>order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provide</a:t>
            </a:r>
            <a:r>
              <a:rPr lang="tr-TR" sz="2400" dirty="0" smtClean="0"/>
              <a:t> </a:t>
            </a:r>
            <a:r>
              <a:rPr lang="tr-TR" sz="2400" dirty="0" err="1" smtClean="0"/>
              <a:t>traceability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information</a:t>
            </a:r>
            <a:r>
              <a:rPr lang="tr-TR" sz="2400" dirty="0" smtClean="0"/>
              <a:t> </a:t>
            </a:r>
            <a:r>
              <a:rPr lang="tr-TR" sz="2400" dirty="0" err="1" smtClean="0"/>
              <a:t>about</a:t>
            </a:r>
            <a:r>
              <a:rPr lang="tr-TR" sz="2400" dirty="0" smtClean="0"/>
              <a:t> </a:t>
            </a:r>
            <a:r>
              <a:rPr lang="tr-TR" sz="2400" dirty="0" err="1" smtClean="0"/>
              <a:t>food</a:t>
            </a:r>
            <a:r>
              <a:rPr lang="tr-TR" sz="2400" dirty="0" smtClean="0"/>
              <a:t> </a:t>
            </a:r>
            <a:r>
              <a:rPr lang="tr-TR" sz="2400" dirty="0" err="1" smtClean="0"/>
              <a:t>from</a:t>
            </a:r>
            <a:r>
              <a:rPr lang="tr-TR" sz="2400" dirty="0" smtClean="0"/>
              <a:t> </a:t>
            </a:r>
            <a:r>
              <a:rPr lang="tr-TR" sz="2400" dirty="0" err="1" smtClean="0"/>
              <a:t>farm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fork</a:t>
            </a:r>
            <a:r>
              <a:rPr lang="tr-TR" sz="2400" dirty="0" smtClean="0"/>
              <a:t> </a:t>
            </a:r>
          </a:p>
          <a:p>
            <a:r>
              <a:rPr lang="tr-TR" sz="2400" b="1" dirty="0" smtClean="0">
                <a:solidFill>
                  <a:schemeClr val="accent3">
                    <a:lumMod val="75000"/>
                  </a:schemeClr>
                </a:solidFill>
              </a:rPr>
              <a:t>Self-</a:t>
            </a:r>
            <a:r>
              <a:rPr lang="tr-TR" sz="2400" b="1" dirty="0" err="1" smtClean="0">
                <a:solidFill>
                  <a:schemeClr val="accent3">
                    <a:lumMod val="75000"/>
                  </a:schemeClr>
                </a:solidFill>
              </a:rPr>
              <a:t>heating</a:t>
            </a:r>
            <a:r>
              <a:rPr lang="tr-TR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sz="2400" b="1" dirty="0" err="1" smtClean="0">
                <a:solidFill>
                  <a:schemeClr val="accent3">
                    <a:lumMod val="75000"/>
                  </a:schemeClr>
                </a:solidFill>
              </a:rPr>
              <a:t>or</a:t>
            </a:r>
            <a:r>
              <a:rPr lang="tr-TR" sz="2400" b="1" dirty="0" smtClean="0">
                <a:solidFill>
                  <a:schemeClr val="accent3">
                    <a:lumMod val="75000"/>
                  </a:schemeClr>
                </a:solidFill>
              </a:rPr>
              <a:t> self-</a:t>
            </a:r>
            <a:r>
              <a:rPr lang="tr-TR" sz="2400" b="1" dirty="0" err="1" smtClean="0">
                <a:solidFill>
                  <a:schemeClr val="accent3">
                    <a:lumMod val="75000"/>
                  </a:schemeClr>
                </a:solidFill>
              </a:rPr>
              <a:t>cooling</a:t>
            </a:r>
            <a:r>
              <a:rPr lang="tr-TR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sz="2400" b="1" dirty="0" err="1" smtClean="0">
                <a:solidFill>
                  <a:schemeClr val="accent3">
                    <a:lumMod val="75000"/>
                  </a:schemeClr>
                </a:solidFill>
              </a:rPr>
              <a:t>packages</a:t>
            </a:r>
            <a:endParaRPr lang="tr-TR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tr-TR" sz="2400" b="1" dirty="0" err="1" smtClean="0"/>
              <a:t>Microwavable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packages</a:t>
            </a:r>
            <a:r>
              <a:rPr lang="tr-TR" sz="2400" b="1" dirty="0" smtClean="0"/>
              <a:t> </a:t>
            </a:r>
          </a:p>
          <a:p>
            <a:r>
              <a:rPr lang="tr-TR" sz="2400" b="1" dirty="0" err="1" smtClean="0">
                <a:solidFill>
                  <a:srgbClr val="C00000"/>
                </a:solidFill>
              </a:rPr>
              <a:t>Edible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</a:rPr>
              <a:t>packaging</a:t>
            </a:r>
            <a:endParaRPr lang="tr-TR" sz="2400" b="1" dirty="0" smtClean="0">
              <a:solidFill>
                <a:srgbClr val="C00000"/>
              </a:solidFill>
            </a:endParaRPr>
          </a:p>
          <a:p>
            <a:endParaRPr lang="tr-TR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964834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2/18/2020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39938" name="AutoShape 2" descr="easy open lids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9940" name="Picture 4" descr="easy open lids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448" y="110840"/>
            <a:ext cx="2416175" cy="2416175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405245" y="2405496"/>
            <a:ext cx="249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/>
              <a:t>Easy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open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lids</a:t>
            </a:r>
            <a:endParaRPr lang="tr-TR" sz="2400" b="1" dirty="0"/>
          </a:p>
        </p:txBody>
      </p:sp>
      <p:pic>
        <p:nvPicPr>
          <p:cNvPr id="39942" name="Picture 6" descr="RFID tags in foods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4769" y="461674"/>
            <a:ext cx="2386924" cy="2049463"/>
          </a:xfrm>
          <a:prstGeom prst="rect">
            <a:avLst/>
          </a:prstGeom>
          <a:noFill/>
        </p:spPr>
      </p:pic>
      <p:sp>
        <p:nvSpPr>
          <p:cNvPr id="11" name="10 Metin kutusu"/>
          <p:cNvSpPr txBox="1"/>
          <p:nvPr/>
        </p:nvSpPr>
        <p:spPr>
          <a:xfrm>
            <a:off x="3435927" y="2537113"/>
            <a:ext cx="249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RF sensor </a:t>
            </a:r>
            <a:r>
              <a:rPr lang="tr-TR" sz="2400" b="1" dirty="0" err="1" smtClean="0"/>
              <a:t>tags</a:t>
            </a:r>
            <a:endParaRPr lang="tr-TR" sz="2400" b="1" dirty="0"/>
          </a:p>
        </p:txBody>
      </p:sp>
      <p:pic>
        <p:nvPicPr>
          <p:cNvPr id="39944" name="Picture 8" descr="microwaveable packages ile ilgili g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9898" y="278533"/>
            <a:ext cx="2587625" cy="2587625"/>
          </a:xfrm>
          <a:prstGeom prst="rect">
            <a:avLst/>
          </a:prstGeom>
          <a:noFill/>
        </p:spPr>
      </p:pic>
      <p:sp>
        <p:nvSpPr>
          <p:cNvPr id="13" name="12 Metin kutusu"/>
          <p:cNvSpPr txBox="1"/>
          <p:nvPr/>
        </p:nvSpPr>
        <p:spPr>
          <a:xfrm>
            <a:off x="6378286" y="2920576"/>
            <a:ext cx="2495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/>
              <a:t>Microwavable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pouches</a:t>
            </a:r>
            <a:endParaRPr lang="tr-TR" sz="2400" b="1" dirty="0"/>
          </a:p>
        </p:txBody>
      </p:sp>
      <p:pic>
        <p:nvPicPr>
          <p:cNvPr id="39946" name="Picture 10" descr="edible packaging ile ilgili görsel sonucu"/>
          <p:cNvPicPr>
            <a:picLocks noChangeAspect="1" noChangeArrowheads="1"/>
          </p:cNvPicPr>
          <p:nvPr/>
        </p:nvPicPr>
        <p:blipFill>
          <a:blip r:embed="rId5"/>
          <a:srcRect l="22739" r="22763"/>
          <a:stretch>
            <a:fillRect/>
          </a:stretch>
        </p:blipFill>
        <p:spPr bwMode="auto">
          <a:xfrm>
            <a:off x="3338946" y="3523528"/>
            <a:ext cx="2549236" cy="2087563"/>
          </a:xfrm>
          <a:prstGeom prst="rect">
            <a:avLst/>
          </a:prstGeom>
          <a:noFill/>
        </p:spPr>
      </p:pic>
      <p:pic>
        <p:nvPicPr>
          <p:cNvPr id="39948" name="Picture 12" descr="https://apex.aero/wp-content/uploads/2018/03/Social-Media_Edible-Packaging-1024x6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526" y="3671462"/>
            <a:ext cx="2925339" cy="1936895"/>
          </a:xfrm>
          <a:prstGeom prst="rect">
            <a:avLst/>
          </a:prstGeom>
          <a:noFill/>
        </p:spPr>
      </p:pic>
      <p:pic>
        <p:nvPicPr>
          <p:cNvPr id="39950" name="Picture 14" descr="edible packaging ile ilgili görsel sonuc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93139" y="3850553"/>
            <a:ext cx="2581275" cy="1771651"/>
          </a:xfrm>
          <a:prstGeom prst="rect">
            <a:avLst/>
          </a:prstGeom>
          <a:noFill/>
        </p:spPr>
      </p:pic>
      <p:sp>
        <p:nvSpPr>
          <p:cNvPr id="17" name="16 Metin kutusu"/>
          <p:cNvSpPr txBox="1"/>
          <p:nvPr/>
        </p:nvSpPr>
        <p:spPr>
          <a:xfrm>
            <a:off x="282286" y="5691485"/>
            <a:ext cx="2904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/>
              <a:t>Edible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package</a:t>
            </a:r>
            <a:r>
              <a:rPr lang="tr-TR" sz="2400" b="1" dirty="0" smtClean="0"/>
              <a:t> </a:t>
            </a:r>
            <a:endParaRPr lang="tr-TR" sz="2400" b="1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3150179" y="5636063"/>
            <a:ext cx="2904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/>
              <a:t>Edible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wrapping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material</a:t>
            </a:r>
            <a:endParaRPr lang="tr-TR" sz="2400" b="1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6059632" y="5705340"/>
            <a:ext cx="2904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/>
              <a:t>Edible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water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pouch</a:t>
            </a:r>
            <a:r>
              <a:rPr lang="tr-TR" sz="2400" b="1" dirty="0" smtClean="0"/>
              <a:t> </a:t>
            </a:r>
            <a:endParaRPr lang="tr-TR" sz="2400" b="1" dirty="0"/>
          </a:p>
        </p:txBody>
      </p:sp>
    </p:spTree>
    <p:extLst>
      <p:ext uri="{BB962C8B-B14F-4D97-AF65-F5344CB8AC3E}">
        <p14:creationId xmlns="" xmlns:p14="http://schemas.microsoft.com/office/powerpoint/2010/main" val="2371156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2/18/2020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16</a:t>
            </a:fld>
            <a:endParaRPr lang="tr-TR"/>
          </a:p>
        </p:txBody>
      </p:sp>
      <p:pic>
        <p:nvPicPr>
          <p:cNvPr id="38914" name="Picture 2" descr="Image of Tempra Technology C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0"/>
            <a:ext cx="6307014" cy="6858000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484909" y="498763"/>
            <a:ext cx="553998" cy="5638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tr-TR" sz="2400" b="1" dirty="0" smtClean="0"/>
              <a:t>SELF-COOLING CAN</a:t>
            </a:r>
            <a:endParaRPr lang="tr-TR" sz="2400" b="1" dirty="0"/>
          </a:p>
        </p:txBody>
      </p:sp>
    </p:spTree>
    <p:extLst>
      <p:ext uri="{BB962C8B-B14F-4D97-AF65-F5344CB8AC3E}">
        <p14:creationId xmlns="" xmlns:p14="http://schemas.microsoft.com/office/powerpoint/2010/main" val="3317574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2/18/2020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17</a:t>
            </a:fld>
            <a:endParaRPr lang="tr-TR"/>
          </a:p>
        </p:txBody>
      </p:sp>
      <p:pic>
        <p:nvPicPr>
          <p:cNvPr id="37890" name="Picture 2" descr="self-heating package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"/>
            <a:ext cx="8538229" cy="6572250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193964" y="526472"/>
            <a:ext cx="553998" cy="5638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tr-TR" sz="2400" b="1" dirty="0" smtClean="0"/>
              <a:t>SELF-HEATING CONTAINER</a:t>
            </a:r>
            <a:endParaRPr lang="tr-TR" sz="2400" b="1" dirty="0"/>
          </a:p>
        </p:txBody>
      </p:sp>
    </p:spTree>
    <p:extLst>
      <p:ext uri="{BB962C8B-B14F-4D97-AF65-F5344CB8AC3E}">
        <p14:creationId xmlns="" xmlns:p14="http://schemas.microsoft.com/office/powerpoint/2010/main" val="2477263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/>
              <a:t>Communicative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functions</a:t>
            </a:r>
            <a:r>
              <a:rPr lang="tr-TR" sz="3600" b="1" dirty="0" smtClean="0"/>
              <a:t> of </a:t>
            </a:r>
            <a:r>
              <a:rPr lang="tr-TR" sz="3600" b="1" dirty="0" err="1" smtClean="0"/>
              <a:t>packaging</a:t>
            </a:r>
            <a:r>
              <a:rPr lang="tr-TR" sz="3600" b="1" dirty="0" smtClean="0"/>
              <a:t> </a:t>
            </a:r>
            <a:endParaRPr lang="en-US" sz="36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2/18/2020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tr-TR" sz="3600" b="1" dirty="0" smtClean="0">
                <a:solidFill>
                  <a:srgbClr val="C00000"/>
                </a:solidFill>
              </a:rPr>
              <a:t>Marketing</a:t>
            </a:r>
          </a:p>
          <a:p>
            <a:pPr marL="0" indent="0" algn="ctr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tr-TR" sz="1800" b="1" dirty="0" smtClean="0">
              <a:solidFill>
                <a:srgbClr val="C00000"/>
              </a:solidFill>
            </a:endParaRPr>
          </a:p>
          <a:p>
            <a:r>
              <a:rPr lang="en-US" sz="2800" dirty="0" smtClean="0"/>
              <a:t>Since packaging cannot be disassociated from the food product, it</a:t>
            </a:r>
            <a:r>
              <a:rPr lang="tr-TR" sz="2800" dirty="0" smtClean="0"/>
              <a:t> </a:t>
            </a:r>
            <a:r>
              <a:rPr lang="en-US" sz="2800" dirty="0" smtClean="0"/>
              <a:t>significantly </a:t>
            </a:r>
            <a:r>
              <a:rPr lang="en-US" sz="2800" b="1" dirty="0" smtClean="0">
                <a:solidFill>
                  <a:srgbClr val="0000FF"/>
                </a:solidFill>
              </a:rPr>
              <a:t>influences the purchasing decision of the consumer</a:t>
            </a:r>
            <a:endParaRPr lang="tr-TR" sz="2800" b="1" dirty="0" smtClean="0">
              <a:solidFill>
                <a:srgbClr val="0000FF"/>
              </a:solidFill>
            </a:endParaRPr>
          </a:p>
          <a:p>
            <a:r>
              <a:rPr lang="tr-TR" sz="2800" dirty="0" err="1" smtClean="0"/>
              <a:t>It</a:t>
            </a:r>
            <a:r>
              <a:rPr lang="tr-TR" sz="2800" dirty="0" smtClean="0"/>
              <a:t> </a:t>
            </a:r>
            <a:r>
              <a:rPr lang="tr-TR" sz="2800" dirty="0" err="1" smtClean="0"/>
              <a:t>should</a:t>
            </a:r>
            <a:r>
              <a:rPr lang="tr-TR" sz="2800" dirty="0" smtClean="0"/>
              <a:t> </a:t>
            </a:r>
            <a:r>
              <a:rPr lang="en-US" sz="2800" dirty="0" smtClean="0"/>
              <a:t>attract attention, arouse interest and create a desire to purchase</a:t>
            </a:r>
            <a:endParaRPr lang="tr-TR" sz="2800" dirty="0" smtClean="0"/>
          </a:p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tr-TR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735549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/>
              <a:t>Communicative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functions</a:t>
            </a:r>
            <a:r>
              <a:rPr lang="tr-TR" sz="3600" b="1" dirty="0" smtClean="0"/>
              <a:t> of </a:t>
            </a:r>
            <a:r>
              <a:rPr lang="tr-TR" sz="3600" b="1" dirty="0" err="1" smtClean="0"/>
              <a:t>packaging</a:t>
            </a:r>
            <a:r>
              <a:rPr lang="tr-TR" sz="3600" b="1" dirty="0" smtClean="0"/>
              <a:t> </a:t>
            </a:r>
            <a:endParaRPr lang="en-US" sz="36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096000" y="6331530"/>
            <a:ext cx="2667000" cy="365125"/>
          </a:xfrm>
        </p:spPr>
        <p:txBody>
          <a:bodyPr/>
          <a:lstStyle/>
          <a:p>
            <a:fld id="{891DE442-1CB8-400A-A8EF-E1E759702E45}" type="datetime1">
              <a:rPr lang="en-US" smtClean="0"/>
              <a:pPr/>
              <a:t>2/18/2020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609600" y="6372901"/>
            <a:ext cx="5421083" cy="365125"/>
          </a:xfrm>
        </p:spPr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277091" y="1517070"/>
            <a:ext cx="8488957" cy="4495800"/>
          </a:xfrm>
        </p:spPr>
        <p:txBody>
          <a:bodyPr>
            <a:noAutofit/>
          </a:bodyPr>
          <a:lstStyle/>
          <a:p>
            <a:pPr marL="0" indent="0" algn="ctr"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tr-TR" sz="2800" b="1" dirty="0" err="1" smtClean="0">
                <a:solidFill>
                  <a:srgbClr val="C00000"/>
                </a:solidFill>
              </a:rPr>
              <a:t>Information</a:t>
            </a:r>
            <a:endParaRPr lang="tr-TR" sz="2800" b="1" dirty="0" smtClean="0">
              <a:solidFill>
                <a:srgbClr val="C00000"/>
              </a:solidFill>
            </a:endParaRPr>
          </a:p>
          <a:p>
            <a:pPr marL="0" indent="0" algn="ctr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tr-TR" sz="1200" b="1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>Packaging is the best medium </a:t>
            </a:r>
            <a:r>
              <a:rPr lang="en-US" sz="2400" b="1" dirty="0" smtClean="0">
                <a:solidFill>
                  <a:srgbClr val="0000FF"/>
                </a:solidFill>
              </a:rPr>
              <a:t>for providing </a:t>
            </a:r>
            <a:r>
              <a:rPr lang="tr-TR" sz="2400" b="1" dirty="0" err="1" smtClean="0">
                <a:solidFill>
                  <a:srgbClr val="0000FF"/>
                </a:solidFill>
              </a:rPr>
              <a:t>useful</a:t>
            </a:r>
            <a:r>
              <a:rPr lang="tr-TR" sz="2400" b="1" dirty="0" smtClean="0">
                <a:solidFill>
                  <a:srgbClr val="0000FF"/>
                </a:solidFill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</a:rPr>
              <a:t>and</a:t>
            </a:r>
            <a:r>
              <a:rPr lang="tr-TR" sz="2400" b="1" dirty="0" smtClean="0">
                <a:solidFill>
                  <a:srgbClr val="0000FF"/>
                </a:solidFill>
              </a:rPr>
              <a:t> </a:t>
            </a:r>
            <a:r>
              <a:rPr lang="tr-TR" sz="2400" b="1" dirty="0" err="1" smtClean="0">
                <a:solidFill>
                  <a:srgbClr val="0000FF"/>
                </a:solidFill>
              </a:rPr>
              <a:t>mandatory</a:t>
            </a:r>
            <a:r>
              <a:rPr lang="tr-TR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information</a:t>
            </a:r>
            <a:r>
              <a:rPr lang="tr-TR" sz="2400" dirty="0" smtClean="0"/>
              <a:t>, </a:t>
            </a:r>
            <a:r>
              <a:rPr lang="tr-TR" sz="2400" dirty="0" err="1" smtClean="0"/>
              <a:t>which</a:t>
            </a:r>
            <a:r>
              <a:rPr lang="tr-TR" sz="2400" dirty="0" smtClean="0"/>
              <a:t> is </a:t>
            </a:r>
            <a:r>
              <a:rPr lang="tr-TR" sz="2400" dirty="0" err="1" smtClean="0"/>
              <a:t>defined</a:t>
            </a:r>
            <a:r>
              <a:rPr lang="tr-TR" sz="2400" dirty="0" smtClean="0"/>
              <a:t> </a:t>
            </a:r>
            <a:r>
              <a:rPr lang="tr-TR" sz="2400" dirty="0" err="1" smtClean="0"/>
              <a:t>by</a:t>
            </a:r>
            <a:r>
              <a:rPr lang="tr-TR" sz="2400" dirty="0" smtClean="0"/>
              <a:t> </a:t>
            </a:r>
            <a:r>
              <a:rPr lang="tr-TR" sz="2400" dirty="0" err="1" smtClean="0"/>
              <a:t>law</a:t>
            </a:r>
            <a:r>
              <a:rPr lang="tr-TR" sz="2400" dirty="0" smtClean="0"/>
              <a:t>,</a:t>
            </a:r>
            <a:r>
              <a:rPr lang="en-US" sz="2400" dirty="0" smtClean="0"/>
              <a:t> on the product</a:t>
            </a:r>
            <a:endParaRPr lang="tr-TR" sz="2400" dirty="0" smtClean="0"/>
          </a:p>
          <a:p>
            <a:r>
              <a:rPr lang="tr-TR" sz="2400" dirty="0" smtClean="0"/>
              <a:t>L</a:t>
            </a:r>
            <a:r>
              <a:rPr lang="en-US" sz="2400" dirty="0" err="1" smtClean="0"/>
              <a:t>egal</a:t>
            </a:r>
            <a:r>
              <a:rPr lang="en-US" sz="2400" dirty="0" smtClean="0"/>
              <a:t> trade name, list of ingredients, net</a:t>
            </a:r>
            <a:r>
              <a:rPr lang="tr-TR" sz="2400" dirty="0" smtClean="0"/>
              <a:t> </a:t>
            </a:r>
            <a:r>
              <a:rPr lang="en-US" sz="2400" dirty="0" smtClean="0"/>
              <a:t>quantity, nutritional values, use by or best before date, identification of sales</a:t>
            </a:r>
            <a:r>
              <a:rPr lang="tr-TR" sz="2400" dirty="0" smtClean="0"/>
              <a:t> </a:t>
            </a:r>
            <a:r>
              <a:rPr lang="en-US" sz="2400" dirty="0" smtClean="0"/>
              <a:t>agent, production batch and other additional information specific to certain</a:t>
            </a:r>
            <a:r>
              <a:rPr lang="tr-TR" sz="2400" dirty="0" smtClean="0"/>
              <a:t> </a:t>
            </a:r>
            <a:r>
              <a:rPr lang="en-US" sz="2400" dirty="0" smtClean="0"/>
              <a:t>foods</a:t>
            </a:r>
            <a:r>
              <a:rPr lang="tr-TR" sz="2400" dirty="0" smtClean="0"/>
              <a:t> (e.g. </a:t>
            </a:r>
            <a:r>
              <a:rPr lang="en-US" sz="2400" dirty="0" smtClean="0"/>
              <a:t>the percentage of alcohol in alcoholic beverages</a:t>
            </a:r>
            <a:r>
              <a:rPr lang="tr-TR" sz="2400" dirty="0" smtClean="0"/>
              <a:t>) </a:t>
            </a:r>
            <a:r>
              <a:rPr lang="tr-TR" sz="2400" b="1" dirty="0" err="1" smtClean="0"/>
              <a:t>are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mandatory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informations</a:t>
            </a:r>
            <a:r>
              <a:rPr lang="tr-TR" sz="2400" b="1" dirty="0" smtClean="0"/>
              <a:t> </a:t>
            </a:r>
          </a:p>
          <a:p>
            <a:pPr>
              <a:buNone/>
            </a:pPr>
            <a:endParaRPr lang="tr-TR" sz="2400" dirty="0" smtClean="0"/>
          </a:p>
          <a:p>
            <a:pPr algn="ctr">
              <a:buNone/>
            </a:pPr>
            <a:r>
              <a:rPr lang="tr-TR" sz="2400" dirty="0" smtClean="0"/>
              <a:t>“</a:t>
            </a:r>
            <a:r>
              <a:rPr lang="en-US" sz="2400" i="1" u="sng" dirty="0" smtClean="0"/>
              <a:t>Turkish Food Codex Regulation on labeling and provision of food information to consumers</a:t>
            </a:r>
            <a:r>
              <a:rPr lang="tr-TR" sz="2400" i="1" u="sng" dirty="0" smtClean="0"/>
              <a:t>”</a:t>
            </a:r>
            <a:endParaRPr lang="tr-TR" sz="2400" i="1" dirty="0" smtClean="0"/>
          </a:p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73554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The</a:t>
            </a:r>
            <a:r>
              <a:rPr lang="tr-TR" b="1" dirty="0" smtClean="0"/>
              <a:t> role of </a:t>
            </a:r>
            <a:r>
              <a:rPr lang="tr-TR" b="1" dirty="0" err="1" smtClean="0"/>
              <a:t>packaging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2/18/2020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Packaging is the </a:t>
            </a:r>
            <a:r>
              <a:rPr lang="en-US" sz="2400" b="1" dirty="0"/>
              <a:t>final operation </a:t>
            </a:r>
            <a:r>
              <a:rPr lang="en-US" sz="2400" dirty="0"/>
              <a:t>in the production of </a:t>
            </a:r>
            <a:r>
              <a:rPr lang="en-US" sz="2400" dirty="0" smtClean="0"/>
              <a:t>food</a:t>
            </a:r>
            <a:endParaRPr lang="tr-TR" sz="2400" dirty="0" smtClean="0"/>
          </a:p>
          <a:p>
            <a:r>
              <a:rPr lang="en-US" sz="2400" dirty="0" smtClean="0"/>
              <a:t>It is</a:t>
            </a:r>
            <a:r>
              <a:rPr lang="tr-TR" sz="2400" dirty="0" smtClean="0"/>
              <a:t> </a:t>
            </a:r>
            <a:r>
              <a:rPr lang="en-US" sz="2400" dirty="0" smtClean="0"/>
              <a:t>inseparable </a:t>
            </a:r>
            <a:r>
              <a:rPr lang="en-US" sz="2400" dirty="0"/>
              <a:t>from the product and </a:t>
            </a:r>
            <a:r>
              <a:rPr lang="en-US" sz="2400" b="1" dirty="0">
                <a:solidFill>
                  <a:srgbClr val="C00000"/>
                </a:solidFill>
              </a:rPr>
              <a:t>should help to preserve </a:t>
            </a:r>
            <a:r>
              <a:rPr lang="en-US" sz="2400" b="1" dirty="0" smtClean="0">
                <a:solidFill>
                  <a:srgbClr val="C00000"/>
                </a:solidFill>
              </a:rPr>
              <a:t>hygienic</a:t>
            </a:r>
            <a:r>
              <a:rPr lang="tr-TR" sz="2400" b="1" dirty="0" smtClean="0">
                <a:solidFill>
                  <a:srgbClr val="C00000"/>
                </a:solidFill>
              </a:rPr>
              <a:t>, </a:t>
            </a:r>
            <a:r>
              <a:rPr lang="en-US" sz="2400" b="1" dirty="0" smtClean="0">
                <a:solidFill>
                  <a:srgbClr val="C00000"/>
                </a:solidFill>
              </a:rPr>
              <a:t>nutritional </a:t>
            </a:r>
            <a:r>
              <a:rPr lang="en-US" sz="2400" b="1" dirty="0">
                <a:solidFill>
                  <a:srgbClr val="C00000"/>
                </a:solidFill>
              </a:rPr>
              <a:t>and sensory </a:t>
            </a:r>
            <a:r>
              <a:rPr lang="en-US" sz="2400" b="1" dirty="0" smtClean="0">
                <a:solidFill>
                  <a:srgbClr val="C00000"/>
                </a:solidFill>
              </a:rPr>
              <a:t>qualities</a:t>
            </a:r>
            <a:endParaRPr lang="tr-TR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sz="2400" dirty="0" smtClean="0"/>
          </a:p>
          <a:p>
            <a:r>
              <a:rPr lang="tr-TR" sz="2400" dirty="0" err="1" smtClean="0"/>
              <a:t>It</a:t>
            </a:r>
            <a:r>
              <a:rPr lang="tr-TR" sz="2400" dirty="0" smtClean="0"/>
              <a:t> </a:t>
            </a:r>
            <a:r>
              <a:rPr lang="en-US" sz="2400" b="1" dirty="0" smtClean="0">
                <a:solidFill>
                  <a:srgbClr val="0066FF"/>
                </a:solidFill>
              </a:rPr>
              <a:t>meet</a:t>
            </a:r>
            <a:r>
              <a:rPr lang="tr-TR" sz="2400" b="1" dirty="0" smtClean="0">
                <a:solidFill>
                  <a:srgbClr val="0066FF"/>
                </a:solidFill>
              </a:rPr>
              <a:t>s </a:t>
            </a:r>
            <a:r>
              <a:rPr lang="en-US" sz="2400" b="1" dirty="0" smtClean="0">
                <a:solidFill>
                  <a:srgbClr val="0066FF"/>
                </a:solidFill>
              </a:rPr>
              <a:t>logistical </a:t>
            </a:r>
            <a:r>
              <a:rPr lang="en-US" sz="2400" b="1" dirty="0">
                <a:solidFill>
                  <a:srgbClr val="0066FF"/>
                </a:solidFill>
              </a:rPr>
              <a:t>and distribution </a:t>
            </a:r>
            <a:r>
              <a:rPr lang="tr-TR" sz="2400" b="1" dirty="0" err="1" smtClean="0">
                <a:solidFill>
                  <a:srgbClr val="0066FF"/>
                </a:solidFill>
              </a:rPr>
              <a:t>requirements</a:t>
            </a:r>
            <a:endParaRPr lang="en-US" sz="2400" b="1" dirty="0">
              <a:solidFill>
                <a:srgbClr val="0066FF"/>
              </a:solidFill>
            </a:endParaRPr>
          </a:p>
          <a:p>
            <a:r>
              <a:rPr lang="tr-TR" sz="2400" dirty="0" err="1" smtClean="0"/>
              <a:t>It</a:t>
            </a:r>
            <a:r>
              <a:rPr lang="tr-TR" sz="2400" dirty="0" smtClean="0"/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satisf</a:t>
            </a:r>
            <a:r>
              <a:rPr lang="tr-TR" sz="2400" b="1" dirty="0" err="1" smtClean="0">
                <a:solidFill>
                  <a:schemeClr val="accent3">
                    <a:lumMod val="75000"/>
                  </a:schemeClr>
                </a:solidFill>
              </a:rPr>
              <a:t>ies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consumer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expectations</a:t>
            </a:r>
            <a:endParaRPr lang="tr-TR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sz="2400" dirty="0" smtClean="0"/>
          </a:p>
          <a:p>
            <a:r>
              <a:rPr lang="en-US" sz="2400" dirty="0" smtClean="0"/>
              <a:t>Packaging </a:t>
            </a:r>
            <a:r>
              <a:rPr lang="en-US" sz="2400" dirty="0"/>
              <a:t>is also a </a:t>
            </a:r>
            <a:r>
              <a:rPr lang="en-US" sz="2400" b="1" dirty="0">
                <a:solidFill>
                  <a:srgbClr val="C00000"/>
                </a:solidFill>
              </a:rPr>
              <a:t>source of </a:t>
            </a:r>
            <a:r>
              <a:rPr lang="en-US" sz="2400" b="1" dirty="0" smtClean="0">
                <a:solidFill>
                  <a:srgbClr val="C00000"/>
                </a:solidFill>
              </a:rPr>
              <a:t>information</a:t>
            </a:r>
            <a:r>
              <a:rPr lang="tr-TR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and </a:t>
            </a:r>
            <a:r>
              <a:rPr lang="en-US" sz="2400" b="1" dirty="0">
                <a:solidFill>
                  <a:srgbClr val="C00000"/>
                </a:solidFill>
              </a:rPr>
              <a:t>communication</a:t>
            </a:r>
            <a:r>
              <a:rPr lang="en-US" sz="2400" dirty="0"/>
              <a:t>, which can significantly influence product </a:t>
            </a:r>
            <a:r>
              <a:rPr lang="en-US" sz="2400" dirty="0" smtClean="0"/>
              <a:t>perception</a:t>
            </a:r>
            <a:r>
              <a:rPr lang="tr-TR" sz="2400" dirty="0" smtClean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purchasing </a:t>
            </a:r>
            <a:r>
              <a:rPr lang="en-US" sz="2400" dirty="0" smtClean="0"/>
              <a:t>decisions</a:t>
            </a:r>
            <a:endParaRPr lang="tr-TR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743866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2/18/2020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tr-TR" sz="2800" dirty="0" smtClean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 l="13616" t="4102" r="15776" b="6250"/>
          <a:stretch>
            <a:fillRect/>
          </a:stretch>
        </p:blipFill>
        <p:spPr bwMode="auto">
          <a:xfrm>
            <a:off x="1" y="0"/>
            <a:ext cx="91440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3206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/>
              <a:t>Communicative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functions</a:t>
            </a:r>
            <a:r>
              <a:rPr lang="tr-TR" sz="3600" b="1" dirty="0" smtClean="0"/>
              <a:t> of </a:t>
            </a:r>
            <a:r>
              <a:rPr lang="tr-TR" sz="3600" b="1" dirty="0" err="1" smtClean="0"/>
              <a:t>packaging</a:t>
            </a:r>
            <a:endParaRPr lang="en-US" sz="36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2/18/2020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tr-TR" sz="2800" b="1" dirty="0" err="1" smtClean="0"/>
              <a:t>Useful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informations</a:t>
            </a:r>
            <a:r>
              <a:rPr lang="tr-TR" sz="2800" b="1" dirty="0" smtClean="0"/>
              <a:t> </a:t>
            </a:r>
            <a:r>
              <a:rPr lang="tr-TR" sz="2800" dirty="0" err="1" smtClean="0"/>
              <a:t>given</a:t>
            </a:r>
            <a:r>
              <a:rPr lang="tr-TR" sz="2800" dirty="0" smtClean="0"/>
              <a:t> on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package</a:t>
            </a:r>
            <a:endParaRPr lang="tr-TR" sz="2800" dirty="0" smtClean="0"/>
          </a:p>
          <a:p>
            <a:pPr marL="0" indent="0" algn="ctr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tr-TR" sz="2800" dirty="0" smtClean="0"/>
          </a:p>
        </p:txBody>
      </p:sp>
      <p:pic>
        <p:nvPicPr>
          <p:cNvPr id="34818" name="Picture 2" descr="food package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49" y="2350339"/>
            <a:ext cx="4144241" cy="4177396"/>
          </a:xfrm>
          <a:prstGeom prst="rect">
            <a:avLst/>
          </a:prstGeom>
          <a:noFill/>
        </p:spPr>
      </p:pic>
      <p:pic>
        <p:nvPicPr>
          <p:cNvPr id="34820" name="Picture 4" descr="food package ile ilgili görsel sonucu"/>
          <p:cNvPicPr>
            <a:picLocks noChangeAspect="1" noChangeArrowheads="1"/>
          </p:cNvPicPr>
          <p:nvPr/>
        </p:nvPicPr>
        <p:blipFill>
          <a:blip r:embed="rId3"/>
          <a:srcRect t="15966" r="31815"/>
          <a:stretch>
            <a:fillRect/>
          </a:stretch>
        </p:blipFill>
        <p:spPr bwMode="auto">
          <a:xfrm>
            <a:off x="4519758" y="2355273"/>
            <a:ext cx="4215591" cy="4156364"/>
          </a:xfrm>
          <a:prstGeom prst="rect">
            <a:avLst/>
          </a:prstGeom>
          <a:noFill/>
        </p:spPr>
      </p:pic>
      <p:sp>
        <p:nvSpPr>
          <p:cNvPr id="9" name="8 Yuvarlatılmış Dikdörtgen"/>
          <p:cNvSpPr/>
          <p:nvPr/>
        </p:nvSpPr>
        <p:spPr>
          <a:xfrm>
            <a:off x="2951018" y="4059382"/>
            <a:ext cx="845127" cy="304800"/>
          </a:xfrm>
          <a:prstGeom prst="round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Yuvarlatılmış Dikdörtgen"/>
          <p:cNvSpPr/>
          <p:nvPr/>
        </p:nvSpPr>
        <p:spPr>
          <a:xfrm>
            <a:off x="6109854" y="3089564"/>
            <a:ext cx="1828801" cy="512618"/>
          </a:xfrm>
          <a:prstGeom prst="round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Yuvarlatılmış Dikdörtgen"/>
          <p:cNvSpPr/>
          <p:nvPr/>
        </p:nvSpPr>
        <p:spPr>
          <a:xfrm>
            <a:off x="6096000" y="4059382"/>
            <a:ext cx="1828801" cy="346363"/>
          </a:xfrm>
          <a:prstGeom prst="round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919104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/>
              <a:t>Communicative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functions</a:t>
            </a:r>
            <a:r>
              <a:rPr lang="tr-TR" sz="3600" b="1" dirty="0" smtClean="0"/>
              <a:t> of </a:t>
            </a:r>
            <a:r>
              <a:rPr lang="tr-TR" sz="3600" b="1" dirty="0" err="1" smtClean="0"/>
              <a:t>packaging</a:t>
            </a:r>
            <a:r>
              <a:rPr lang="tr-TR" sz="3600" b="1" dirty="0" smtClean="0"/>
              <a:t> </a:t>
            </a:r>
            <a:endParaRPr lang="en-US" sz="3600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2/18/2020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tr-TR" sz="3200" b="1" dirty="0" err="1" smtClean="0">
                <a:solidFill>
                  <a:srgbClr val="C00000"/>
                </a:solidFill>
              </a:rPr>
              <a:t>Communication</a:t>
            </a:r>
            <a:endParaRPr lang="tr-TR" sz="3200" b="1" dirty="0" smtClean="0">
              <a:solidFill>
                <a:srgbClr val="C00000"/>
              </a:solidFill>
            </a:endParaRPr>
          </a:p>
          <a:p>
            <a:pPr marL="0" indent="0" algn="ctr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tr-TR" sz="1400" b="1" dirty="0" smtClean="0">
              <a:solidFill>
                <a:srgbClr val="C00000"/>
              </a:solidFill>
            </a:endParaRPr>
          </a:p>
          <a:p>
            <a:r>
              <a:rPr lang="tr-TR" sz="2800" dirty="0" err="1" smtClean="0"/>
              <a:t>We</a:t>
            </a:r>
            <a:r>
              <a:rPr lang="tr-TR" sz="2800" dirty="0" smtClean="0"/>
              <a:t> can </a:t>
            </a:r>
            <a:r>
              <a:rPr lang="tr-TR" sz="2800" dirty="0" err="1" smtClean="0"/>
              <a:t>reach</a:t>
            </a:r>
            <a:r>
              <a:rPr lang="tr-TR" sz="2800" dirty="0" smtClean="0"/>
              <a:t> </a:t>
            </a:r>
            <a:r>
              <a:rPr lang="tr-TR" sz="2800" dirty="0" err="1" smtClean="0"/>
              <a:t>many</a:t>
            </a:r>
            <a:r>
              <a:rPr lang="tr-TR" sz="2800" dirty="0" smtClean="0"/>
              <a:t> </a:t>
            </a:r>
            <a:r>
              <a:rPr lang="tr-TR" sz="2800" dirty="0" err="1" smtClean="0"/>
              <a:t>information</a:t>
            </a:r>
            <a:r>
              <a:rPr lang="tr-TR" sz="2800" dirty="0" smtClean="0"/>
              <a:t> </a:t>
            </a:r>
            <a:r>
              <a:rPr lang="tr-TR" sz="2800" dirty="0" err="1" smtClean="0"/>
              <a:t>by</a:t>
            </a:r>
            <a:r>
              <a:rPr lang="tr-TR" sz="2800" dirty="0" smtClean="0"/>
              <a:t> </a:t>
            </a:r>
            <a:r>
              <a:rPr lang="tr-TR" sz="2800" dirty="0" err="1" smtClean="0"/>
              <a:t>package</a:t>
            </a:r>
            <a:r>
              <a:rPr lang="tr-TR" sz="2800" dirty="0" smtClean="0"/>
              <a:t> </a:t>
            </a:r>
            <a:r>
              <a:rPr lang="tr-TR" sz="2800" dirty="0" err="1" smtClean="0"/>
              <a:t>such</a:t>
            </a:r>
            <a:r>
              <a:rPr lang="tr-TR" sz="2800" dirty="0" smtClean="0"/>
              <a:t> as </a:t>
            </a:r>
            <a:r>
              <a:rPr lang="en-US" sz="2800" dirty="0" smtClean="0"/>
              <a:t>product’s contents, brand, shelf life, storage conditions, price</a:t>
            </a:r>
            <a:r>
              <a:rPr lang="tr-TR" sz="2800" dirty="0" smtClean="0"/>
              <a:t>, </a:t>
            </a:r>
            <a:r>
              <a:rPr lang="tr-TR" sz="2800" dirty="0" err="1" smtClean="0"/>
              <a:t>cooking</a:t>
            </a:r>
            <a:r>
              <a:rPr lang="tr-TR" sz="2800" dirty="0" smtClean="0"/>
              <a:t> </a:t>
            </a:r>
            <a:r>
              <a:rPr lang="tr-TR" sz="2800" dirty="0" err="1" smtClean="0"/>
              <a:t>instructions</a:t>
            </a:r>
            <a:r>
              <a:rPr lang="tr-TR" sz="2800" dirty="0" smtClean="0"/>
              <a:t>, </a:t>
            </a:r>
            <a:r>
              <a:rPr lang="tr-TR" sz="2800" dirty="0" err="1" smtClean="0"/>
              <a:t>nutritional</a:t>
            </a:r>
            <a:r>
              <a:rPr lang="tr-TR" sz="2800" dirty="0" smtClean="0"/>
              <a:t> </a:t>
            </a:r>
            <a:r>
              <a:rPr lang="tr-TR" sz="2800" dirty="0" err="1" smtClean="0"/>
              <a:t>composition</a:t>
            </a:r>
            <a:r>
              <a:rPr lang="tr-TR" sz="2800" dirty="0" smtClean="0"/>
              <a:t>, </a:t>
            </a:r>
            <a:r>
              <a:rPr lang="tr-TR" sz="2800" dirty="0" err="1" smtClean="0"/>
              <a:t>ingredients</a:t>
            </a:r>
            <a:r>
              <a:rPr lang="tr-TR" sz="2800" dirty="0" smtClean="0"/>
              <a:t>, </a:t>
            </a:r>
            <a:r>
              <a:rPr lang="tr-TR" sz="2800" dirty="0" err="1" smtClean="0"/>
              <a:t>weight</a:t>
            </a:r>
            <a:r>
              <a:rPr lang="tr-TR" sz="2800" dirty="0" smtClean="0"/>
              <a:t>, E-</a:t>
            </a:r>
            <a:r>
              <a:rPr lang="tr-TR" sz="2800" dirty="0" err="1" smtClean="0"/>
              <a:t>codes</a:t>
            </a:r>
            <a:r>
              <a:rPr lang="tr-TR" sz="2800" dirty="0" smtClean="0"/>
              <a:t> </a:t>
            </a:r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tr-TR" sz="2800" dirty="0" err="1" smtClean="0"/>
              <a:t>food</a:t>
            </a:r>
            <a:r>
              <a:rPr lang="tr-TR" sz="2800" dirty="0" smtClean="0"/>
              <a:t> </a:t>
            </a:r>
            <a:r>
              <a:rPr lang="tr-TR" sz="2800" dirty="0" err="1" smtClean="0"/>
              <a:t>additives</a:t>
            </a:r>
            <a:r>
              <a:rPr lang="tr-TR" sz="2800" dirty="0" smtClean="0"/>
              <a:t> </a:t>
            </a:r>
            <a:r>
              <a:rPr lang="tr-TR" sz="2800" dirty="0" err="1" smtClean="0"/>
              <a:t>etc</a:t>
            </a:r>
            <a:r>
              <a:rPr lang="tr-TR" sz="2800" dirty="0" smtClean="0"/>
              <a:t>…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err="1" smtClean="0"/>
              <a:t>It</a:t>
            </a:r>
            <a:r>
              <a:rPr lang="tr-TR" sz="2800" dirty="0" smtClean="0"/>
              <a:t> is </a:t>
            </a:r>
            <a:r>
              <a:rPr lang="tr-TR" sz="2800" dirty="0" err="1" smtClean="0"/>
              <a:t>possible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say </a:t>
            </a:r>
            <a:r>
              <a:rPr lang="tr-TR" sz="2800" dirty="0" err="1" smtClean="0"/>
              <a:t>that</a:t>
            </a:r>
            <a:r>
              <a:rPr lang="tr-TR" sz="2800" dirty="0" smtClean="0"/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package</a:t>
            </a:r>
            <a:r>
              <a:rPr lang="tr-TR" sz="2800" b="1" dirty="0" smtClean="0">
                <a:solidFill>
                  <a:srgbClr val="0000FF"/>
                </a:solidFill>
              </a:rPr>
              <a:t> is a </a:t>
            </a:r>
            <a:r>
              <a:rPr lang="tr-TR" sz="2800" b="1" dirty="0" err="1" smtClean="0">
                <a:solidFill>
                  <a:srgbClr val="0000FF"/>
                </a:solidFill>
              </a:rPr>
              <a:t>communication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tool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between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producer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and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consumer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735549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Environmental</a:t>
            </a:r>
            <a:r>
              <a:rPr lang="tr-TR" b="1" dirty="0" smtClean="0"/>
              <a:t> </a:t>
            </a:r>
            <a:r>
              <a:rPr lang="tr-TR" b="1" dirty="0" err="1" smtClean="0"/>
              <a:t>functions</a:t>
            </a:r>
            <a:r>
              <a:rPr lang="tr-TR" b="1" dirty="0" smtClean="0"/>
              <a:t> of </a:t>
            </a:r>
            <a:r>
              <a:rPr lang="tr-TR" b="1" dirty="0" err="1" smtClean="0"/>
              <a:t>package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2/18/2020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tabLst>
                <a:tab pos="1428750" algn="l"/>
              </a:tabLst>
            </a:pPr>
            <a:r>
              <a:rPr lang="tr-TR" sz="2800" dirty="0" err="1" smtClean="0"/>
              <a:t>Packaging</a:t>
            </a:r>
            <a:r>
              <a:rPr lang="tr-TR" sz="2800" dirty="0" smtClean="0"/>
              <a:t> </a:t>
            </a:r>
            <a:r>
              <a:rPr lang="tr-TR" sz="2800" dirty="0" err="1" smtClean="0"/>
              <a:t>should</a:t>
            </a:r>
            <a:r>
              <a:rPr lang="tr-TR" sz="2800" dirty="0" smtClean="0"/>
              <a:t> be </a:t>
            </a:r>
            <a:r>
              <a:rPr lang="tr-TR" sz="2800" dirty="0" err="1" smtClean="0"/>
              <a:t>compatible</a:t>
            </a:r>
            <a:r>
              <a:rPr lang="tr-TR" sz="2800" dirty="0" smtClean="0"/>
              <a:t> </a:t>
            </a:r>
            <a:r>
              <a:rPr lang="tr-TR" sz="2800" dirty="0" err="1" smtClean="0"/>
              <a:t>with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environment</a:t>
            </a:r>
            <a:endParaRPr lang="tr-TR" sz="2800" dirty="0" smtClean="0"/>
          </a:p>
          <a:p>
            <a:pPr>
              <a:tabLst>
                <a:tab pos="1428750" algn="l"/>
              </a:tabLst>
            </a:pPr>
            <a:r>
              <a:rPr lang="en-US" sz="2800" b="1" dirty="0" smtClean="0"/>
              <a:t>Eco-design,</a:t>
            </a:r>
            <a:r>
              <a:rPr lang="en-US" sz="2800" dirty="0" smtClean="0"/>
              <a:t> which </a:t>
            </a:r>
            <a:r>
              <a:rPr lang="en-US" sz="2800" b="1" dirty="0" smtClean="0">
                <a:solidFill>
                  <a:srgbClr val="0000FF"/>
                </a:solidFill>
              </a:rPr>
              <a:t>aims to decrease the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environmental impact of packaging</a:t>
            </a:r>
            <a:r>
              <a:rPr lang="en-US" sz="2800" dirty="0" smtClean="0"/>
              <a:t>, must be taken into account at all times</a:t>
            </a:r>
            <a:endParaRPr lang="tr-TR" sz="2800" dirty="0" smtClean="0"/>
          </a:p>
          <a:p>
            <a:pPr>
              <a:tabLst>
                <a:tab pos="1428750" algn="l"/>
              </a:tabLst>
            </a:pPr>
            <a:r>
              <a:rPr lang="tr-TR" sz="2800" b="1" dirty="0" err="1" smtClean="0">
                <a:solidFill>
                  <a:srgbClr val="C00000"/>
                </a:solidFill>
              </a:rPr>
              <a:t>Eco</a:t>
            </a:r>
            <a:r>
              <a:rPr lang="tr-TR" sz="2800" b="1" dirty="0" smtClean="0">
                <a:solidFill>
                  <a:srgbClr val="C00000"/>
                </a:solidFill>
              </a:rPr>
              <a:t>-</a:t>
            </a:r>
            <a:r>
              <a:rPr lang="tr-TR" sz="2800" b="1" dirty="0" err="1" smtClean="0">
                <a:solidFill>
                  <a:srgbClr val="C00000"/>
                </a:solidFill>
              </a:rPr>
              <a:t>refill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</a:rPr>
              <a:t>packages</a:t>
            </a:r>
            <a:r>
              <a:rPr lang="tr-TR" sz="2800" dirty="0" smtClean="0"/>
              <a:t>, </a:t>
            </a:r>
            <a:r>
              <a:rPr lang="tr-TR" sz="2800" b="1" dirty="0" err="1" smtClean="0"/>
              <a:t>reusable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packages</a:t>
            </a:r>
            <a:r>
              <a:rPr lang="tr-TR" sz="2800" dirty="0" smtClean="0"/>
              <a:t>, </a:t>
            </a:r>
            <a:r>
              <a:rPr lang="tr-TR" sz="2800" b="1" dirty="0" err="1" smtClean="0">
                <a:solidFill>
                  <a:srgbClr val="0000FF"/>
                </a:solidFill>
              </a:rPr>
              <a:t>recyclable</a:t>
            </a:r>
            <a:r>
              <a:rPr lang="tr-TR" sz="2800" b="1" dirty="0" smtClean="0">
                <a:solidFill>
                  <a:srgbClr val="0000FF"/>
                </a:solidFill>
              </a:rPr>
              <a:t> </a:t>
            </a:r>
            <a:r>
              <a:rPr lang="tr-TR" sz="2800" b="1" dirty="0" err="1" smtClean="0">
                <a:solidFill>
                  <a:srgbClr val="0000FF"/>
                </a:solidFill>
              </a:rPr>
              <a:t>packages</a:t>
            </a:r>
            <a:r>
              <a:rPr lang="tr-TR" sz="2800" dirty="0" smtClean="0"/>
              <a:t>, </a:t>
            </a:r>
            <a:r>
              <a:rPr lang="tr-TR" sz="2800" b="1" dirty="0" err="1" smtClean="0">
                <a:solidFill>
                  <a:schemeClr val="accent3">
                    <a:lumMod val="75000"/>
                  </a:schemeClr>
                </a:solidFill>
              </a:rPr>
              <a:t>biodegradable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sz="2800" b="1" dirty="0" err="1" smtClean="0">
                <a:solidFill>
                  <a:schemeClr val="accent3">
                    <a:lumMod val="75000"/>
                  </a:schemeClr>
                </a:solidFill>
              </a:rPr>
              <a:t>packages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sz="2800" dirty="0" err="1" smtClean="0"/>
              <a:t>are</a:t>
            </a:r>
            <a:r>
              <a:rPr lang="tr-TR" sz="2800" dirty="0" smtClean="0"/>
              <a:t> </a:t>
            </a:r>
            <a:r>
              <a:rPr lang="tr-TR" sz="2800" dirty="0" err="1" smtClean="0"/>
              <a:t>given</a:t>
            </a:r>
            <a:r>
              <a:rPr lang="tr-TR" sz="2800" dirty="0" smtClean="0"/>
              <a:t> as an </a:t>
            </a:r>
            <a:r>
              <a:rPr lang="tr-TR" sz="2800" dirty="0" err="1" smtClean="0"/>
              <a:t>example</a:t>
            </a:r>
            <a:r>
              <a:rPr lang="tr-TR" sz="2800" dirty="0" smtClean="0"/>
              <a:t> </a:t>
            </a:r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tr-TR" sz="2800" dirty="0" err="1" smtClean="0"/>
              <a:t>environmental</a:t>
            </a:r>
            <a:r>
              <a:rPr lang="tr-TR" sz="2800" dirty="0" smtClean="0"/>
              <a:t> </a:t>
            </a:r>
            <a:r>
              <a:rPr lang="tr-TR" sz="2800" dirty="0" err="1" smtClean="0"/>
              <a:t>functions</a:t>
            </a:r>
            <a:r>
              <a:rPr lang="tr-TR" sz="2800" dirty="0" smtClean="0"/>
              <a:t> of </a:t>
            </a:r>
            <a:r>
              <a:rPr lang="tr-TR" sz="2800" dirty="0" err="1" smtClean="0"/>
              <a:t>packaging</a:t>
            </a:r>
            <a:r>
              <a:rPr lang="tr-TR" sz="2800" dirty="0" smtClean="0"/>
              <a:t> </a:t>
            </a:r>
            <a:r>
              <a:rPr lang="tr-TR" sz="2800" dirty="0" err="1" smtClean="0"/>
              <a:t>industry</a:t>
            </a:r>
            <a:endParaRPr lang="tr-TR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1034194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References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2/18/2020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24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Jeantet</a:t>
            </a:r>
            <a:r>
              <a:rPr lang="tr-TR" sz="2800" dirty="0" smtClean="0"/>
              <a:t>, R. et al. (2016). </a:t>
            </a:r>
            <a:r>
              <a:rPr lang="tr-TR" sz="2800" b="1" dirty="0" err="1" smtClean="0"/>
              <a:t>Packaging</a:t>
            </a:r>
            <a:r>
              <a:rPr lang="tr-TR" sz="2800" b="1" dirty="0" smtClean="0"/>
              <a:t> (</a:t>
            </a:r>
            <a:r>
              <a:rPr lang="tr-TR" sz="2800" b="1" dirty="0" err="1" smtClean="0"/>
              <a:t>Part</a:t>
            </a:r>
            <a:r>
              <a:rPr lang="tr-TR" sz="2800" b="1" dirty="0" smtClean="0"/>
              <a:t> 5) </a:t>
            </a:r>
            <a:r>
              <a:rPr lang="tr-TR" sz="2800" b="1" dirty="0" err="1" smtClean="0"/>
              <a:t>In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Handbook</a:t>
            </a:r>
            <a:r>
              <a:rPr lang="tr-TR" sz="2800" b="1" dirty="0" smtClean="0"/>
              <a:t> of </a:t>
            </a:r>
            <a:r>
              <a:rPr lang="tr-TR" sz="2800" b="1" dirty="0" err="1" smtClean="0"/>
              <a:t>Food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Science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and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Technology</a:t>
            </a:r>
            <a:r>
              <a:rPr lang="tr-TR" sz="2800" b="1" dirty="0" smtClean="0"/>
              <a:t> 2/</a:t>
            </a:r>
            <a:r>
              <a:rPr lang="tr-TR" sz="2800" b="1" dirty="0" err="1" smtClean="0"/>
              <a:t>Food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Process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Engineering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and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Packaging</a:t>
            </a:r>
            <a:r>
              <a:rPr lang="tr-TR" sz="2800" dirty="0" smtClean="0"/>
              <a:t>. John </a:t>
            </a:r>
            <a:r>
              <a:rPr lang="tr-TR" sz="2800" dirty="0" err="1" smtClean="0"/>
              <a:t>Wiley</a:t>
            </a:r>
            <a:r>
              <a:rPr lang="tr-TR" sz="2800" dirty="0" smtClean="0"/>
              <a:t>&amp;</a:t>
            </a:r>
            <a:r>
              <a:rPr lang="tr-TR" sz="2800" dirty="0" err="1" smtClean="0"/>
              <a:t>Sons</a:t>
            </a:r>
            <a:r>
              <a:rPr lang="tr-TR" sz="2800" dirty="0" smtClean="0"/>
              <a:t>, </a:t>
            </a:r>
            <a:r>
              <a:rPr lang="tr-TR" sz="2800" dirty="0" err="1" smtClean="0"/>
              <a:t>Inc</a:t>
            </a:r>
            <a:r>
              <a:rPr lang="tr-TR" sz="2800" dirty="0" smtClean="0"/>
              <a:t>. USA. 347 </a:t>
            </a:r>
            <a:r>
              <a:rPr lang="tr-TR" sz="2800" dirty="0" err="1" smtClean="0"/>
              <a:t>pages</a:t>
            </a:r>
            <a:endParaRPr lang="tr-TR" sz="2800" dirty="0" smtClean="0"/>
          </a:p>
          <a:p>
            <a:pPr marL="0" indent="0">
              <a:buNone/>
            </a:pPr>
            <a:endParaRPr lang="tr-TR" sz="1800" dirty="0" smtClean="0"/>
          </a:p>
          <a:p>
            <a:r>
              <a:rPr lang="tr-TR" sz="2800" dirty="0" err="1" smtClean="0"/>
              <a:t>Robertson</a:t>
            </a:r>
            <a:r>
              <a:rPr lang="tr-TR" sz="2800" dirty="0" smtClean="0"/>
              <a:t>, G.L. (2010</a:t>
            </a:r>
            <a:r>
              <a:rPr lang="tr-TR" sz="2800" b="1" dirty="0" smtClean="0"/>
              <a:t>). </a:t>
            </a:r>
            <a:r>
              <a:rPr lang="tr-TR" sz="2800" b="1" dirty="0" err="1" smtClean="0"/>
              <a:t>Food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Packaging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and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Shelf</a:t>
            </a:r>
            <a:r>
              <a:rPr lang="tr-TR" sz="2800" b="1" dirty="0" smtClean="0"/>
              <a:t> Life: A </a:t>
            </a:r>
            <a:r>
              <a:rPr lang="tr-TR" sz="2800" b="1" dirty="0" err="1" smtClean="0"/>
              <a:t>Practical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Guide</a:t>
            </a:r>
            <a:r>
              <a:rPr lang="tr-TR" sz="2800" dirty="0" smtClean="0"/>
              <a:t>. CRC </a:t>
            </a:r>
            <a:r>
              <a:rPr lang="tr-TR" sz="2800" dirty="0" err="1" smtClean="0"/>
              <a:t>Press</a:t>
            </a:r>
            <a:r>
              <a:rPr lang="tr-TR" sz="2800" dirty="0" smtClean="0"/>
              <a:t> Taylor&amp;Francis </a:t>
            </a:r>
            <a:r>
              <a:rPr lang="tr-TR" sz="2800" dirty="0" err="1" smtClean="0"/>
              <a:t>Group</a:t>
            </a:r>
            <a:r>
              <a:rPr lang="tr-TR" sz="2800" dirty="0" smtClean="0"/>
              <a:t>. 408 </a:t>
            </a:r>
            <a:r>
              <a:rPr lang="tr-TR" sz="2800" dirty="0" err="1" smtClean="0"/>
              <a:t>pages</a:t>
            </a:r>
            <a:endParaRPr lang="tr-TR" sz="2800" dirty="0" smtClean="0"/>
          </a:p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tr-TR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1316221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Definition of </a:t>
            </a:r>
            <a:r>
              <a:rPr lang="tr-TR" b="1" dirty="0" err="1" smtClean="0"/>
              <a:t>packaging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2/18/2020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tr-TR" sz="2800" dirty="0" err="1" smtClean="0"/>
              <a:t>According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b="1" dirty="0" err="1" smtClean="0"/>
              <a:t>declare</a:t>
            </a:r>
            <a:r>
              <a:rPr lang="tr-TR" sz="2800" b="1" dirty="0" smtClean="0"/>
              <a:t> of </a:t>
            </a:r>
            <a:r>
              <a:rPr lang="en-US" b="1" dirty="0"/>
              <a:t>European directive </a:t>
            </a:r>
            <a:r>
              <a:rPr lang="en-US" dirty="0" smtClean="0"/>
              <a:t>94/62/EC</a:t>
            </a:r>
            <a:r>
              <a:rPr lang="tr-TR" dirty="0" smtClean="0"/>
              <a:t>;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tr-TR" sz="2800" dirty="0" smtClean="0"/>
          </a:p>
          <a:p>
            <a:pPr marL="0" indent="0">
              <a:buNone/>
            </a:pPr>
            <a:r>
              <a:rPr lang="tr-TR" dirty="0" smtClean="0"/>
              <a:t>«</a:t>
            </a:r>
            <a:r>
              <a:rPr lang="en-US" i="1" dirty="0" smtClean="0"/>
              <a:t>all products</a:t>
            </a:r>
            <a:r>
              <a:rPr lang="tr-TR" i="1" dirty="0" smtClean="0"/>
              <a:t> </a:t>
            </a:r>
            <a:r>
              <a:rPr lang="en-US" i="1" dirty="0" smtClean="0"/>
              <a:t>made </a:t>
            </a:r>
            <a:r>
              <a:rPr lang="en-US" i="1" dirty="0"/>
              <a:t>of </a:t>
            </a:r>
            <a:r>
              <a:rPr lang="en-US" b="1" i="1" dirty="0">
                <a:solidFill>
                  <a:srgbClr val="C00000"/>
                </a:solidFill>
              </a:rPr>
              <a:t>any materials </a:t>
            </a:r>
            <a:r>
              <a:rPr lang="en-US" i="1" dirty="0"/>
              <a:t>of any nature </a:t>
            </a:r>
            <a:r>
              <a:rPr lang="en-US" b="1" i="1" dirty="0">
                <a:solidFill>
                  <a:srgbClr val="0066FF"/>
                </a:solidFill>
              </a:rPr>
              <a:t>to be used for the </a:t>
            </a:r>
            <a:r>
              <a:rPr lang="en-US" b="1" i="1" dirty="0" smtClean="0">
                <a:solidFill>
                  <a:srgbClr val="0066FF"/>
                </a:solidFill>
              </a:rPr>
              <a:t>containment,</a:t>
            </a:r>
            <a:r>
              <a:rPr lang="tr-TR" b="1" i="1" dirty="0" smtClean="0">
                <a:solidFill>
                  <a:srgbClr val="0066FF"/>
                </a:solidFill>
              </a:rPr>
              <a:t> </a:t>
            </a:r>
            <a:r>
              <a:rPr lang="en-US" b="1" i="1" dirty="0" smtClean="0">
                <a:solidFill>
                  <a:srgbClr val="0066FF"/>
                </a:solidFill>
              </a:rPr>
              <a:t>protection</a:t>
            </a:r>
            <a:r>
              <a:rPr lang="en-US" b="1" i="1" dirty="0">
                <a:solidFill>
                  <a:srgbClr val="0066FF"/>
                </a:solidFill>
              </a:rPr>
              <a:t>, handling, delivery and presentation of goods</a:t>
            </a:r>
            <a:r>
              <a:rPr lang="en-US" i="1" dirty="0"/>
              <a:t>, from raw </a:t>
            </a:r>
            <a:r>
              <a:rPr lang="en-US" i="1" dirty="0" smtClean="0"/>
              <a:t>materials</a:t>
            </a:r>
            <a:r>
              <a:rPr lang="tr-TR" i="1" dirty="0" smtClean="0"/>
              <a:t> </a:t>
            </a:r>
            <a:r>
              <a:rPr lang="en-US" i="1" dirty="0" smtClean="0"/>
              <a:t>to </a:t>
            </a:r>
            <a:r>
              <a:rPr lang="en-US" i="1" dirty="0"/>
              <a:t>processed goods,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from the producer to the user or the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consumer</a:t>
            </a:r>
            <a:r>
              <a:rPr lang="tr-TR" dirty="0" smtClean="0"/>
              <a:t>»</a:t>
            </a:r>
            <a:endParaRPr lang="tr-TR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827010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How </a:t>
            </a:r>
            <a:r>
              <a:rPr lang="tr-TR" b="1" dirty="0" err="1" smtClean="0"/>
              <a:t>should</a:t>
            </a:r>
            <a:r>
              <a:rPr lang="tr-TR" b="1" dirty="0" smtClean="0"/>
              <a:t> be </a:t>
            </a:r>
            <a:r>
              <a:rPr lang="tr-TR" b="1" dirty="0" err="1" smtClean="0"/>
              <a:t>packaging</a:t>
            </a:r>
            <a:r>
              <a:rPr lang="tr-TR" b="1" dirty="0" smtClean="0"/>
              <a:t> </a:t>
            </a:r>
            <a:r>
              <a:rPr lang="tr-TR" b="1" dirty="0" err="1" smtClean="0"/>
              <a:t>materials</a:t>
            </a:r>
            <a:r>
              <a:rPr lang="tr-TR" b="1" dirty="0" smtClean="0"/>
              <a:t>?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2/18/2020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Materials intended to come into contact with food </a:t>
            </a:r>
            <a:r>
              <a:rPr lang="en-US" sz="2600" dirty="0" smtClean="0"/>
              <a:t>must </a:t>
            </a:r>
            <a:r>
              <a:rPr lang="en-US" sz="2600" dirty="0"/>
              <a:t>comply with the requirements set out in </a:t>
            </a:r>
            <a:r>
              <a:rPr lang="en-US" sz="2600" dirty="0" smtClean="0"/>
              <a:t>Regulation</a:t>
            </a:r>
            <a:r>
              <a:rPr lang="tr-TR" sz="2600" dirty="0" smtClean="0"/>
              <a:t> </a:t>
            </a:r>
            <a:r>
              <a:rPr lang="en-US" sz="2600" dirty="0" smtClean="0"/>
              <a:t>1935/2004 </a:t>
            </a:r>
            <a:r>
              <a:rPr lang="en-US" sz="2600" dirty="0"/>
              <a:t>EC</a:t>
            </a:r>
            <a:r>
              <a:rPr lang="en-US" sz="2600" dirty="0" smtClean="0"/>
              <a:t>:</a:t>
            </a:r>
            <a:endParaRPr lang="tr-TR" sz="2600" dirty="0"/>
          </a:p>
          <a:p>
            <a:pPr marL="0" indent="0">
              <a:buNone/>
            </a:pPr>
            <a:endParaRPr lang="tr-TR" sz="2600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sz="2600" dirty="0"/>
              <a:t>food contact materials </a:t>
            </a:r>
            <a:r>
              <a:rPr lang="en-US" sz="2600" b="1" dirty="0">
                <a:solidFill>
                  <a:srgbClr val="C00000"/>
                </a:solidFill>
              </a:rPr>
              <a:t>must not transfer their components into food</a:t>
            </a:r>
            <a:r>
              <a:rPr lang="en-US" sz="2600" dirty="0"/>
              <a:t> </a:t>
            </a:r>
            <a:r>
              <a:rPr lang="en-US" sz="2600" dirty="0" smtClean="0"/>
              <a:t>in</a:t>
            </a:r>
            <a:r>
              <a:rPr lang="tr-TR" sz="2600" dirty="0" smtClean="0"/>
              <a:t> </a:t>
            </a:r>
            <a:r>
              <a:rPr lang="en-US" sz="2600" dirty="0" smtClean="0"/>
              <a:t>quantities </a:t>
            </a:r>
            <a:r>
              <a:rPr lang="en-US" sz="2600" dirty="0"/>
              <a:t>that could endanger human </a:t>
            </a:r>
            <a:r>
              <a:rPr lang="en-US" sz="2600" dirty="0" smtClean="0"/>
              <a:t>health</a:t>
            </a:r>
            <a:r>
              <a:rPr lang="tr-TR" sz="2600" dirty="0" smtClean="0"/>
              <a:t> (</a:t>
            </a:r>
            <a:r>
              <a:rPr lang="tr-TR" sz="2600" b="1" dirty="0" err="1" smtClean="0">
                <a:solidFill>
                  <a:srgbClr val="0066FF"/>
                </a:solidFill>
              </a:rPr>
              <a:t>migration</a:t>
            </a:r>
            <a:r>
              <a:rPr lang="tr-TR" sz="2600" dirty="0" smtClean="0"/>
              <a:t>)</a:t>
            </a:r>
          </a:p>
          <a:p>
            <a:pPr marL="0" indent="0">
              <a:buNone/>
            </a:pPr>
            <a:endParaRPr lang="tr-TR" sz="2600" dirty="0" smtClean="0"/>
          </a:p>
          <a:p>
            <a:pPr marL="0" indent="0">
              <a:buNone/>
            </a:pPr>
            <a:r>
              <a:rPr lang="tr-TR" sz="2600" b="1" dirty="0" smtClean="0"/>
              <a:t>Migration</a:t>
            </a:r>
            <a:r>
              <a:rPr lang="tr-TR" sz="2600" dirty="0" smtClean="0"/>
              <a:t> is </a:t>
            </a:r>
            <a:r>
              <a:rPr lang="tr-TR" sz="2600" dirty="0" err="1" smtClean="0"/>
              <a:t>defined</a:t>
            </a:r>
            <a:r>
              <a:rPr lang="tr-TR" sz="2600" dirty="0" smtClean="0"/>
              <a:t> as «</a:t>
            </a:r>
            <a:r>
              <a:rPr lang="tr-TR" sz="2600" i="1" dirty="0" err="1" smtClean="0"/>
              <a:t>transferring</a:t>
            </a:r>
            <a:r>
              <a:rPr lang="tr-TR" sz="2600" i="1" dirty="0" smtClean="0"/>
              <a:t> of </a:t>
            </a:r>
            <a:r>
              <a:rPr lang="tr-TR" sz="2600" i="1" dirty="0" err="1" smtClean="0"/>
              <a:t>undesirable</a:t>
            </a:r>
            <a:r>
              <a:rPr lang="tr-TR" sz="2600" i="1" dirty="0" smtClean="0"/>
              <a:t> </a:t>
            </a:r>
            <a:r>
              <a:rPr lang="tr-TR" sz="2600" i="1" dirty="0" err="1" smtClean="0"/>
              <a:t>compounds</a:t>
            </a:r>
            <a:r>
              <a:rPr lang="tr-TR" sz="2600" i="1" dirty="0" smtClean="0"/>
              <a:t> </a:t>
            </a:r>
            <a:r>
              <a:rPr lang="tr-TR" sz="2600" i="1" dirty="0" err="1" smtClean="0"/>
              <a:t>from</a:t>
            </a:r>
            <a:r>
              <a:rPr lang="tr-TR" sz="2600" i="1" dirty="0" smtClean="0"/>
              <a:t> </a:t>
            </a:r>
            <a:r>
              <a:rPr lang="tr-TR" sz="2600" i="1" dirty="0" err="1" smtClean="0"/>
              <a:t>packaging</a:t>
            </a:r>
            <a:r>
              <a:rPr lang="tr-TR" sz="2600" i="1" dirty="0" smtClean="0"/>
              <a:t> </a:t>
            </a:r>
            <a:r>
              <a:rPr lang="tr-TR" sz="2600" i="1" dirty="0" err="1" smtClean="0"/>
              <a:t>material</a:t>
            </a:r>
            <a:r>
              <a:rPr lang="tr-TR" sz="2600" i="1" dirty="0" smtClean="0"/>
              <a:t> </a:t>
            </a:r>
            <a:r>
              <a:rPr lang="tr-TR" sz="2600" i="1" dirty="0" err="1" smtClean="0"/>
              <a:t>to</a:t>
            </a:r>
            <a:r>
              <a:rPr lang="tr-TR" sz="2600" i="1" dirty="0" smtClean="0"/>
              <a:t> </a:t>
            </a:r>
            <a:r>
              <a:rPr lang="tr-TR" sz="2600" i="1" dirty="0" err="1" smtClean="0"/>
              <a:t>foods</a:t>
            </a:r>
            <a:r>
              <a:rPr lang="tr-TR" sz="2600" dirty="0" smtClean="0"/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66240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How </a:t>
            </a:r>
            <a:r>
              <a:rPr lang="tr-TR" b="1" dirty="0" err="1" smtClean="0"/>
              <a:t>should</a:t>
            </a:r>
            <a:r>
              <a:rPr lang="tr-TR" b="1" dirty="0" smtClean="0"/>
              <a:t> be </a:t>
            </a:r>
            <a:r>
              <a:rPr lang="tr-TR" b="1" dirty="0" err="1" smtClean="0"/>
              <a:t>packaging</a:t>
            </a:r>
            <a:r>
              <a:rPr lang="tr-TR" b="1" dirty="0" smtClean="0"/>
              <a:t> </a:t>
            </a:r>
            <a:r>
              <a:rPr lang="tr-TR" b="1" dirty="0" err="1" smtClean="0"/>
              <a:t>materials</a:t>
            </a:r>
            <a:r>
              <a:rPr lang="tr-TR" b="1" dirty="0" smtClean="0"/>
              <a:t>?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2/18/2020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SzPct val="100000"/>
              <a:buFont typeface="+mj-lt"/>
              <a:buAutoNum type="arabicParenR" startAt="2"/>
            </a:pPr>
            <a:r>
              <a:rPr lang="en-US" sz="2800" dirty="0"/>
              <a:t>food contact materials </a:t>
            </a:r>
            <a:r>
              <a:rPr lang="en-US" sz="2800" b="1" dirty="0">
                <a:solidFill>
                  <a:srgbClr val="0066FF"/>
                </a:solidFill>
              </a:rPr>
              <a:t>must not </a:t>
            </a:r>
            <a:r>
              <a:rPr lang="en-US" sz="2800" b="1" dirty="0" smtClean="0">
                <a:solidFill>
                  <a:srgbClr val="0066FF"/>
                </a:solidFill>
              </a:rPr>
              <a:t>change </a:t>
            </a:r>
            <a:r>
              <a:rPr lang="en-US" sz="2800" b="1" dirty="0">
                <a:solidFill>
                  <a:srgbClr val="0066FF"/>
                </a:solidFill>
              </a:rPr>
              <a:t>food composition in </a:t>
            </a:r>
            <a:r>
              <a:rPr lang="en-US" sz="2800" b="1" dirty="0" smtClean="0">
                <a:solidFill>
                  <a:srgbClr val="0066FF"/>
                </a:solidFill>
              </a:rPr>
              <a:t>an</a:t>
            </a:r>
            <a:r>
              <a:rPr lang="tr-TR" sz="2800" b="1" dirty="0" smtClean="0">
                <a:solidFill>
                  <a:srgbClr val="0066FF"/>
                </a:solidFill>
              </a:rPr>
              <a:t> </a:t>
            </a:r>
            <a:r>
              <a:rPr lang="en-US" sz="2800" b="1" dirty="0" smtClean="0">
                <a:solidFill>
                  <a:srgbClr val="0066FF"/>
                </a:solidFill>
              </a:rPr>
              <a:t>unacceptable </a:t>
            </a:r>
            <a:r>
              <a:rPr lang="en-US" sz="2800" b="1" dirty="0">
                <a:solidFill>
                  <a:srgbClr val="0066FF"/>
                </a:solidFill>
              </a:rPr>
              <a:t>way</a:t>
            </a:r>
            <a:r>
              <a:rPr lang="en-US" sz="2800" dirty="0"/>
              <a:t> or </a:t>
            </a:r>
            <a:r>
              <a:rPr lang="en-US" sz="2800" b="1" dirty="0" smtClean="0"/>
              <a:t>deteriorate </a:t>
            </a:r>
            <a:r>
              <a:rPr lang="en-US" sz="2800" b="1" dirty="0"/>
              <a:t>its taste, </a:t>
            </a:r>
            <a:r>
              <a:rPr lang="en-US" sz="2800" b="1" dirty="0" smtClean="0"/>
              <a:t>texture </a:t>
            </a:r>
            <a:r>
              <a:rPr lang="en-US" sz="2800" b="1" dirty="0"/>
              <a:t>or </a:t>
            </a:r>
            <a:r>
              <a:rPr lang="en-US" sz="2800" b="1" dirty="0" smtClean="0"/>
              <a:t>odor</a:t>
            </a:r>
            <a:r>
              <a:rPr lang="tr-TR" sz="2800" b="1" dirty="0" smtClean="0"/>
              <a:t> </a:t>
            </a:r>
            <a:r>
              <a:rPr lang="tr-TR" sz="2800" dirty="0" smtClean="0"/>
              <a:t>(</a:t>
            </a:r>
            <a:r>
              <a:rPr lang="tr-TR" sz="2800" b="1" dirty="0" err="1" smtClean="0">
                <a:solidFill>
                  <a:srgbClr val="C00000"/>
                </a:solidFill>
              </a:rPr>
              <a:t>inert</a:t>
            </a:r>
            <a:r>
              <a:rPr lang="tr-TR" sz="2800" dirty="0" smtClean="0"/>
              <a:t>)</a:t>
            </a:r>
          </a:p>
          <a:p>
            <a:pPr marL="514350" indent="-514350">
              <a:buSzPct val="100000"/>
              <a:buFont typeface="+mj-lt"/>
              <a:buAutoNum type="arabicParenR" startAt="2"/>
            </a:pPr>
            <a:endParaRPr lang="tr-TR" sz="2800" dirty="0" smtClean="0"/>
          </a:p>
          <a:p>
            <a:pPr marL="514350" indent="-514350">
              <a:buSzPct val="100000"/>
              <a:buFont typeface="+mj-lt"/>
              <a:buAutoNum type="arabicParenR" startAt="2"/>
            </a:pPr>
            <a:r>
              <a:rPr lang="en-US" sz="2800" dirty="0" smtClean="0"/>
              <a:t>food </a:t>
            </a:r>
            <a:r>
              <a:rPr lang="en-US" sz="2800" dirty="0"/>
              <a:t>contact materials or constituents thereof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must be included in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lists</a:t>
            </a:r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of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authorized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substances</a:t>
            </a:r>
            <a:endParaRPr lang="tr-TR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SzPct val="100000"/>
              <a:buFont typeface="+mj-lt"/>
              <a:buAutoNum type="arabicParenR" startAt="2"/>
            </a:pPr>
            <a:endParaRPr lang="tr-TR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SzPct val="100000"/>
              <a:buFont typeface="+mj-lt"/>
              <a:buAutoNum type="arabicParenR" startAt="2"/>
            </a:pPr>
            <a:r>
              <a:rPr lang="en-US" sz="2800" b="1" dirty="0" smtClean="0">
                <a:solidFill>
                  <a:srgbClr val="C00000"/>
                </a:solidFill>
              </a:rPr>
              <a:t>labeling</a:t>
            </a:r>
            <a:r>
              <a:rPr lang="en-US" sz="2800" b="1" dirty="0">
                <a:solidFill>
                  <a:srgbClr val="C00000"/>
                </a:solidFill>
              </a:rPr>
              <a:t>, advertising and presentation of food contact materials must </a:t>
            </a:r>
            <a:r>
              <a:rPr lang="en-US" sz="2800" b="1" dirty="0" smtClean="0">
                <a:solidFill>
                  <a:srgbClr val="C00000"/>
                </a:solidFill>
              </a:rPr>
              <a:t>be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explanatory </a:t>
            </a:r>
            <a:r>
              <a:rPr lang="en-US" sz="2800" b="1" dirty="0">
                <a:solidFill>
                  <a:srgbClr val="C00000"/>
                </a:solidFill>
              </a:rPr>
              <a:t>and not mislead </a:t>
            </a:r>
            <a:r>
              <a:rPr lang="en-US" sz="2800" b="1" dirty="0" smtClean="0">
                <a:solidFill>
                  <a:srgbClr val="C00000"/>
                </a:solidFill>
              </a:rPr>
              <a:t>consumers</a:t>
            </a:r>
            <a:endParaRPr lang="tr-TR" sz="2600" b="1" dirty="0">
              <a:solidFill>
                <a:srgbClr val="C00000"/>
              </a:solidFill>
            </a:endParaRPr>
          </a:p>
          <a:p>
            <a:pPr marL="0" indent="0">
              <a:buSzPct val="100000"/>
              <a:buNone/>
            </a:pPr>
            <a:endParaRPr lang="tr-TR" sz="2600" b="1" dirty="0" smtClean="0">
              <a:solidFill>
                <a:srgbClr val="C00000"/>
              </a:solidFill>
            </a:endParaRPr>
          </a:p>
          <a:p>
            <a:pPr marL="0" indent="0">
              <a:buSzPct val="100000"/>
              <a:buNone/>
            </a:pPr>
            <a:r>
              <a:rPr lang="tr-TR" sz="2600" b="1" dirty="0" err="1" smtClean="0">
                <a:solidFill>
                  <a:srgbClr val="0066FF"/>
                </a:solidFill>
              </a:rPr>
              <a:t>Inert</a:t>
            </a:r>
            <a:r>
              <a:rPr lang="tr-TR" sz="2600" dirty="0" smtClean="0"/>
              <a:t> is </a:t>
            </a:r>
            <a:r>
              <a:rPr lang="tr-TR" sz="2600" dirty="0" err="1" smtClean="0"/>
              <a:t>defined</a:t>
            </a:r>
            <a:r>
              <a:rPr lang="tr-TR" sz="2600" dirty="0" smtClean="0"/>
              <a:t> as «</a:t>
            </a:r>
            <a:r>
              <a:rPr lang="tr-TR" sz="2600" i="1" dirty="0" err="1" smtClean="0"/>
              <a:t>materials</a:t>
            </a:r>
            <a:r>
              <a:rPr lang="tr-TR" sz="2600" i="1" dirty="0" smtClean="0"/>
              <a:t>, </a:t>
            </a:r>
            <a:r>
              <a:rPr lang="tr-TR" sz="2600" i="1" dirty="0" err="1" smtClean="0"/>
              <a:t>which</a:t>
            </a:r>
            <a:r>
              <a:rPr lang="tr-TR" sz="2600" i="1" dirty="0" smtClean="0"/>
              <a:t> do not </a:t>
            </a:r>
            <a:r>
              <a:rPr lang="tr-TR" sz="2600" i="1" dirty="0" err="1" smtClean="0"/>
              <a:t>react</a:t>
            </a:r>
            <a:r>
              <a:rPr lang="tr-TR" sz="2600" i="1" dirty="0" smtClean="0"/>
              <a:t> </a:t>
            </a:r>
            <a:r>
              <a:rPr lang="tr-TR" sz="2600" i="1" dirty="0" err="1" smtClean="0"/>
              <a:t>with</a:t>
            </a:r>
            <a:r>
              <a:rPr lang="tr-TR" sz="2600" i="1" dirty="0" smtClean="0"/>
              <a:t> </a:t>
            </a:r>
            <a:r>
              <a:rPr lang="tr-TR" sz="2600" i="1" dirty="0" err="1" smtClean="0"/>
              <a:t>foods</a:t>
            </a:r>
            <a:r>
              <a:rPr lang="tr-TR" sz="2600" dirty="0" smtClean="0"/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2853938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57158" y="1322137"/>
            <a:ext cx="8458200" cy="2541571"/>
          </a:xfrm>
        </p:spPr>
        <p:txBody>
          <a:bodyPr>
            <a:noAutofit/>
          </a:bodyPr>
          <a:lstStyle/>
          <a:p>
            <a:pPr algn="ctr"/>
            <a:r>
              <a:rPr lang="tr-TR" sz="6000" b="1" dirty="0" err="1" smtClean="0"/>
              <a:t>Functıons</a:t>
            </a:r>
            <a:r>
              <a:rPr lang="tr-TR" sz="6000" b="1" dirty="0" smtClean="0"/>
              <a:t> of </a:t>
            </a:r>
            <a:r>
              <a:rPr lang="tr-TR" sz="6000" b="1" dirty="0" err="1" smtClean="0"/>
              <a:t>packagıng</a:t>
            </a:r>
            <a:endParaRPr lang="tr-TR" sz="4800" b="1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3050240" y="6103187"/>
            <a:ext cx="5765118" cy="55971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b="1" dirty="0" err="1" smtClean="0">
                <a:solidFill>
                  <a:schemeClr val="tx1"/>
                </a:solidFill>
              </a:rPr>
              <a:t>Fde</a:t>
            </a:r>
            <a:r>
              <a:rPr lang="tr-TR" sz="2400" b="1" dirty="0" smtClean="0">
                <a:solidFill>
                  <a:schemeClr val="tx1"/>
                </a:solidFill>
              </a:rPr>
              <a:t> 216 </a:t>
            </a:r>
            <a:r>
              <a:rPr lang="tr-TR" sz="2400" b="1" dirty="0" err="1" smtClean="0">
                <a:solidFill>
                  <a:schemeClr val="tx1"/>
                </a:solidFill>
              </a:rPr>
              <a:t>food</a:t>
            </a:r>
            <a:r>
              <a:rPr lang="tr-TR" sz="2400" b="1" dirty="0" smtClean="0">
                <a:solidFill>
                  <a:schemeClr val="tx1"/>
                </a:solidFill>
              </a:rPr>
              <a:t> </a:t>
            </a:r>
            <a:r>
              <a:rPr lang="tr-TR" sz="2400" b="1" dirty="0" err="1" smtClean="0">
                <a:solidFill>
                  <a:schemeClr val="tx1"/>
                </a:solidFill>
              </a:rPr>
              <a:t>packagıng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4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713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Functions</a:t>
            </a:r>
            <a:r>
              <a:rPr lang="tr-TR" b="1" dirty="0" smtClean="0"/>
              <a:t> of </a:t>
            </a:r>
            <a:r>
              <a:rPr lang="tr-TR" b="1" dirty="0" err="1" smtClean="0"/>
              <a:t>packaging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2/18/2020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en-US" dirty="0"/>
              <a:t>functions of packaging </a:t>
            </a:r>
            <a:r>
              <a:rPr lang="en-US" b="1" dirty="0">
                <a:solidFill>
                  <a:srgbClr val="C00000"/>
                </a:solidFill>
              </a:rPr>
              <a:t>must meet the requirements of all </a:t>
            </a:r>
            <a:r>
              <a:rPr lang="en-US" b="1" dirty="0" smtClean="0">
                <a:solidFill>
                  <a:srgbClr val="C00000"/>
                </a:solidFill>
              </a:rPr>
              <a:t>the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participants</a:t>
            </a:r>
            <a:r>
              <a:rPr lang="en-US" dirty="0" smtClean="0"/>
              <a:t> </a:t>
            </a:r>
            <a:r>
              <a:rPr lang="en-US" dirty="0"/>
              <a:t>in the product distribution chain from the factory to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consumer</a:t>
            </a:r>
            <a:endParaRPr lang="tr-TR" dirty="0" smtClean="0"/>
          </a:p>
          <a:p>
            <a:pPr marL="0" indent="0">
              <a:buNone/>
            </a:pPr>
            <a:endParaRPr lang="tr-TR" sz="2800" dirty="0" smtClean="0"/>
          </a:p>
          <a:p>
            <a:pPr marL="0" indent="0">
              <a:buNone/>
            </a:pPr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tr-TR" sz="2800" dirty="0" err="1" smtClean="0"/>
              <a:t>example</a:t>
            </a:r>
            <a:r>
              <a:rPr lang="tr-TR" sz="2800" dirty="0" smtClean="0"/>
              <a:t>;</a:t>
            </a:r>
          </a:p>
          <a:p>
            <a:pPr lvl="1"/>
            <a:r>
              <a:rPr lang="en-US" dirty="0"/>
              <a:t>easy-to-open package for the </a:t>
            </a:r>
            <a:r>
              <a:rPr lang="en-US" dirty="0" smtClean="0"/>
              <a:t>consumer</a:t>
            </a:r>
            <a:endParaRPr lang="tr-TR" dirty="0" smtClean="0"/>
          </a:p>
          <a:p>
            <a:pPr lvl="1"/>
            <a:r>
              <a:rPr lang="tr-TR" sz="2500" dirty="0" err="1" smtClean="0"/>
              <a:t>durable</a:t>
            </a:r>
            <a:r>
              <a:rPr lang="tr-TR" sz="2500" dirty="0" smtClean="0"/>
              <a:t> </a:t>
            </a:r>
            <a:r>
              <a:rPr lang="tr-TR" sz="2500" dirty="0" err="1" smtClean="0"/>
              <a:t>package</a:t>
            </a:r>
            <a:r>
              <a:rPr lang="tr-TR" sz="2500" dirty="0" smtClean="0"/>
              <a:t> </a:t>
            </a:r>
            <a:r>
              <a:rPr lang="tr-TR" sz="2500" dirty="0" err="1" smtClean="0"/>
              <a:t>against</a:t>
            </a:r>
            <a:r>
              <a:rPr lang="tr-TR" sz="2500" dirty="0" smtClean="0"/>
              <a:t> </a:t>
            </a:r>
            <a:r>
              <a:rPr lang="tr-TR" sz="2500" dirty="0" err="1" smtClean="0"/>
              <a:t>to</a:t>
            </a:r>
            <a:r>
              <a:rPr lang="tr-TR" sz="2500" dirty="0" smtClean="0"/>
              <a:t> </a:t>
            </a:r>
            <a:r>
              <a:rPr lang="en-US" dirty="0"/>
              <a:t>mechanical stress of transport</a:t>
            </a:r>
            <a:endParaRPr lang="tr-TR" sz="2500" dirty="0" smtClean="0"/>
          </a:p>
        </p:txBody>
      </p:sp>
    </p:spTree>
    <p:extLst>
      <p:ext uri="{BB962C8B-B14F-4D97-AF65-F5344CB8AC3E}">
        <p14:creationId xmlns="" xmlns:p14="http://schemas.microsoft.com/office/powerpoint/2010/main" val="1997370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Functions</a:t>
            </a:r>
            <a:r>
              <a:rPr lang="tr-TR" b="1" dirty="0" smtClean="0"/>
              <a:t> of </a:t>
            </a:r>
            <a:r>
              <a:rPr lang="tr-TR" b="1" dirty="0" err="1" smtClean="0"/>
              <a:t>packaging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2/18/2020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FDE 216-FP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8</a:t>
            </a:fld>
            <a:endParaRPr lang="tr-TR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550105440"/>
              </p:ext>
            </p:extLst>
          </p:nvPr>
        </p:nvGraphicFramePr>
        <p:xfrm>
          <a:off x="533400" y="2025748"/>
          <a:ext cx="8150225" cy="3094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166351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Technical </a:t>
            </a:r>
            <a:r>
              <a:rPr lang="tr-TR" b="1" dirty="0" err="1"/>
              <a:t>functions</a:t>
            </a:r>
            <a:r>
              <a:rPr lang="tr-TR" b="1" dirty="0"/>
              <a:t> of </a:t>
            </a:r>
            <a:r>
              <a:rPr lang="tr-TR" b="1" dirty="0" err="1"/>
              <a:t>packaging</a:t>
            </a:r>
            <a:endParaRPr lang="en-US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442-1CB8-400A-A8EF-E1E759702E45}" type="datetime1">
              <a:rPr lang="en-US" smtClean="0"/>
              <a:pPr/>
              <a:t>2/18/2020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FDE 216-FP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tr-TR" sz="3200" b="1" dirty="0" err="1" smtClean="0">
                <a:solidFill>
                  <a:srgbClr val="0066FF"/>
                </a:solidFill>
              </a:rPr>
              <a:t>Protection</a:t>
            </a:r>
            <a:endParaRPr lang="tr-TR" sz="3200" b="1" dirty="0" smtClean="0">
              <a:solidFill>
                <a:srgbClr val="0066FF"/>
              </a:solidFill>
            </a:endParaRPr>
          </a:p>
          <a:p>
            <a:pPr marL="0" indent="0" algn="ctr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tr-TR" sz="2000" b="1" dirty="0" smtClean="0">
              <a:solidFill>
                <a:srgbClr val="0066FF"/>
              </a:solidFill>
            </a:endParaRPr>
          </a:p>
          <a:p>
            <a:r>
              <a:rPr lang="tr-TR" sz="2600" dirty="0" err="1" smtClean="0"/>
              <a:t>Protection</a:t>
            </a:r>
            <a:r>
              <a:rPr lang="tr-TR" sz="2600" dirty="0" smtClean="0"/>
              <a:t> </a:t>
            </a:r>
            <a:r>
              <a:rPr lang="tr-TR" sz="2600" dirty="0"/>
              <a:t>is </a:t>
            </a:r>
            <a:r>
              <a:rPr lang="tr-TR" sz="2600" dirty="0" err="1"/>
              <a:t>the</a:t>
            </a:r>
            <a:r>
              <a:rPr lang="tr-TR" sz="2600" dirty="0"/>
              <a:t> </a:t>
            </a:r>
            <a:r>
              <a:rPr lang="tr-TR" sz="2600" dirty="0" err="1"/>
              <a:t>primary</a:t>
            </a:r>
            <a:r>
              <a:rPr lang="tr-TR" sz="2600" dirty="0"/>
              <a:t> </a:t>
            </a:r>
            <a:r>
              <a:rPr lang="tr-TR" sz="2600" dirty="0" err="1"/>
              <a:t>function</a:t>
            </a:r>
            <a:r>
              <a:rPr lang="tr-TR" sz="2600" dirty="0"/>
              <a:t> of </a:t>
            </a:r>
            <a:r>
              <a:rPr lang="tr-TR" sz="2600" dirty="0" err="1" smtClean="0"/>
              <a:t>packaging</a:t>
            </a:r>
            <a:endParaRPr lang="tr-TR" sz="2600" dirty="0" smtClean="0"/>
          </a:p>
          <a:p>
            <a:r>
              <a:rPr lang="en-US" sz="2600" dirty="0"/>
              <a:t>Each package is intended to protect the food from </a:t>
            </a:r>
            <a:r>
              <a:rPr lang="tr-TR" sz="2600" dirty="0" err="1" smtClean="0"/>
              <a:t>any</a:t>
            </a:r>
            <a:r>
              <a:rPr lang="tr-TR" sz="2600" dirty="0" smtClean="0"/>
              <a:t> </a:t>
            </a:r>
            <a:r>
              <a:rPr lang="en-US" sz="2600" dirty="0" smtClean="0"/>
              <a:t>changes</a:t>
            </a:r>
            <a:endParaRPr lang="tr-TR" sz="2600" dirty="0"/>
          </a:p>
          <a:p>
            <a:r>
              <a:rPr lang="tr-TR" sz="2600" dirty="0" err="1" smtClean="0"/>
              <a:t>Therefore</a:t>
            </a:r>
            <a:r>
              <a:rPr lang="tr-TR" sz="2600" dirty="0" smtClean="0"/>
              <a:t>, </a:t>
            </a:r>
            <a:r>
              <a:rPr lang="tr-TR" sz="2600" dirty="0" err="1" smtClean="0"/>
              <a:t>the</a:t>
            </a:r>
            <a:r>
              <a:rPr lang="tr-TR" sz="2600" dirty="0" smtClean="0"/>
              <a:t> </a:t>
            </a:r>
            <a:r>
              <a:rPr lang="en-US" sz="2600" dirty="0"/>
              <a:t>product type determines the </a:t>
            </a:r>
            <a:r>
              <a:rPr lang="en-US" sz="2600" dirty="0" smtClean="0"/>
              <a:t>package</a:t>
            </a:r>
            <a:r>
              <a:rPr lang="tr-TR" sz="2600" dirty="0" smtClean="0"/>
              <a:t> </a:t>
            </a:r>
            <a:r>
              <a:rPr lang="en-US" sz="2600" dirty="0" smtClean="0"/>
              <a:t>requirements </a:t>
            </a:r>
            <a:r>
              <a:rPr lang="en-US" sz="2600" dirty="0"/>
              <a:t>in order to prevent the food from any </a:t>
            </a:r>
            <a:r>
              <a:rPr lang="en-US" sz="2600" dirty="0" smtClean="0"/>
              <a:t>physical</a:t>
            </a:r>
            <a:r>
              <a:rPr lang="tr-TR" sz="2600" dirty="0" smtClean="0"/>
              <a:t>, </a:t>
            </a:r>
            <a:r>
              <a:rPr lang="tr-TR" sz="2600" dirty="0" err="1" smtClean="0"/>
              <a:t>chemical</a:t>
            </a:r>
            <a:r>
              <a:rPr lang="tr-TR" sz="2600" dirty="0" smtClean="0"/>
              <a:t> </a:t>
            </a:r>
            <a:r>
              <a:rPr lang="tr-TR" sz="2600" dirty="0" err="1" smtClean="0"/>
              <a:t>or</a:t>
            </a:r>
            <a:r>
              <a:rPr lang="tr-TR" sz="2600" dirty="0" smtClean="0"/>
              <a:t> </a:t>
            </a:r>
            <a:r>
              <a:rPr lang="tr-TR" sz="2600" dirty="0" err="1" smtClean="0"/>
              <a:t>microbiological</a:t>
            </a:r>
            <a:r>
              <a:rPr lang="tr-TR" sz="2600" dirty="0" smtClean="0"/>
              <a:t> </a:t>
            </a:r>
            <a:r>
              <a:rPr lang="en-US" sz="2600" dirty="0" smtClean="0"/>
              <a:t>changes</a:t>
            </a:r>
            <a:endParaRPr lang="tr-TR" sz="2600" dirty="0"/>
          </a:p>
          <a:p>
            <a:endParaRPr lang="tr-TR" sz="2600" dirty="0" smtClean="0"/>
          </a:p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tr-T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2248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talam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rtalam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a1" id="{005357E7-7BEA-4C74-8819-0CB2BA17BD93}" vid="{96F88C32-EFC1-446C-B134-B01439C4B61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829</TotalTime>
  <Words>1191</Words>
  <Application>Microsoft Office PowerPoint</Application>
  <PresentationFormat>Ekran Gösterisi (4:3)</PresentationFormat>
  <Paragraphs>199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Tema1</vt:lpstr>
      <vt:lpstr>Packagıng DEFINITIONS AND PRINCIPLES</vt:lpstr>
      <vt:lpstr>The role of packaging</vt:lpstr>
      <vt:lpstr>Definition of packaging</vt:lpstr>
      <vt:lpstr>How should be packaging materials?</vt:lpstr>
      <vt:lpstr>How should be packaging materials?</vt:lpstr>
      <vt:lpstr>Functıons of packagıng</vt:lpstr>
      <vt:lpstr>Functions of packaging</vt:lpstr>
      <vt:lpstr>Functions of packaging</vt:lpstr>
      <vt:lpstr>Technical functions of packaging</vt:lpstr>
      <vt:lpstr>Technical functions of packaging</vt:lpstr>
      <vt:lpstr>Technical functions of packaging</vt:lpstr>
      <vt:lpstr>Technical functions of packaging</vt:lpstr>
      <vt:lpstr>Technical functions of packaging</vt:lpstr>
      <vt:lpstr>Technical functions of packaging</vt:lpstr>
      <vt:lpstr>Slayt 15</vt:lpstr>
      <vt:lpstr>Slayt 16</vt:lpstr>
      <vt:lpstr>Slayt 17</vt:lpstr>
      <vt:lpstr>Communicative functions of packaging </vt:lpstr>
      <vt:lpstr>Communicative functions of packaging </vt:lpstr>
      <vt:lpstr>Slayt 20</vt:lpstr>
      <vt:lpstr>Communicative functions of packaging</vt:lpstr>
      <vt:lpstr>Communicative functions of packaging </vt:lpstr>
      <vt:lpstr>Environmental functions of package</vt:lpstr>
      <vt:lpstr>References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FDE 216                                  food packagıng</dc:title>
  <dc:creator>Windows Kullanıcısı</dc:creator>
  <cp:lastModifiedBy>Eda</cp:lastModifiedBy>
  <cp:revision>37</cp:revision>
  <dcterms:created xsi:type="dcterms:W3CDTF">2020-02-11T12:23:21Z</dcterms:created>
  <dcterms:modified xsi:type="dcterms:W3CDTF">2020-02-18T21:58:31Z</dcterms:modified>
</cp:coreProperties>
</file>