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56" r:id="rId1"/>
  </p:sldMasterIdLst>
  <p:notesMasterIdLst>
    <p:notesMasterId r:id="rId11"/>
  </p:notesMasterIdLst>
  <p:sldIdLst>
    <p:sldId id="256" r:id="rId2"/>
    <p:sldId id="265" r:id="rId3"/>
    <p:sldId id="257" r:id="rId4"/>
    <p:sldId id="266" r:id="rId5"/>
    <p:sldId id="267" r:id="rId6"/>
    <p:sldId id="268" r:id="rId7"/>
    <p:sldId id="269" r:id="rId8"/>
    <p:sldId id="270" r:id="rId9"/>
    <p:sldId id="263" r:id="rId10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25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216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E16FC5D-BEB4-4964-B904-A885869A48FD}" type="datetimeFigureOut">
              <a:rPr lang="tr-TR" smtClean="0"/>
              <a:t>8.4.2019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58B5301-1728-4B1C-B39E-9BD85996D84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745541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8B5301-1728-4B1C-B39E-9BD85996D84D}" type="slidenum">
              <a:rPr lang="tr-TR" smtClean="0"/>
              <a:t>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1045559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8B5301-1728-4B1C-B39E-9BD85996D84D}" type="slidenum">
              <a:rPr lang="tr-TR" smtClean="0"/>
              <a:t>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6700522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8B5301-1728-4B1C-B39E-9BD85996D84D}" type="slidenum">
              <a:rPr lang="tr-TR" smtClean="0"/>
              <a:t>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0795920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8B5301-1728-4B1C-B39E-9BD85996D84D}" type="slidenum">
              <a:rPr lang="tr-TR" smtClean="0"/>
              <a:t>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461263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C6643B-A166-4B1B-BB4C-24DEA110BDFC}" type="datetime1">
              <a:rPr lang="tr-TR" smtClean="0"/>
              <a:t>8.4.2019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EEE322 Communication Theory I</a:t>
            </a: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5690F-2C83-453C-AF68-1EB437CDAE5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204629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22637B-630D-481F-AA04-83AF4DCD805A}" type="datetime1">
              <a:rPr lang="tr-TR" smtClean="0"/>
              <a:t>8.4.2019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EEE322 Communication Theory I</a:t>
            </a: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5690F-2C83-453C-AF68-1EB437CDAE5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785342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5146C9-4D50-4D73-ABA7-4E59520E4155}" type="datetime1">
              <a:rPr lang="tr-TR" smtClean="0"/>
              <a:t>8.4.2019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EEE322 Communication Theory I</a:t>
            </a: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5690F-2C83-453C-AF68-1EB437CDAE5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598990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723476-2FFD-4F59-948C-E4759542E553}" type="datetime1">
              <a:rPr lang="tr-TR" smtClean="0"/>
              <a:t>8.4.2019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EEE322 Communication Theory I</a:t>
            </a: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5690F-2C83-453C-AF68-1EB437CDAE5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092541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3B9F44-3DA2-41CA-BE68-97EF0A63E3D7}" type="datetime1">
              <a:rPr lang="tr-TR" smtClean="0"/>
              <a:t>8.4.2019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EEE322 Communication Theory I</a:t>
            </a: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5690F-2C83-453C-AF68-1EB437CDAE5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48222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FFE68C-7FA8-419E-83EC-227B1E46D229}" type="datetime1">
              <a:rPr lang="tr-TR" smtClean="0"/>
              <a:t>8.4.2019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EEE322 Communication Theory I</a:t>
            </a:r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5690F-2C83-453C-AF68-1EB437CDAE5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420682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7631ED-1CF4-4668-B50B-26BFE5CD8C3D}" type="datetime1">
              <a:rPr lang="tr-TR" smtClean="0"/>
              <a:t>8.4.2019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EEE322 Communication Theory I</a:t>
            </a:r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5690F-2C83-453C-AF68-1EB437CDAE5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373689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9CEE79-CE72-49F0-983D-5F72FD7312AC}" type="datetime1">
              <a:rPr lang="tr-TR" smtClean="0"/>
              <a:t>8.4.2019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EEE322 Communication Theory I</a:t>
            </a:r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5690F-2C83-453C-AF68-1EB437CDAE5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113440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2247C-2878-4CF7-95DE-3EC629371985}" type="datetime1">
              <a:rPr lang="tr-TR" smtClean="0"/>
              <a:t>8.4.2019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EEE322 Communication Theory I</a:t>
            </a:r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5690F-2C83-453C-AF68-1EB437CDAE5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202863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FCFA38-C5DE-4881-8D35-F533D10C69AB}" type="datetime1">
              <a:rPr lang="tr-TR" smtClean="0"/>
              <a:t>8.4.2019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EEE322 Communication Theory I</a:t>
            </a:r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5690F-2C83-453C-AF68-1EB437CDAE5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085039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E00292-A6BF-4FEB-99FC-BAAB49576601}" type="datetime1">
              <a:rPr lang="tr-TR" smtClean="0"/>
              <a:t>8.4.2019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EEE322 Communication Theory I</a:t>
            </a:r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5690F-2C83-453C-AF68-1EB437CDAE5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181968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214D95-4BF4-444D-8C85-A0498565990D}" type="datetime1">
              <a:rPr lang="tr-TR" smtClean="0"/>
              <a:t>8.4.2019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EEE322 Communication Theory I</a:t>
            </a: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95690F-2C83-453C-AF68-1EB437CDAE5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537758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tr-TR" sz="5400" dirty="0" smtClean="0"/>
              <a:t>EEE322 </a:t>
            </a:r>
            <a:r>
              <a:rPr lang="tr-TR" sz="5400" dirty="0" smtClean="0"/>
              <a:t/>
            </a:r>
            <a:br>
              <a:rPr lang="tr-TR" sz="5400" dirty="0" smtClean="0"/>
            </a:br>
            <a:r>
              <a:rPr lang="tr-TR" sz="5400" dirty="0" smtClean="0"/>
              <a:t>COMMUNICATION THEORY – I</a:t>
            </a:r>
            <a:endParaRPr lang="tr-TR" sz="5400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tr-TR" sz="1600" dirty="0" smtClean="0"/>
              <a:t>ANKARA UNIVERSITY</a:t>
            </a:r>
          </a:p>
          <a:p>
            <a:r>
              <a:rPr lang="tr-TR" sz="1600" dirty="0" smtClean="0"/>
              <a:t>FACULTY OF ENGINEERING</a:t>
            </a:r>
          </a:p>
          <a:p>
            <a:r>
              <a:rPr lang="tr-TR" sz="1600" dirty="0" smtClean="0"/>
              <a:t>ELECTRICAL AND ELECTRONICS ENGINEERING DEPARTMENT</a:t>
            </a:r>
            <a:endParaRPr lang="tr-TR" sz="1600" dirty="0"/>
          </a:p>
        </p:txBody>
      </p:sp>
    </p:spTree>
    <p:extLst>
      <p:ext uri="{BB962C8B-B14F-4D97-AF65-F5344CB8AC3E}">
        <p14:creationId xmlns:p14="http://schemas.microsoft.com/office/powerpoint/2010/main" val="33832237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3122140" y="1757320"/>
            <a:ext cx="5925065" cy="1900280"/>
          </a:xfrm>
        </p:spPr>
        <p:txBody>
          <a:bodyPr>
            <a:normAutofit/>
          </a:bodyPr>
          <a:lstStyle/>
          <a:p>
            <a:pPr algn="ctr"/>
            <a:r>
              <a:rPr lang="tr-TR" sz="3600" dirty="0" smtClean="0"/>
              <a:t>EEE322 </a:t>
            </a:r>
            <a:r>
              <a:rPr lang="tr-TR" sz="3600" dirty="0"/>
              <a:t/>
            </a:r>
            <a:br>
              <a:rPr lang="tr-TR" sz="3600" dirty="0"/>
            </a:br>
            <a:r>
              <a:rPr lang="tr-TR" sz="3600" dirty="0"/>
              <a:t>COMMUNICATION THEORY - I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idx="1"/>
          </p:nvPr>
        </p:nvSpPr>
        <p:spPr>
          <a:xfrm>
            <a:off x="2240691" y="3975700"/>
            <a:ext cx="8767119" cy="220267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dirty="0"/>
              <a:t>LECTURE </a:t>
            </a:r>
            <a:r>
              <a:rPr lang="tr-TR" dirty="0" smtClean="0"/>
              <a:t>2</a:t>
            </a:r>
            <a:endParaRPr lang="tr-TR" dirty="0"/>
          </a:p>
          <a:p>
            <a:pPr marL="0" indent="0">
              <a:buNone/>
            </a:pPr>
            <a:r>
              <a:rPr lang="tr-TR" dirty="0" smtClean="0"/>
              <a:t>LINE SPECTRA AND FOURIER SERIES</a:t>
            </a:r>
            <a:endParaRPr lang="tr-TR" dirty="0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Ankara University,                                                                                                               Electrical and Electronics Engineering Department, </a:t>
            </a:r>
            <a:r>
              <a:rPr lang="en-US" dirty="0" smtClean="0"/>
              <a:t>E</a:t>
            </a:r>
            <a:r>
              <a:rPr lang="tr-TR" dirty="0" smtClean="0"/>
              <a:t>E</a:t>
            </a:r>
            <a:r>
              <a:rPr lang="en-US" dirty="0" smtClean="0"/>
              <a:t>E322 </a:t>
            </a:r>
            <a:r>
              <a:rPr lang="en-US" dirty="0" smtClean="0"/>
              <a:t>Communication Theory I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422950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8200" y="282747"/>
            <a:ext cx="10515600" cy="1325563"/>
          </a:xfrm>
        </p:spPr>
        <p:txBody>
          <a:bodyPr>
            <a:normAutofit/>
          </a:bodyPr>
          <a:lstStyle/>
          <a:p>
            <a:r>
              <a:rPr lang="tr-TR" sz="3600" dirty="0" err="1"/>
              <a:t>Phasors</a:t>
            </a:r>
            <a:r>
              <a:rPr lang="tr-TR" sz="3600" dirty="0"/>
              <a:t> </a:t>
            </a:r>
            <a:r>
              <a:rPr lang="tr-TR" sz="3600" dirty="0" err="1"/>
              <a:t>and</a:t>
            </a:r>
            <a:r>
              <a:rPr lang="tr-TR" sz="3600" dirty="0"/>
              <a:t> </a:t>
            </a:r>
            <a:r>
              <a:rPr lang="tr-TR" sz="3600" dirty="0" err="1"/>
              <a:t>line</a:t>
            </a:r>
            <a:r>
              <a:rPr lang="tr-TR" sz="3600" dirty="0"/>
              <a:t> </a:t>
            </a:r>
            <a:r>
              <a:rPr lang="tr-TR" sz="3600" dirty="0" err="1"/>
              <a:t>spectra</a:t>
            </a:r>
            <a:endParaRPr lang="tr-TR" sz="3600" dirty="0"/>
          </a:p>
        </p:txBody>
      </p:sp>
      <p:sp>
        <p:nvSpPr>
          <p:cNvPr id="11" name="Altbilgi Yer Tutucusu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EEE322 Communication Theory I</a:t>
            </a:r>
            <a:endParaRPr lang="tr-TR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İçerik Yer Tutucusu 2"/>
              <p:cNvSpPr>
                <a:spLocks noGrp="1"/>
              </p:cNvSpPr>
              <p:nvPr>
                <p:ph idx="1"/>
              </p:nvPr>
            </p:nvSpPr>
            <p:spPr>
              <a:xfrm>
                <a:off x="838200" y="1825625"/>
                <a:ext cx="10515600" cy="4351338"/>
              </a:xfrm>
            </p:spPr>
            <p:txBody>
              <a:bodyPr>
                <a:normAutofit fontScale="85000" lnSpcReduction="20000"/>
              </a:bodyPr>
              <a:lstStyle/>
              <a:p>
                <a:pPr marL="0" indent="0">
                  <a:buNone/>
                </a:pPr>
                <a:r>
                  <a:rPr lang="tr-TR" dirty="0" smtClean="0"/>
                  <a:t>Consider </a:t>
                </a:r>
                <a:r>
                  <a:rPr lang="tr-TR" dirty="0" err="1" smtClean="0"/>
                  <a:t>the</a:t>
                </a:r>
                <a:r>
                  <a:rPr lang="tr-TR" dirty="0" smtClean="0"/>
                  <a:t> </a:t>
                </a:r>
                <a:r>
                  <a:rPr lang="tr-TR" dirty="0" err="1" smtClean="0"/>
                  <a:t>sinusoidal</a:t>
                </a:r>
                <a:r>
                  <a:rPr lang="tr-TR" dirty="0" smtClean="0"/>
                  <a:t> </a:t>
                </a:r>
                <a:r>
                  <a:rPr lang="tr-TR" dirty="0" err="1" smtClean="0"/>
                  <a:t>function</a:t>
                </a:r>
                <a:r>
                  <a:rPr lang="tr-TR" dirty="0" smtClean="0"/>
                  <a:t> </a:t>
                </a:r>
                <a:r>
                  <a:rPr lang="tr-TR" dirty="0" err="1" smtClean="0"/>
                  <a:t>expressed</a:t>
                </a:r>
                <a:r>
                  <a:rPr lang="tr-TR" dirty="0" smtClean="0"/>
                  <a:t> as:</a:t>
                </a:r>
              </a:p>
              <a:p>
                <a:pPr marL="0" indent="0">
                  <a:buNone/>
                </a:pPr>
                <a:endParaRPr lang="tr-TR" dirty="0" smtClean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tr-TR" b="0" i="1" smtClean="0">
                          <a:latin typeface="Cambria Math" panose="02040503050406030204" pitchFamily="18" charset="0"/>
                        </a:rPr>
                        <m:t>𝑣</m:t>
                      </m:r>
                      <m:d>
                        <m:dPr>
                          <m:ctrlPr>
                            <a:rPr lang="tr-TR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tr-TR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tr-TR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tr-TR" b="0" i="1" smtClean="0">
                          <a:latin typeface="Cambria Math" panose="02040503050406030204" pitchFamily="18" charset="0"/>
                        </a:rPr>
                        <m:t>𝐴𝑐𝑜𝑠</m:t>
                      </m:r>
                      <m:r>
                        <a:rPr lang="tr-TR" b="0" i="1" smtClean="0">
                          <a:latin typeface="Cambria Math" panose="02040503050406030204" pitchFamily="18" charset="0"/>
                        </a:rPr>
                        <m:t>(</m:t>
                      </m:r>
                      <m:sSub>
                        <m:sSubPr>
                          <m:ctrlPr>
                            <a:rPr lang="tr-TR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b="0" i="1" smtClean="0">
                              <a:latin typeface="Cambria Math" panose="02040503050406030204" pitchFamily="18" charset="0"/>
                            </a:rPr>
                            <m:t>𝑤</m:t>
                          </m:r>
                        </m:e>
                        <m:sub>
                          <m:r>
                            <a:rPr lang="tr-TR" b="0" i="1" smtClean="0">
                              <a:latin typeface="Cambria Math" panose="02040503050406030204" pitchFamily="18" charset="0"/>
                            </a:rPr>
                            <m:t>𝑜</m:t>
                          </m:r>
                        </m:sub>
                      </m:sSub>
                      <m:r>
                        <a:rPr lang="tr-TR" b="0" i="1" smtClean="0"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tr-TR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m:rPr>
                          <m:sty m:val="p"/>
                        </m:rPr>
                        <a:rPr lang="el-GR" i="1">
                          <a:latin typeface="Cambria Math" panose="02040503050406030204" pitchFamily="18" charset="0"/>
                        </a:rPr>
                        <m:t>Φ</m:t>
                      </m:r>
                      <m:r>
                        <a:rPr lang="tr-TR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tr-TR" baseline="-25000" dirty="0"/>
              </a:p>
              <a:p>
                <a:pPr marL="0" indent="0">
                  <a:buNone/>
                </a:pPr>
                <a:r>
                  <a:rPr lang="tr-TR" dirty="0" smtClean="0"/>
                  <a:t>(</a:t>
                </a:r>
                <a:r>
                  <a:rPr lang="tr-TR" dirty="0" err="1" smtClean="0"/>
                  <a:t>See</a:t>
                </a:r>
                <a:r>
                  <a:rPr lang="tr-TR" dirty="0" smtClean="0"/>
                  <a:t> Fig.2.1-1 </a:t>
                </a:r>
                <a:r>
                  <a:rPr lang="tr-TR" dirty="0" err="1"/>
                  <a:t>Carlson</a:t>
                </a:r>
                <a:r>
                  <a:rPr lang="tr-TR" dirty="0"/>
                  <a:t>, </a:t>
                </a:r>
                <a:r>
                  <a:rPr lang="tr-TR" dirty="0" err="1"/>
                  <a:t>page</a:t>
                </a:r>
                <a:r>
                  <a:rPr lang="tr-TR" dirty="0"/>
                  <a:t> </a:t>
                </a:r>
                <a:r>
                  <a:rPr lang="tr-TR" dirty="0" smtClean="0"/>
                  <a:t>29)</a:t>
                </a:r>
              </a:p>
              <a:p>
                <a:pPr marL="0" indent="0">
                  <a:buNone/>
                </a:pPr>
                <a:r>
                  <a:rPr lang="tr-TR" dirty="0" err="1" smtClean="0"/>
                  <a:t>where</a:t>
                </a:r>
                <a:r>
                  <a:rPr lang="tr-TR" dirty="0" smtClean="0"/>
                  <a:t> </a:t>
                </a:r>
              </a:p>
              <a:p>
                <a:pPr marL="0" indent="0">
                  <a:buNone/>
                </a:pPr>
                <a:r>
                  <a:rPr lang="tr-TR" dirty="0"/>
                  <a:t>	</a:t>
                </a:r>
                <a:r>
                  <a:rPr lang="tr-TR" dirty="0" smtClean="0"/>
                  <a:t>A: </a:t>
                </a:r>
                <a:r>
                  <a:rPr lang="tr-TR" dirty="0" err="1" smtClean="0"/>
                  <a:t>peak</a:t>
                </a:r>
                <a:r>
                  <a:rPr lang="tr-TR" dirty="0" smtClean="0"/>
                  <a:t> </a:t>
                </a:r>
                <a:r>
                  <a:rPr lang="tr-TR" dirty="0" err="1" smtClean="0"/>
                  <a:t>amplitude</a:t>
                </a:r>
                <a:endParaRPr lang="tr-TR" dirty="0" smtClean="0"/>
              </a:p>
              <a:p>
                <a:pPr marL="0" indent="0">
                  <a:buNone/>
                </a:pPr>
                <a:r>
                  <a:rPr lang="tr-TR" dirty="0"/>
                  <a:t>	</a:t>
                </a:r>
                <a:r>
                  <a:rPr lang="tr-TR" i="1" dirty="0" smtClean="0"/>
                  <a:t>w</a:t>
                </a:r>
                <a:r>
                  <a:rPr lang="tr-TR" i="1" baseline="-25000" dirty="0" smtClean="0"/>
                  <a:t>0</a:t>
                </a:r>
                <a:r>
                  <a:rPr lang="tr-TR" i="1" dirty="0" smtClean="0"/>
                  <a:t> </a:t>
                </a:r>
                <a:r>
                  <a:rPr lang="tr-TR" dirty="0" smtClean="0"/>
                  <a:t>: </a:t>
                </a:r>
                <a:r>
                  <a:rPr lang="tr-TR" dirty="0" err="1" smtClean="0"/>
                  <a:t>radian</a:t>
                </a:r>
                <a:r>
                  <a:rPr lang="tr-TR" dirty="0" smtClean="0"/>
                  <a:t> </a:t>
                </a:r>
                <a:r>
                  <a:rPr lang="tr-TR" dirty="0" err="1" smtClean="0"/>
                  <a:t>frequency</a:t>
                </a:r>
                <a:r>
                  <a:rPr lang="tr-TR" dirty="0" smtClean="0"/>
                  <a:t> (</a:t>
                </a:r>
                <a:r>
                  <a:rPr lang="tr-TR" dirty="0" err="1" smtClean="0"/>
                  <a:t>radian</a:t>
                </a:r>
                <a:r>
                  <a:rPr lang="tr-TR" dirty="0" smtClean="0"/>
                  <a:t>/</a:t>
                </a:r>
                <a:r>
                  <a:rPr lang="tr-TR" dirty="0" err="1" smtClean="0"/>
                  <a:t>sec</a:t>
                </a:r>
                <a:r>
                  <a:rPr lang="tr-TR" dirty="0" smtClean="0"/>
                  <a:t>) ( </a:t>
                </a:r>
                <a:r>
                  <a:rPr lang="tr-TR" i="1" dirty="0" smtClean="0"/>
                  <a:t>w</a:t>
                </a:r>
                <a:r>
                  <a:rPr lang="tr-TR" i="1" baseline="-25000" dirty="0" smtClean="0"/>
                  <a:t>0</a:t>
                </a:r>
                <a:r>
                  <a:rPr lang="tr-TR" i="1" dirty="0" smtClean="0"/>
                  <a:t> = 2</a:t>
                </a:r>
                <a:r>
                  <a:rPr lang="el-GR" dirty="0" smtClean="0"/>
                  <a:t>π</a:t>
                </a:r>
                <a:r>
                  <a:rPr lang="tr-TR" i="1" dirty="0" smtClean="0"/>
                  <a:t>f</a:t>
                </a:r>
                <a:r>
                  <a:rPr lang="tr-TR" i="1" baseline="-25000" dirty="0" smtClean="0"/>
                  <a:t>0</a:t>
                </a:r>
                <a:r>
                  <a:rPr lang="tr-TR" dirty="0" smtClean="0"/>
                  <a:t> ) </a:t>
                </a:r>
              </a:p>
              <a:p>
                <a:pPr marL="0" indent="0">
                  <a:buNone/>
                </a:pPr>
                <a:r>
                  <a:rPr lang="tr-TR" baseline="-25000" dirty="0" smtClean="0"/>
                  <a:t>	</a:t>
                </a:r>
                <a:r>
                  <a:rPr lang="tr-TR" i="1" dirty="0" smtClean="0"/>
                  <a:t>f</a:t>
                </a:r>
                <a:r>
                  <a:rPr lang="tr-TR" i="1" baseline="-25000" dirty="0" smtClean="0"/>
                  <a:t>0</a:t>
                </a:r>
                <a:r>
                  <a:rPr lang="tr-TR" dirty="0" smtClean="0"/>
                  <a:t> : </a:t>
                </a:r>
                <a:r>
                  <a:rPr lang="tr-TR" dirty="0" err="1" smtClean="0"/>
                  <a:t>cyclical</a:t>
                </a:r>
                <a:r>
                  <a:rPr lang="tr-TR" dirty="0" smtClean="0"/>
                  <a:t> </a:t>
                </a:r>
                <a:r>
                  <a:rPr lang="tr-TR" dirty="0" err="1" smtClean="0"/>
                  <a:t>frequency</a:t>
                </a:r>
                <a:r>
                  <a:rPr lang="tr-TR" dirty="0" smtClean="0"/>
                  <a:t> (Hz) ( </a:t>
                </a:r>
                <a:r>
                  <a:rPr lang="tr-TR" i="1" dirty="0" smtClean="0"/>
                  <a:t>f</a:t>
                </a:r>
                <a:r>
                  <a:rPr lang="tr-TR" i="1" baseline="-25000" dirty="0" smtClean="0"/>
                  <a:t>0 </a:t>
                </a:r>
                <a:r>
                  <a:rPr lang="tr-TR" dirty="0" smtClean="0"/>
                  <a:t>= </a:t>
                </a:r>
                <a:r>
                  <a:rPr lang="tr-TR" i="1" dirty="0"/>
                  <a:t>1</a:t>
                </a:r>
                <a:r>
                  <a:rPr lang="tr-TR" dirty="0" smtClean="0"/>
                  <a:t> / T</a:t>
                </a:r>
                <a:r>
                  <a:rPr lang="tr-TR" baseline="-25000" dirty="0" smtClean="0"/>
                  <a:t>0</a:t>
                </a:r>
                <a:r>
                  <a:rPr lang="tr-TR" dirty="0" smtClean="0"/>
                  <a:t> )</a:t>
                </a:r>
                <a:endParaRPr lang="tr-TR" baseline="-25000" dirty="0"/>
              </a:p>
              <a:p>
                <a:pPr marL="0" indent="0">
                  <a:buNone/>
                </a:pPr>
                <a:r>
                  <a:rPr lang="tr-TR" baseline="-25000" dirty="0"/>
                  <a:t>	</a:t>
                </a:r>
                <a:r>
                  <a:rPr lang="el-GR" dirty="0" smtClean="0"/>
                  <a:t>Φ</a:t>
                </a:r>
                <a:r>
                  <a:rPr lang="tr-TR" dirty="0" smtClean="0"/>
                  <a:t>: </a:t>
                </a:r>
                <a:r>
                  <a:rPr lang="tr-TR" dirty="0" err="1"/>
                  <a:t>phase</a:t>
                </a:r>
                <a:r>
                  <a:rPr lang="tr-TR" dirty="0"/>
                  <a:t> </a:t>
                </a:r>
                <a:r>
                  <a:rPr lang="tr-TR" dirty="0" err="1" smtClean="0"/>
                  <a:t>angle</a:t>
                </a:r>
                <a:endParaRPr lang="tr-TR" dirty="0" smtClean="0"/>
              </a:p>
              <a:p>
                <a:pPr marL="0" indent="0">
                  <a:buNone/>
                </a:pPr>
                <a:r>
                  <a:rPr lang="tr-TR" dirty="0"/>
                  <a:t>	</a:t>
                </a:r>
                <a:r>
                  <a:rPr lang="tr-TR" dirty="0" smtClean="0"/>
                  <a:t>T</a:t>
                </a:r>
                <a:r>
                  <a:rPr lang="tr-TR" baseline="-25000" dirty="0" smtClean="0"/>
                  <a:t>0</a:t>
                </a:r>
                <a:r>
                  <a:rPr lang="tr-TR" dirty="0" smtClean="0"/>
                  <a:t> : </a:t>
                </a:r>
                <a:r>
                  <a:rPr lang="tr-TR" dirty="0" err="1" smtClean="0"/>
                  <a:t>period</a:t>
                </a:r>
                <a:endParaRPr lang="tr-TR" baseline="-25000" dirty="0" smtClean="0"/>
              </a:p>
              <a:p>
                <a:pPr marL="0" indent="0">
                  <a:buNone/>
                </a:pPr>
                <a:r>
                  <a:rPr lang="tr-TR" dirty="0"/>
                  <a:t>	</a:t>
                </a:r>
                <a:endParaRPr lang="tr-TR" dirty="0" smtClean="0"/>
              </a:p>
              <a:p>
                <a:pPr marL="0" indent="0">
                  <a:buNone/>
                </a:pPr>
                <a:endParaRPr lang="tr-TR" dirty="0" smtClean="0"/>
              </a:p>
              <a:p>
                <a:pPr marL="0" indent="0">
                  <a:buNone/>
                </a:pPr>
                <a:endParaRPr lang="tr-TR" dirty="0"/>
              </a:p>
            </p:txBody>
          </p:sp>
        </mc:Choice>
        <mc:Fallback xmlns="">
          <p:sp>
            <p:nvSpPr>
              <p:cNvPr id="6" name="İçerik Yer Tutucusu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825625"/>
                <a:ext cx="10515600" cy="4351338"/>
              </a:xfrm>
              <a:blipFill rotWithShape="0">
                <a:blip r:embed="rId3"/>
                <a:stretch>
                  <a:fillRect l="-928" t="-3221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197185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(a) </a:t>
            </a:r>
            <a:r>
              <a:rPr lang="tr-TR" dirty="0" err="1"/>
              <a:t>Phasor</a:t>
            </a:r>
            <a:r>
              <a:rPr lang="tr-TR" dirty="0"/>
              <a:t> </a:t>
            </a:r>
            <a:r>
              <a:rPr lang="tr-TR" dirty="0" err="1"/>
              <a:t>diagram</a:t>
            </a:r>
            <a:r>
              <a:rPr lang="tr-TR" dirty="0"/>
              <a:t> (b) </a:t>
            </a:r>
            <a:r>
              <a:rPr lang="tr-TR" dirty="0" err="1"/>
              <a:t>Line</a:t>
            </a:r>
            <a:r>
              <a:rPr lang="tr-TR" dirty="0"/>
              <a:t> </a:t>
            </a:r>
            <a:r>
              <a:rPr lang="tr-TR" dirty="0" err="1"/>
              <a:t>spectrum</a:t>
            </a:r>
            <a:r>
              <a:rPr lang="tr-TR" dirty="0"/>
              <a:t> </a:t>
            </a:r>
            <a:br>
              <a:rPr lang="tr-TR" dirty="0"/>
            </a:br>
            <a:r>
              <a:rPr lang="tr-TR" dirty="0"/>
              <a:t>(Fig.2.1-2 </a:t>
            </a:r>
            <a:r>
              <a:rPr lang="tr-TR" dirty="0" err="1"/>
              <a:t>Carlson</a:t>
            </a:r>
            <a:r>
              <a:rPr lang="tr-TR" dirty="0"/>
              <a:t>, </a:t>
            </a:r>
            <a:r>
              <a:rPr lang="tr-TR" dirty="0" err="1"/>
              <a:t>page</a:t>
            </a:r>
            <a:r>
              <a:rPr lang="tr-TR" dirty="0"/>
              <a:t> 30)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İçerik Yer Tutucusu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tr-TR" dirty="0" smtClean="0"/>
                  <a:t>Phasor </a:t>
                </a:r>
                <a:r>
                  <a:rPr lang="tr-TR" dirty="0" err="1" smtClean="0"/>
                  <a:t>diagram</a:t>
                </a:r>
                <a:r>
                  <a:rPr lang="tr-TR" dirty="0" smtClean="0"/>
                  <a:t> </a:t>
                </a:r>
                <a:r>
                  <a:rPr lang="tr-TR" dirty="0" err="1" smtClean="0"/>
                  <a:t>helps</a:t>
                </a:r>
                <a:r>
                  <a:rPr lang="tr-TR" dirty="0" smtClean="0"/>
                  <a:t> us </a:t>
                </a:r>
                <a:r>
                  <a:rPr lang="tr-TR" dirty="0" err="1" smtClean="0"/>
                  <a:t>to</a:t>
                </a:r>
                <a:r>
                  <a:rPr lang="tr-TR" dirty="0" smtClean="0"/>
                  <a:t> transfer a </a:t>
                </a:r>
                <a:r>
                  <a:rPr lang="tr-TR" dirty="0" err="1" smtClean="0"/>
                  <a:t>sinusoidal</a:t>
                </a:r>
                <a:r>
                  <a:rPr lang="tr-TR" dirty="0" smtClean="0"/>
                  <a:t> </a:t>
                </a:r>
                <a:r>
                  <a:rPr lang="tr-TR" dirty="0" err="1" smtClean="0"/>
                  <a:t>signal</a:t>
                </a:r>
                <a:r>
                  <a:rPr lang="tr-TR" dirty="0" smtClean="0"/>
                  <a:t> </a:t>
                </a:r>
                <a:r>
                  <a:rPr lang="tr-TR" dirty="0" err="1" smtClean="0"/>
                  <a:t>from</a:t>
                </a:r>
                <a:r>
                  <a:rPr lang="tr-TR" dirty="0" smtClean="0"/>
                  <a:t> time domain </a:t>
                </a:r>
                <a:r>
                  <a:rPr lang="tr-TR" dirty="0" err="1" smtClean="0"/>
                  <a:t>to</a:t>
                </a:r>
                <a:r>
                  <a:rPr lang="tr-TR" dirty="0" smtClean="0"/>
                  <a:t> </a:t>
                </a:r>
                <a:r>
                  <a:rPr lang="tr-TR" dirty="0" err="1" smtClean="0"/>
                  <a:t>frequency</a:t>
                </a:r>
                <a:r>
                  <a:rPr lang="tr-TR" dirty="0" smtClean="0"/>
                  <a:t> domain.</a:t>
                </a:r>
              </a:p>
              <a:p>
                <a:pPr>
                  <a:lnSpc>
                    <a:spcPct val="150000"/>
                  </a:lnSpc>
                </a:pPr>
                <a:r>
                  <a:rPr lang="tr-TR" dirty="0" err="1" smtClean="0"/>
                  <a:t>From</a:t>
                </a:r>
                <a:r>
                  <a:rPr lang="tr-TR" dirty="0" smtClean="0"/>
                  <a:t> </a:t>
                </a:r>
                <a:r>
                  <a:rPr lang="tr-TR" dirty="0" err="1" smtClean="0"/>
                  <a:t>Euler’s</a:t>
                </a:r>
                <a:r>
                  <a:rPr lang="tr-TR" dirty="0" smtClean="0"/>
                  <a:t> </a:t>
                </a:r>
                <a:r>
                  <a:rPr lang="tr-TR" dirty="0" err="1" smtClean="0"/>
                  <a:t>theorem</a:t>
                </a:r>
                <a:r>
                  <a:rPr lang="tr-TR" dirty="0" smtClean="0"/>
                  <a:t>;</a:t>
                </a:r>
              </a:p>
              <a:p>
                <a:pPr marL="457200" lvl="1" indent="0">
                  <a:lnSpc>
                    <a:spcPct val="15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tr-TR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tr-TR" i="1" smtClean="0"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r>
                            <a:rPr lang="tr-TR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±</m:t>
                          </m:r>
                          <m:r>
                            <a:rPr lang="tr-TR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𝑗</m:t>
                          </m:r>
                          <m:r>
                            <m:rPr>
                              <m:sty m:val="p"/>
                            </m:rPr>
                            <a:rPr lang="el-GR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ϴ</m:t>
                          </m:r>
                        </m:sup>
                      </m:sSup>
                      <m:r>
                        <a:rPr lang="tr-TR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tr-TR" b="0" i="1" smtClean="0">
                          <a:latin typeface="Cambria Math" panose="02040503050406030204" pitchFamily="18" charset="0"/>
                        </a:rPr>
                        <m:t>𝑐𝑜𝑠</m:t>
                      </m:r>
                      <m:r>
                        <m:rPr>
                          <m:sty m:val="p"/>
                        </m:rPr>
                        <a:rPr lang="el-GR" i="1">
                          <a:latin typeface="Cambria Math" panose="02040503050406030204" pitchFamily="18" charset="0"/>
                        </a:rPr>
                        <m:t>ϴ</m:t>
                      </m:r>
                      <m:r>
                        <a:rPr lang="el-GR" i="1" smtClean="0">
                          <a:latin typeface="Cambria Math" panose="02040503050406030204" pitchFamily="18" charset="0"/>
                        </a:rPr>
                        <m:t>±</m:t>
                      </m:r>
                      <m:r>
                        <a:rPr lang="tr-TR" b="0" i="1" smtClean="0">
                          <a:latin typeface="Cambria Math" panose="02040503050406030204" pitchFamily="18" charset="0"/>
                        </a:rPr>
                        <m:t>𝑠𝑖𝑛</m:t>
                      </m:r>
                      <m:r>
                        <m:rPr>
                          <m:sty m:val="p"/>
                        </m:rPr>
                        <a:rPr lang="el-GR" b="0" i="1" smtClean="0">
                          <a:latin typeface="Cambria Math" panose="02040503050406030204" pitchFamily="18" charset="0"/>
                        </a:rPr>
                        <m:t>ϴ</m:t>
                      </m:r>
                    </m:oMath>
                  </m:oMathPara>
                </a14:m>
                <a:endParaRPr lang="tr-TR" b="0" dirty="0" smtClean="0"/>
              </a:p>
              <a:p>
                <a:pPr marL="457200" lvl="1" indent="0">
                  <a:lnSpc>
                    <a:spcPct val="150000"/>
                  </a:lnSpc>
                  <a:buNone/>
                </a:pPr>
                <a:r>
                  <a:rPr lang="tr-TR" b="0" dirty="0" err="1" smtClean="0"/>
                  <a:t>then</a:t>
                </a:r>
                <a:r>
                  <a:rPr lang="tr-TR" b="0" dirty="0" smtClean="0"/>
                  <a:t>;</a:t>
                </a:r>
              </a:p>
              <a:p>
                <a:pPr marL="457200" lvl="1" indent="0">
                  <a:lnSpc>
                    <a:spcPct val="150000"/>
                  </a:lnSpc>
                  <a:buNone/>
                </a:pPr>
                <a:endParaRPr lang="tr-TR" b="0" dirty="0" smtClean="0"/>
              </a:p>
            </p:txBody>
          </p:sp>
        </mc:Choice>
        <mc:Fallback xmlns="">
          <p:sp>
            <p:nvSpPr>
              <p:cNvPr id="3" name="İçerik Yer Tutucusu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0">
                <a:blip r:embed="rId2"/>
                <a:stretch>
                  <a:fillRect l="-1043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EEE322 Communication Theory I</a:t>
            </a:r>
            <a:endParaRPr lang="tr-TR"/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21125" y="4841324"/>
            <a:ext cx="5332275" cy="13025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73399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An </a:t>
            </a:r>
            <a:r>
              <a:rPr lang="tr-TR" dirty="0" err="1" smtClean="0"/>
              <a:t>example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line</a:t>
            </a:r>
            <a:r>
              <a:rPr lang="tr-TR" dirty="0" smtClean="0"/>
              <a:t> </a:t>
            </a:r>
            <a:r>
              <a:rPr lang="tr-TR" dirty="0" err="1" smtClean="0"/>
              <a:t>spectrum</a:t>
            </a:r>
            <a:r>
              <a:rPr lang="tr-TR" dirty="0" smtClean="0"/>
              <a:t> (</a:t>
            </a:r>
            <a:r>
              <a:rPr lang="tr-TR" dirty="0" err="1" smtClean="0"/>
              <a:t>one-sided</a:t>
            </a:r>
            <a:r>
              <a:rPr lang="tr-TR" dirty="0" smtClean="0"/>
              <a:t>)</a:t>
            </a:r>
            <a:br>
              <a:rPr lang="tr-TR" dirty="0" smtClean="0"/>
            </a:br>
            <a:r>
              <a:rPr lang="tr-TR" dirty="0" smtClean="0"/>
              <a:t>(Fig.2.1-3 </a:t>
            </a:r>
            <a:r>
              <a:rPr lang="tr-TR" dirty="0" err="1"/>
              <a:t>Carlson</a:t>
            </a:r>
            <a:r>
              <a:rPr lang="tr-TR" dirty="0"/>
              <a:t>, </a:t>
            </a:r>
            <a:r>
              <a:rPr lang="tr-TR" dirty="0" err="1"/>
              <a:t>page</a:t>
            </a:r>
            <a:r>
              <a:rPr lang="tr-TR" dirty="0"/>
              <a:t> </a:t>
            </a:r>
            <a:r>
              <a:rPr lang="tr-TR" dirty="0" smtClean="0"/>
              <a:t>32)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Given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signal</a:t>
            </a:r>
            <a:r>
              <a:rPr lang="tr-TR" dirty="0" smtClean="0"/>
              <a:t>:</a:t>
            </a:r>
          </a:p>
          <a:p>
            <a:endParaRPr lang="tr-TR" dirty="0"/>
          </a:p>
          <a:p>
            <a:endParaRPr lang="tr-TR" dirty="0" smtClean="0"/>
          </a:p>
          <a:p>
            <a:r>
              <a:rPr lang="tr-TR" dirty="0" err="1" smtClean="0"/>
              <a:t>We</a:t>
            </a:r>
            <a:r>
              <a:rPr lang="tr-TR" dirty="0" smtClean="0"/>
              <a:t> can </a:t>
            </a:r>
            <a:r>
              <a:rPr lang="tr-TR" dirty="0" err="1" smtClean="0"/>
              <a:t>rewrite</a:t>
            </a:r>
            <a:r>
              <a:rPr lang="tr-TR" dirty="0" smtClean="0"/>
              <a:t>:</a:t>
            </a:r>
          </a:p>
          <a:p>
            <a:pPr marL="914400" lvl="2" indent="0">
              <a:buNone/>
            </a:pPr>
            <a:r>
              <a:rPr lang="tr-TR" dirty="0"/>
              <a:t> </a:t>
            </a:r>
            <a:endParaRPr lang="tr-TR" dirty="0" smtClean="0"/>
          </a:p>
          <a:p>
            <a:pPr marL="914400" lvl="2" indent="0">
              <a:buNone/>
            </a:pPr>
            <a:endParaRPr lang="tr-TR" dirty="0" smtClean="0"/>
          </a:p>
          <a:p>
            <a:pPr marL="457200" lvl="1" indent="0">
              <a:buNone/>
            </a:pPr>
            <a:endParaRPr lang="tr-TR" dirty="0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EEE322 Communication Theory I</a:t>
            </a:r>
            <a:endParaRPr lang="tr-TR"/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07142" y="2375598"/>
            <a:ext cx="7100400" cy="672402"/>
          </a:xfrm>
          <a:prstGeom prst="rect">
            <a:avLst/>
          </a:prstGeom>
        </p:spPr>
      </p:pic>
      <p:pic>
        <p:nvPicPr>
          <p:cNvPr id="6" name="Resim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17043" y="4055734"/>
            <a:ext cx="9428166" cy="730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73143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Two-sided</a:t>
            </a:r>
            <a:r>
              <a:rPr lang="tr-TR" dirty="0" smtClean="0"/>
              <a:t> </a:t>
            </a:r>
            <a:r>
              <a:rPr lang="tr-TR" dirty="0" err="1" smtClean="0"/>
              <a:t>line</a:t>
            </a:r>
            <a:r>
              <a:rPr lang="tr-TR" dirty="0" smtClean="0"/>
              <a:t> </a:t>
            </a:r>
            <a:r>
              <a:rPr lang="tr-TR" dirty="0" err="1" smtClean="0"/>
              <a:t>spectrum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concept</a:t>
            </a:r>
            <a:r>
              <a:rPr lang="tr-TR" dirty="0" smtClean="0"/>
              <a:t> of </a:t>
            </a:r>
            <a:r>
              <a:rPr lang="tr-TR" dirty="0" err="1" smtClean="0"/>
              <a:t>negative</a:t>
            </a:r>
            <a:r>
              <a:rPr lang="tr-TR" dirty="0" smtClean="0"/>
              <a:t> </a:t>
            </a:r>
            <a:r>
              <a:rPr lang="tr-TR" dirty="0" err="1" smtClean="0"/>
              <a:t>frequency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Using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Euler’s</a:t>
            </a:r>
            <a:r>
              <a:rPr lang="tr-TR" dirty="0" smtClean="0"/>
              <a:t> </a:t>
            </a:r>
            <a:r>
              <a:rPr lang="tr-TR" dirty="0" err="1" smtClean="0"/>
              <a:t>theorem</a:t>
            </a:r>
            <a:r>
              <a:rPr lang="tr-TR" dirty="0" smtClean="0"/>
              <a:t> </a:t>
            </a:r>
            <a:r>
              <a:rPr lang="tr-TR" dirty="0" err="1" smtClean="0"/>
              <a:t>again</a:t>
            </a:r>
            <a:r>
              <a:rPr lang="tr-TR" dirty="0" smtClean="0"/>
              <a:t>, </a:t>
            </a:r>
            <a:r>
              <a:rPr lang="tr-TR" dirty="0" err="1" smtClean="0"/>
              <a:t>we</a:t>
            </a:r>
            <a:r>
              <a:rPr lang="tr-TR" dirty="0" smtClean="0"/>
              <a:t> can </a:t>
            </a:r>
            <a:r>
              <a:rPr lang="tr-TR" dirty="0" err="1" smtClean="0"/>
              <a:t>also</a:t>
            </a:r>
            <a:r>
              <a:rPr lang="tr-TR" dirty="0" smtClean="0"/>
              <a:t> </a:t>
            </a:r>
            <a:r>
              <a:rPr lang="tr-TR" dirty="0" err="1" smtClean="0"/>
              <a:t>express</a:t>
            </a:r>
            <a:r>
              <a:rPr lang="tr-TR" dirty="0" smtClean="0"/>
              <a:t> a </a:t>
            </a:r>
            <a:r>
              <a:rPr lang="tr-TR" dirty="0" err="1" smtClean="0"/>
              <a:t>sinusoidal</a:t>
            </a:r>
            <a:r>
              <a:rPr lang="tr-TR" dirty="0" smtClean="0"/>
              <a:t> </a:t>
            </a:r>
            <a:r>
              <a:rPr lang="tr-TR" dirty="0" err="1" smtClean="0"/>
              <a:t>signal</a:t>
            </a:r>
            <a:r>
              <a:rPr lang="tr-TR" dirty="0" smtClean="0"/>
              <a:t> </a:t>
            </a:r>
            <a:r>
              <a:rPr lang="tr-TR" dirty="0" err="1" smtClean="0"/>
              <a:t>by</a:t>
            </a:r>
            <a:r>
              <a:rPr lang="tr-TR" dirty="0" smtClean="0"/>
              <a:t> </a:t>
            </a:r>
            <a:r>
              <a:rPr lang="tr-TR" dirty="0" err="1" smtClean="0"/>
              <a:t>complex</a:t>
            </a:r>
            <a:r>
              <a:rPr lang="tr-TR" dirty="0" smtClean="0"/>
              <a:t> </a:t>
            </a:r>
            <a:r>
              <a:rPr lang="tr-TR" dirty="0" err="1" smtClean="0"/>
              <a:t>conjugate</a:t>
            </a:r>
            <a:r>
              <a:rPr lang="tr-TR" dirty="0" smtClean="0"/>
              <a:t> </a:t>
            </a:r>
            <a:r>
              <a:rPr lang="tr-TR" dirty="0" err="1" smtClean="0"/>
              <a:t>phasors</a:t>
            </a:r>
            <a:r>
              <a:rPr lang="tr-TR" dirty="0" smtClean="0"/>
              <a:t>:</a:t>
            </a:r>
          </a:p>
          <a:p>
            <a:endParaRPr lang="tr-TR" dirty="0"/>
          </a:p>
          <a:p>
            <a:endParaRPr lang="tr-TR" dirty="0" smtClean="0"/>
          </a:p>
          <a:p>
            <a:endParaRPr lang="tr-TR" dirty="0"/>
          </a:p>
          <a:p>
            <a:endParaRPr lang="tr-TR" dirty="0" smtClean="0"/>
          </a:p>
          <a:p>
            <a:r>
              <a:rPr lang="en-US" dirty="0"/>
              <a:t>The corresponding phasor diagram and line spectrum are shown in Fig. </a:t>
            </a:r>
            <a:r>
              <a:rPr lang="en-US" dirty="0" smtClean="0"/>
              <a:t>2.1–4</a:t>
            </a:r>
            <a:r>
              <a:rPr lang="tr-TR" dirty="0" smtClean="0"/>
              <a:t>, </a:t>
            </a:r>
            <a:r>
              <a:rPr lang="tr-TR" dirty="0" err="1" smtClean="0"/>
              <a:t>Carlson</a:t>
            </a:r>
            <a:r>
              <a:rPr lang="tr-TR" dirty="0" smtClean="0"/>
              <a:t>, </a:t>
            </a:r>
            <a:r>
              <a:rPr lang="tr-TR" dirty="0" err="1" smtClean="0"/>
              <a:t>page</a:t>
            </a:r>
            <a:r>
              <a:rPr lang="tr-TR" dirty="0" smtClean="0"/>
              <a:t> 32.</a:t>
            </a:r>
          </a:p>
          <a:p>
            <a:pPr marL="914400" lvl="2" indent="0">
              <a:buNone/>
            </a:pPr>
            <a:endParaRPr lang="tr-TR" dirty="0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EEE322 Communication Theory I</a:t>
            </a:r>
            <a:endParaRPr lang="tr-TR"/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09233" y="3045666"/>
            <a:ext cx="8059345" cy="1600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160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An </a:t>
            </a:r>
            <a:r>
              <a:rPr lang="tr-TR" dirty="0" err="1"/>
              <a:t>example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line</a:t>
            </a:r>
            <a:r>
              <a:rPr lang="tr-TR" dirty="0"/>
              <a:t> </a:t>
            </a:r>
            <a:r>
              <a:rPr lang="tr-TR" dirty="0" err="1"/>
              <a:t>spectrum</a:t>
            </a:r>
            <a:r>
              <a:rPr lang="tr-TR" dirty="0"/>
              <a:t> </a:t>
            </a:r>
            <a:r>
              <a:rPr lang="tr-TR" dirty="0" smtClean="0"/>
              <a:t>(</a:t>
            </a:r>
            <a:r>
              <a:rPr lang="tr-TR" dirty="0" err="1" smtClean="0"/>
              <a:t>two-sided</a:t>
            </a:r>
            <a:r>
              <a:rPr lang="tr-TR" dirty="0"/>
              <a:t>)</a:t>
            </a:r>
            <a:br>
              <a:rPr lang="tr-TR" dirty="0"/>
            </a:br>
            <a:r>
              <a:rPr lang="tr-TR" dirty="0"/>
              <a:t>(</a:t>
            </a:r>
            <a:r>
              <a:rPr lang="tr-TR" dirty="0" smtClean="0"/>
              <a:t>Fig.2.1-5 </a:t>
            </a:r>
            <a:r>
              <a:rPr lang="tr-TR" dirty="0" err="1"/>
              <a:t>Carlson</a:t>
            </a:r>
            <a:r>
              <a:rPr lang="tr-TR" dirty="0"/>
              <a:t>, </a:t>
            </a:r>
            <a:r>
              <a:rPr lang="tr-TR" dirty="0" err="1"/>
              <a:t>page</a:t>
            </a:r>
            <a:r>
              <a:rPr lang="tr-TR" dirty="0"/>
              <a:t> </a:t>
            </a:r>
            <a:r>
              <a:rPr lang="tr-TR" dirty="0" smtClean="0"/>
              <a:t>33)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Given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signal</a:t>
            </a:r>
            <a:r>
              <a:rPr lang="tr-TR" dirty="0" smtClean="0"/>
              <a:t>:</a:t>
            </a:r>
          </a:p>
          <a:p>
            <a:endParaRPr lang="tr-TR" dirty="0"/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endParaRPr lang="tr-TR" dirty="0" smtClean="0"/>
          </a:p>
          <a:p>
            <a:r>
              <a:rPr lang="tr-TR" dirty="0" err="1" smtClean="0"/>
              <a:t>It</a:t>
            </a:r>
            <a:r>
              <a:rPr lang="tr-TR" dirty="0" smtClean="0"/>
              <a:t> can be </a:t>
            </a:r>
            <a:r>
              <a:rPr lang="tr-TR" dirty="0" err="1" smtClean="0"/>
              <a:t>expressed</a:t>
            </a:r>
            <a:r>
              <a:rPr lang="tr-TR" dirty="0" smtClean="0"/>
              <a:t> in </a:t>
            </a:r>
            <a:r>
              <a:rPr lang="tr-TR" dirty="0" err="1" smtClean="0"/>
              <a:t>terms</a:t>
            </a:r>
            <a:r>
              <a:rPr lang="tr-TR" dirty="0" smtClean="0"/>
              <a:t> of </a:t>
            </a:r>
            <a:r>
              <a:rPr lang="tr-TR" dirty="0" err="1" smtClean="0"/>
              <a:t>complex</a:t>
            </a:r>
            <a:r>
              <a:rPr lang="tr-TR" dirty="0" smtClean="0"/>
              <a:t> </a:t>
            </a:r>
            <a:r>
              <a:rPr lang="tr-TR" dirty="0" err="1" smtClean="0"/>
              <a:t>conjugate</a:t>
            </a:r>
            <a:r>
              <a:rPr lang="tr-TR" dirty="0" smtClean="0"/>
              <a:t> </a:t>
            </a:r>
            <a:r>
              <a:rPr lang="tr-TR" dirty="0" err="1" smtClean="0"/>
              <a:t>phasors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obtain</a:t>
            </a:r>
            <a:r>
              <a:rPr lang="tr-TR" dirty="0" smtClean="0"/>
              <a:t> </a:t>
            </a:r>
            <a:r>
              <a:rPr lang="tr-TR" dirty="0" err="1" smtClean="0"/>
              <a:t>two-sided</a:t>
            </a:r>
            <a:r>
              <a:rPr lang="tr-TR" dirty="0" smtClean="0"/>
              <a:t> </a:t>
            </a:r>
            <a:r>
              <a:rPr lang="tr-TR" dirty="0" err="1" smtClean="0"/>
              <a:t>line</a:t>
            </a:r>
            <a:r>
              <a:rPr lang="tr-TR" dirty="0" smtClean="0"/>
              <a:t> </a:t>
            </a:r>
            <a:r>
              <a:rPr lang="tr-TR" dirty="0" err="1" smtClean="0"/>
              <a:t>spectra</a:t>
            </a:r>
            <a:r>
              <a:rPr lang="tr-TR" dirty="0" smtClean="0"/>
              <a:t>.</a:t>
            </a:r>
          </a:p>
          <a:p>
            <a:pPr marL="0" indent="0">
              <a:buNone/>
            </a:pPr>
            <a:r>
              <a:rPr lang="tr-TR" dirty="0"/>
              <a:t>	</a:t>
            </a:r>
            <a:r>
              <a:rPr lang="tr-TR" dirty="0" smtClean="0"/>
              <a:t>	</a:t>
            </a:r>
            <a:endParaRPr lang="tr-TR" dirty="0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EEE322 Communication Theory I</a:t>
            </a:r>
            <a:endParaRPr lang="tr-TR"/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63268" y="2375598"/>
            <a:ext cx="8144274" cy="771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603286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Amplitude</a:t>
            </a:r>
            <a:r>
              <a:rPr lang="tr-TR" dirty="0" smtClean="0"/>
              <a:t> </a:t>
            </a:r>
            <a:r>
              <a:rPr lang="tr-TR" dirty="0" err="1" smtClean="0"/>
              <a:t>Spectrum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Phase</a:t>
            </a:r>
            <a:r>
              <a:rPr lang="tr-TR" dirty="0" smtClean="0"/>
              <a:t> </a:t>
            </a:r>
            <a:r>
              <a:rPr lang="tr-TR" dirty="0" err="1" smtClean="0"/>
              <a:t>Spectrum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lnSpc>
                <a:spcPct val="150000"/>
              </a:lnSpc>
            </a:pPr>
            <a:r>
              <a:rPr lang="tr-TR" dirty="0" err="1" smtClean="0"/>
              <a:t>In</a:t>
            </a:r>
            <a:r>
              <a:rPr lang="tr-TR" dirty="0" smtClean="0"/>
              <a:t> </a:t>
            </a:r>
            <a:r>
              <a:rPr lang="tr-TR" dirty="0" err="1" smtClean="0"/>
              <a:t>either</a:t>
            </a:r>
            <a:r>
              <a:rPr lang="tr-TR" dirty="0" smtClean="0"/>
              <a:t> </a:t>
            </a:r>
            <a:r>
              <a:rPr lang="tr-TR" dirty="0" err="1" smtClean="0"/>
              <a:t>version</a:t>
            </a:r>
            <a:r>
              <a:rPr lang="tr-TR" dirty="0" smtClean="0"/>
              <a:t>, be it </a:t>
            </a:r>
            <a:r>
              <a:rPr lang="tr-TR" dirty="0" err="1" smtClean="0"/>
              <a:t>one-sided</a:t>
            </a:r>
            <a:r>
              <a:rPr lang="tr-TR" dirty="0" smtClean="0"/>
              <a:t> </a:t>
            </a:r>
            <a:r>
              <a:rPr lang="tr-TR" dirty="0" err="1" smtClean="0"/>
              <a:t>or</a:t>
            </a:r>
            <a:r>
              <a:rPr lang="tr-TR" dirty="0" smtClean="0"/>
              <a:t> </a:t>
            </a:r>
            <a:r>
              <a:rPr lang="tr-TR" dirty="0" err="1" smtClean="0"/>
              <a:t>two-sided</a:t>
            </a:r>
            <a:r>
              <a:rPr lang="tr-TR" dirty="0"/>
              <a:t> </a:t>
            </a:r>
            <a:r>
              <a:rPr lang="tr-TR" dirty="0" err="1" smtClean="0"/>
              <a:t>line</a:t>
            </a:r>
            <a:r>
              <a:rPr lang="tr-TR" dirty="0" smtClean="0"/>
              <a:t> </a:t>
            </a:r>
            <a:r>
              <a:rPr lang="tr-TR" dirty="0" err="1" smtClean="0"/>
              <a:t>spectra</a:t>
            </a:r>
            <a:r>
              <a:rPr lang="tr-TR" dirty="0" smtClean="0"/>
              <a:t>,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>
                <a:solidFill>
                  <a:srgbClr val="FF0000"/>
                </a:solidFill>
              </a:rPr>
              <a:t>amplitude</a:t>
            </a:r>
            <a:r>
              <a:rPr lang="tr-TR" dirty="0" smtClean="0">
                <a:solidFill>
                  <a:srgbClr val="FF0000"/>
                </a:solidFill>
              </a:rPr>
              <a:t> </a:t>
            </a:r>
            <a:r>
              <a:rPr lang="tr-TR" dirty="0" err="1" smtClean="0">
                <a:solidFill>
                  <a:srgbClr val="FF0000"/>
                </a:solidFill>
              </a:rPr>
              <a:t>spectrum</a:t>
            </a:r>
            <a:r>
              <a:rPr lang="tr-TR" dirty="0" smtClean="0"/>
              <a:t> </a:t>
            </a:r>
            <a:r>
              <a:rPr lang="tr-TR" dirty="0" err="1" smtClean="0"/>
              <a:t>conveys</a:t>
            </a:r>
            <a:r>
              <a:rPr lang="tr-TR" dirty="0" smtClean="0"/>
              <a:t> </a:t>
            </a:r>
            <a:r>
              <a:rPr lang="tr-TR" dirty="0" err="1" smtClean="0"/>
              <a:t>more</a:t>
            </a:r>
            <a:r>
              <a:rPr lang="tr-TR" dirty="0" smtClean="0"/>
              <a:t> </a:t>
            </a:r>
            <a:r>
              <a:rPr lang="tr-TR" dirty="0" err="1" smtClean="0"/>
              <a:t>information</a:t>
            </a:r>
            <a:r>
              <a:rPr lang="tr-TR" dirty="0" smtClean="0"/>
              <a:t> </a:t>
            </a:r>
            <a:r>
              <a:rPr lang="tr-TR" dirty="0" err="1" smtClean="0"/>
              <a:t>than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phase</a:t>
            </a:r>
            <a:r>
              <a:rPr lang="tr-TR" dirty="0" smtClean="0"/>
              <a:t> </a:t>
            </a:r>
            <a:r>
              <a:rPr lang="tr-TR" dirty="0" err="1" smtClean="0"/>
              <a:t>spectrum</a:t>
            </a:r>
            <a:r>
              <a:rPr lang="tr-TR" dirty="0" smtClean="0"/>
              <a:t>. </a:t>
            </a:r>
            <a:r>
              <a:rPr lang="tr-TR" dirty="0" err="1" smtClean="0"/>
              <a:t>Both</a:t>
            </a:r>
            <a:r>
              <a:rPr lang="tr-TR" dirty="0" smtClean="0"/>
              <a:t> </a:t>
            </a:r>
            <a:r>
              <a:rPr lang="tr-TR" dirty="0" err="1" smtClean="0"/>
              <a:t>parts</a:t>
            </a:r>
            <a:r>
              <a:rPr lang="tr-TR" dirty="0" smtClean="0"/>
              <a:t> </a:t>
            </a:r>
            <a:r>
              <a:rPr lang="tr-TR" dirty="0" err="1" smtClean="0"/>
              <a:t>are</a:t>
            </a:r>
            <a:r>
              <a:rPr lang="tr-TR" dirty="0" smtClean="0"/>
              <a:t> </a:t>
            </a:r>
            <a:r>
              <a:rPr lang="tr-TR" dirty="0" err="1" smtClean="0"/>
              <a:t>required</a:t>
            </a:r>
            <a:r>
              <a:rPr lang="tr-TR" dirty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define </a:t>
            </a:r>
            <a:r>
              <a:rPr lang="tr-TR" dirty="0" err="1" smtClean="0"/>
              <a:t>the</a:t>
            </a:r>
            <a:r>
              <a:rPr lang="tr-TR" dirty="0" smtClean="0"/>
              <a:t> time-domain </a:t>
            </a:r>
            <a:r>
              <a:rPr lang="tr-TR" dirty="0" err="1" smtClean="0"/>
              <a:t>function</a:t>
            </a:r>
            <a:r>
              <a:rPr lang="tr-TR" dirty="0" smtClean="0"/>
              <a:t>, but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amplitude</a:t>
            </a:r>
            <a:r>
              <a:rPr lang="tr-TR" dirty="0" smtClean="0"/>
              <a:t> </a:t>
            </a:r>
            <a:r>
              <a:rPr lang="tr-TR" dirty="0" err="1" smtClean="0"/>
              <a:t>spectrum</a:t>
            </a:r>
            <a:r>
              <a:rPr lang="tr-TR" dirty="0" smtClean="0"/>
              <a:t> </a:t>
            </a:r>
            <a:r>
              <a:rPr lang="tr-TR" dirty="0" err="1" smtClean="0"/>
              <a:t>by</a:t>
            </a:r>
            <a:r>
              <a:rPr lang="tr-TR" dirty="0" smtClean="0"/>
              <a:t> </a:t>
            </a:r>
            <a:r>
              <a:rPr lang="tr-TR" dirty="0" err="1" smtClean="0"/>
              <a:t>itself</a:t>
            </a:r>
            <a:r>
              <a:rPr lang="tr-TR" dirty="0" smtClean="0"/>
              <a:t> </a:t>
            </a:r>
            <a:r>
              <a:rPr lang="tr-TR" dirty="0" err="1" smtClean="0"/>
              <a:t>tells</a:t>
            </a:r>
            <a:r>
              <a:rPr lang="tr-TR" dirty="0" smtClean="0"/>
              <a:t> us </a:t>
            </a:r>
            <a:r>
              <a:rPr lang="tr-TR" dirty="0" err="1" smtClean="0"/>
              <a:t>what</a:t>
            </a:r>
            <a:r>
              <a:rPr lang="tr-TR" dirty="0" smtClean="0"/>
              <a:t> </a:t>
            </a:r>
            <a:r>
              <a:rPr lang="tr-TR" dirty="0" err="1" smtClean="0"/>
              <a:t>frequencies</a:t>
            </a:r>
            <a:r>
              <a:rPr lang="tr-TR" dirty="0" smtClean="0"/>
              <a:t> </a:t>
            </a:r>
            <a:r>
              <a:rPr lang="tr-TR" dirty="0" err="1" smtClean="0"/>
              <a:t>are</a:t>
            </a:r>
            <a:r>
              <a:rPr lang="tr-TR" dirty="0" smtClean="0"/>
              <a:t> </a:t>
            </a:r>
            <a:r>
              <a:rPr lang="tr-TR" dirty="0" err="1" smtClean="0"/>
              <a:t>present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in </a:t>
            </a:r>
            <a:r>
              <a:rPr lang="tr-TR" dirty="0" err="1" smtClean="0"/>
              <a:t>what</a:t>
            </a:r>
            <a:r>
              <a:rPr lang="tr-TR" dirty="0" smtClean="0"/>
              <a:t> </a:t>
            </a:r>
            <a:r>
              <a:rPr lang="tr-TR" dirty="0" err="1" smtClean="0"/>
              <a:t>proportion</a:t>
            </a:r>
            <a:r>
              <a:rPr lang="tr-TR" dirty="0" smtClean="0"/>
              <a:t> (</a:t>
            </a:r>
            <a:r>
              <a:rPr lang="tr-TR" dirty="0" err="1" smtClean="0"/>
              <a:t>Carlson</a:t>
            </a:r>
            <a:r>
              <a:rPr lang="tr-TR" dirty="0" smtClean="0"/>
              <a:t>, </a:t>
            </a:r>
            <a:r>
              <a:rPr lang="tr-TR" dirty="0" err="1" smtClean="0"/>
              <a:t>page</a:t>
            </a:r>
            <a:r>
              <a:rPr lang="tr-TR" dirty="0" smtClean="0"/>
              <a:t> 33).</a:t>
            </a:r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EEE322 Communication Theory I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8965732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err="1" smtClean="0"/>
              <a:t>References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dirty="0" err="1"/>
              <a:t>Communication</a:t>
            </a:r>
            <a:r>
              <a:rPr lang="tr-TR" dirty="0"/>
              <a:t> </a:t>
            </a:r>
            <a:r>
              <a:rPr lang="tr-TR" dirty="0" err="1"/>
              <a:t>Systems</a:t>
            </a:r>
            <a:r>
              <a:rPr lang="tr-TR" dirty="0"/>
              <a:t>, An </a:t>
            </a:r>
            <a:r>
              <a:rPr lang="tr-TR" dirty="0" err="1"/>
              <a:t>Introduction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Signal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Noise</a:t>
            </a:r>
            <a:r>
              <a:rPr lang="tr-TR" dirty="0"/>
              <a:t> in </a:t>
            </a:r>
            <a:r>
              <a:rPr lang="tr-TR" dirty="0" err="1"/>
              <a:t>Electrical</a:t>
            </a:r>
            <a:r>
              <a:rPr lang="tr-TR" dirty="0"/>
              <a:t> </a:t>
            </a:r>
            <a:r>
              <a:rPr lang="tr-TR" dirty="0" err="1"/>
              <a:t>Communication</a:t>
            </a:r>
            <a:r>
              <a:rPr lang="tr-TR" dirty="0"/>
              <a:t>, 5th </a:t>
            </a:r>
            <a:r>
              <a:rPr lang="tr-TR" dirty="0" err="1"/>
              <a:t>edition</a:t>
            </a:r>
            <a:r>
              <a:rPr lang="tr-TR" dirty="0"/>
              <a:t>,  A.B. </a:t>
            </a:r>
            <a:r>
              <a:rPr lang="tr-TR" dirty="0" err="1"/>
              <a:t>Carlson</a:t>
            </a:r>
            <a:r>
              <a:rPr lang="tr-TR" dirty="0"/>
              <a:t>, P.B. </a:t>
            </a:r>
            <a:r>
              <a:rPr lang="tr-TR" dirty="0" err="1"/>
              <a:t>Crilly</a:t>
            </a:r>
            <a:r>
              <a:rPr lang="tr-TR" dirty="0"/>
              <a:t>, J.C. </a:t>
            </a:r>
            <a:r>
              <a:rPr lang="tr-TR" dirty="0" err="1"/>
              <a:t>Rutledge</a:t>
            </a:r>
            <a:r>
              <a:rPr lang="tr-TR" dirty="0"/>
              <a:t>, </a:t>
            </a:r>
            <a:r>
              <a:rPr lang="tr-TR" dirty="0" err="1"/>
              <a:t>Mc</a:t>
            </a:r>
            <a:r>
              <a:rPr lang="tr-TR" dirty="0"/>
              <a:t> </a:t>
            </a:r>
            <a:r>
              <a:rPr lang="tr-TR" dirty="0" err="1"/>
              <a:t>Graw</a:t>
            </a:r>
            <a:r>
              <a:rPr lang="tr-TR" dirty="0"/>
              <a:t> </a:t>
            </a:r>
            <a:r>
              <a:rPr lang="tr-TR" dirty="0" err="1"/>
              <a:t>Hill</a:t>
            </a:r>
            <a:r>
              <a:rPr lang="tr-TR" dirty="0" smtClean="0"/>
              <a:t>.</a:t>
            </a:r>
          </a:p>
          <a:p>
            <a:pPr marL="0" lvl="0" indent="0">
              <a:buNone/>
            </a:pPr>
            <a:endParaRPr lang="tr-TR" dirty="0"/>
          </a:p>
          <a:p>
            <a:r>
              <a:rPr lang="tr-TR" dirty="0"/>
              <a:t>An </a:t>
            </a:r>
            <a:r>
              <a:rPr lang="tr-TR" dirty="0" err="1"/>
              <a:t>Introduction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Analog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Digital</a:t>
            </a:r>
            <a:r>
              <a:rPr lang="tr-TR" dirty="0"/>
              <a:t> Communications, 2nd </a:t>
            </a:r>
            <a:r>
              <a:rPr lang="tr-TR" dirty="0" err="1"/>
              <a:t>edition</a:t>
            </a:r>
            <a:r>
              <a:rPr lang="tr-TR" dirty="0"/>
              <a:t>, S. </a:t>
            </a:r>
            <a:r>
              <a:rPr lang="tr-TR" dirty="0" err="1"/>
              <a:t>Haykin</a:t>
            </a:r>
            <a:r>
              <a:rPr lang="tr-TR" dirty="0"/>
              <a:t>, M. </a:t>
            </a:r>
            <a:r>
              <a:rPr lang="tr-TR" dirty="0" err="1"/>
              <a:t>Moher</a:t>
            </a:r>
            <a:r>
              <a:rPr lang="tr-TR" dirty="0"/>
              <a:t>, </a:t>
            </a:r>
            <a:r>
              <a:rPr lang="tr-TR" dirty="0" err="1"/>
              <a:t>Wiley</a:t>
            </a:r>
            <a:r>
              <a:rPr lang="tr-TR" dirty="0"/>
              <a:t>.</a:t>
            </a: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EEE322 Communication Theory I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2691212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237</TotalTime>
  <Words>376</Words>
  <Application>Microsoft Office PowerPoint</Application>
  <PresentationFormat>Geniş ekran</PresentationFormat>
  <Paragraphs>62</Paragraphs>
  <Slides>9</Slides>
  <Notes>4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4" baseType="lpstr">
      <vt:lpstr>Arial</vt:lpstr>
      <vt:lpstr>Calibri</vt:lpstr>
      <vt:lpstr>Calibri Light</vt:lpstr>
      <vt:lpstr>Cambria Math</vt:lpstr>
      <vt:lpstr>Office Teması</vt:lpstr>
      <vt:lpstr>EEE322  COMMUNICATION THEORY – I</vt:lpstr>
      <vt:lpstr>EEE322  COMMUNICATION THEORY - I</vt:lpstr>
      <vt:lpstr>Phasors and line spectra</vt:lpstr>
      <vt:lpstr>(a) Phasor diagram (b) Line spectrum  (Fig.2.1-2 Carlson, page 30)</vt:lpstr>
      <vt:lpstr>An example to line spectrum (one-sided) (Fig.2.1-3 Carlson, page 32)</vt:lpstr>
      <vt:lpstr>Two-sided line spectrum and the concept of negative frequency</vt:lpstr>
      <vt:lpstr>An example to line spectrum (two-sided) (Fig.2.1-5 Carlson, page 33)</vt:lpstr>
      <vt:lpstr>Amplitude Spectrum and Phase Spectrum</vt:lpstr>
      <vt:lpstr>References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ELE322 COMMUNICATION THEORY - I</dc:title>
  <dc:creator>Murat Hüsnü SAZLI</dc:creator>
  <cp:lastModifiedBy>Murat H. Sazli</cp:lastModifiedBy>
  <cp:revision>63</cp:revision>
  <dcterms:created xsi:type="dcterms:W3CDTF">2018-07-07T11:05:27Z</dcterms:created>
  <dcterms:modified xsi:type="dcterms:W3CDTF">2019-04-08T13:08:59Z</dcterms:modified>
</cp:coreProperties>
</file>