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1"/>
  </p:notesMasterIdLst>
  <p:sldIdLst>
    <p:sldId id="256" r:id="rId2"/>
    <p:sldId id="265" r:id="rId3"/>
    <p:sldId id="257" r:id="rId4"/>
    <p:sldId id="266" r:id="rId5"/>
    <p:sldId id="267" r:id="rId6"/>
    <p:sldId id="268" r:id="rId7"/>
    <p:sldId id="269" r:id="rId8"/>
    <p:sldId id="270" r:id="rId9"/>
    <p:sldId id="263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79592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643B-A166-4B1B-BB4C-24DEA110BDFC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2637B-630D-481F-AA04-83AF4DCD805A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146C9-4D50-4D73-ABA7-4E59520E4155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23476-2FFD-4F59-948C-E4759542E553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B9F44-3DA2-41CA-BE68-97EF0A63E3D7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FE68C-7FA8-419E-83EC-227B1E46D229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631ED-1CF4-4668-B50B-26BFE5CD8C3D}" type="datetime1">
              <a:rPr lang="tr-TR" smtClean="0"/>
              <a:t>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EE79-CE72-49F0-983D-5F72FD7312AC}" type="datetime1">
              <a:rPr lang="tr-TR" smtClean="0"/>
              <a:t>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2247C-2878-4CF7-95DE-3EC629371985}" type="datetime1">
              <a:rPr lang="tr-TR" smtClean="0"/>
              <a:t>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CFA38-C5DE-4881-8D35-F533D10C69AB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00292-A6BF-4FEB-99FC-BAAB49576601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14D95-4BF4-444D-8C85-A0498565990D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 smtClean="0"/>
              <a:t>EEE322 </a:t>
            </a:r>
            <a:r>
              <a:rPr lang="tr-TR" sz="5400" dirty="0" smtClean="0"/>
              <a:t/>
            </a:r>
            <a:br>
              <a:rPr lang="tr-TR" sz="5400" dirty="0" smtClean="0"/>
            </a:br>
            <a:r>
              <a:rPr lang="tr-TR" sz="5400" dirty="0" smtClean="0"/>
              <a:t>COMMUNICATION THEORY – I</a:t>
            </a:r>
            <a:endParaRPr lang="tr-TR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 smtClean="0"/>
              <a:t>ANKARA UNIVERSITY</a:t>
            </a:r>
          </a:p>
          <a:p>
            <a:r>
              <a:rPr lang="tr-TR" sz="1600" dirty="0" smtClean="0"/>
              <a:t>FACULTY OF ENGINEERING</a:t>
            </a:r>
          </a:p>
          <a:p>
            <a:r>
              <a:rPr lang="tr-TR" sz="1600" dirty="0" smtClean="0"/>
              <a:t>ELECTRICAL AND ELECTRONICS ENGINEERING DEPARTMENT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/>
              <a:t>EEE322 </a:t>
            </a:r>
            <a:r>
              <a:rPr lang="tr-TR" sz="3600" dirty="0"/>
              <a:t/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</a:t>
            </a:r>
            <a:r>
              <a:rPr lang="tr-TR" dirty="0" smtClean="0"/>
              <a:t>2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LINE SPECTRA AND FOURIER SERIES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Ankara University,                                                                                                               Electrical and Electronics Engineering Department, </a:t>
            </a:r>
            <a:r>
              <a:rPr lang="en-US" dirty="0" smtClean="0"/>
              <a:t>E</a:t>
            </a:r>
            <a:r>
              <a:rPr lang="tr-TR" dirty="0" smtClean="0"/>
              <a:t>E</a:t>
            </a:r>
            <a:r>
              <a:rPr lang="en-US" dirty="0" smtClean="0"/>
              <a:t>E322 </a:t>
            </a:r>
            <a:r>
              <a:rPr lang="en-US" dirty="0" smtClean="0"/>
              <a:t>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82747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dirty="0" err="1"/>
              <a:t>Phasors</a:t>
            </a:r>
            <a:r>
              <a:rPr lang="tr-TR" sz="3600" dirty="0"/>
              <a:t> </a:t>
            </a:r>
            <a:r>
              <a:rPr lang="tr-TR" sz="3600" dirty="0" err="1"/>
              <a:t>and</a:t>
            </a:r>
            <a:r>
              <a:rPr lang="tr-TR" sz="3600" dirty="0"/>
              <a:t> </a:t>
            </a:r>
            <a:r>
              <a:rPr lang="tr-TR" sz="3600" dirty="0" err="1"/>
              <a:t>line</a:t>
            </a:r>
            <a:r>
              <a:rPr lang="tr-TR" sz="3600" dirty="0"/>
              <a:t> </a:t>
            </a:r>
            <a:r>
              <a:rPr lang="tr-TR" sz="3600" dirty="0" err="1"/>
              <a:t>spectra</a:t>
            </a:r>
            <a:endParaRPr lang="tr-TR" sz="3600" dirty="0"/>
          </a:p>
        </p:txBody>
      </p:sp>
      <p:sp>
        <p:nvSpPr>
          <p:cNvPr id="11" name="Altbilgi Yer Tutucusu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tr-TR" dirty="0" smtClean="0"/>
                  <a:t>Consider </a:t>
                </a:r>
                <a:r>
                  <a:rPr lang="tr-TR" dirty="0" err="1" smtClean="0"/>
                  <a:t>the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sinusoidal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function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expressed</a:t>
                </a:r>
                <a:r>
                  <a:rPr lang="tr-TR" dirty="0" smtClean="0"/>
                  <a:t> as:</a:t>
                </a:r>
              </a:p>
              <a:p>
                <a:pPr marL="0" indent="0">
                  <a:buNone/>
                </a:pPr>
                <a:endParaRPr lang="tr-TR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tr-T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𝐴𝑐𝑜𝑠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tr-T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</a:rPr>
                        <m:t>Φ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baseline="-25000" dirty="0"/>
              </a:p>
              <a:p>
                <a:pPr marL="0" indent="0">
                  <a:buNone/>
                </a:pPr>
                <a:r>
                  <a:rPr lang="tr-TR" dirty="0" smtClean="0"/>
                  <a:t>(</a:t>
                </a:r>
                <a:r>
                  <a:rPr lang="tr-TR" dirty="0" err="1" smtClean="0"/>
                  <a:t>See</a:t>
                </a:r>
                <a:r>
                  <a:rPr lang="tr-TR" dirty="0" smtClean="0"/>
                  <a:t> Fig.2.1-1 </a:t>
                </a:r>
                <a:r>
                  <a:rPr lang="tr-TR" dirty="0" err="1"/>
                  <a:t>Carlson</a:t>
                </a:r>
                <a:r>
                  <a:rPr lang="tr-TR" dirty="0"/>
                  <a:t>, </a:t>
                </a:r>
                <a:r>
                  <a:rPr lang="tr-TR" dirty="0" err="1"/>
                  <a:t>page</a:t>
                </a:r>
                <a:r>
                  <a:rPr lang="tr-TR" dirty="0"/>
                  <a:t> </a:t>
                </a:r>
                <a:r>
                  <a:rPr lang="tr-TR" dirty="0" smtClean="0"/>
                  <a:t>29)</a:t>
                </a:r>
              </a:p>
              <a:p>
                <a:pPr marL="0" indent="0">
                  <a:buNone/>
                </a:pPr>
                <a:r>
                  <a:rPr lang="tr-TR" dirty="0" err="1" smtClean="0"/>
                  <a:t>where</a:t>
                </a:r>
                <a:r>
                  <a:rPr lang="tr-TR" dirty="0" smtClean="0"/>
                  <a:t> </a:t>
                </a:r>
              </a:p>
              <a:p>
                <a:pPr marL="0" indent="0">
                  <a:buNone/>
                </a:pPr>
                <a:r>
                  <a:rPr lang="tr-TR" dirty="0"/>
                  <a:t>	</a:t>
                </a:r>
                <a:r>
                  <a:rPr lang="tr-TR" dirty="0" smtClean="0"/>
                  <a:t>A: </a:t>
                </a:r>
                <a:r>
                  <a:rPr lang="tr-TR" dirty="0" err="1" smtClean="0"/>
                  <a:t>peak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amplitude</a:t>
                </a:r>
                <a:endParaRPr lang="tr-TR" dirty="0" smtClean="0"/>
              </a:p>
              <a:p>
                <a:pPr marL="0" indent="0">
                  <a:buNone/>
                </a:pPr>
                <a:r>
                  <a:rPr lang="tr-TR" dirty="0"/>
                  <a:t>	</a:t>
                </a:r>
                <a:r>
                  <a:rPr lang="tr-TR" i="1" dirty="0" smtClean="0"/>
                  <a:t>w</a:t>
                </a:r>
                <a:r>
                  <a:rPr lang="tr-TR" i="1" baseline="-25000" dirty="0" smtClean="0"/>
                  <a:t>0</a:t>
                </a:r>
                <a:r>
                  <a:rPr lang="tr-TR" i="1" dirty="0" smtClean="0"/>
                  <a:t> </a:t>
                </a:r>
                <a:r>
                  <a:rPr lang="tr-TR" dirty="0" smtClean="0"/>
                  <a:t>: </a:t>
                </a:r>
                <a:r>
                  <a:rPr lang="tr-TR" dirty="0" err="1" smtClean="0"/>
                  <a:t>radian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frequency</a:t>
                </a:r>
                <a:r>
                  <a:rPr lang="tr-TR" dirty="0" smtClean="0"/>
                  <a:t> (</a:t>
                </a:r>
                <a:r>
                  <a:rPr lang="tr-TR" dirty="0" err="1" smtClean="0"/>
                  <a:t>radian</a:t>
                </a:r>
                <a:r>
                  <a:rPr lang="tr-TR" dirty="0" smtClean="0"/>
                  <a:t>/</a:t>
                </a:r>
                <a:r>
                  <a:rPr lang="tr-TR" dirty="0" err="1" smtClean="0"/>
                  <a:t>sec</a:t>
                </a:r>
                <a:r>
                  <a:rPr lang="tr-TR" dirty="0" smtClean="0"/>
                  <a:t>) ( </a:t>
                </a:r>
                <a:r>
                  <a:rPr lang="tr-TR" i="1" dirty="0" smtClean="0"/>
                  <a:t>w</a:t>
                </a:r>
                <a:r>
                  <a:rPr lang="tr-TR" i="1" baseline="-25000" dirty="0" smtClean="0"/>
                  <a:t>0</a:t>
                </a:r>
                <a:r>
                  <a:rPr lang="tr-TR" i="1" dirty="0" smtClean="0"/>
                  <a:t> = 2</a:t>
                </a:r>
                <a:r>
                  <a:rPr lang="el-GR" dirty="0" smtClean="0"/>
                  <a:t>π</a:t>
                </a:r>
                <a:r>
                  <a:rPr lang="tr-TR" i="1" dirty="0" smtClean="0"/>
                  <a:t>f</a:t>
                </a:r>
                <a:r>
                  <a:rPr lang="tr-TR" i="1" baseline="-25000" dirty="0" smtClean="0"/>
                  <a:t>0</a:t>
                </a:r>
                <a:r>
                  <a:rPr lang="tr-TR" dirty="0" smtClean="0"/>
                  <a:t> ) </a:t>
                </a:r>
              </a:p>
              <a:p>
                <a:pPr marL="0" indent="0">
                  <a:buNone/>
                </a:pPr>
                <a:r>
                  <a:rPr lang="tr-TR" baseline="-25000" dirty="0" smtClean="0"/>
                  <a:t>	</a:t>
                </a:r>
                <a:r>
                  <a:rPr lang="tr-TR" i="1" dirty="0" smtClean="0"/>
                  <a:t>f</a:t>
                </a:r>
                <a:r>
                  <a:rPr lang="tr-TR" i="1" baseline="-25000" dirty="0" smtClean="0"/>
                  <a:t>0</a:t>
                </a:r>
                <a:r>
                  <a:rPr lang="tr-TR" dirty="0" smtClean="0"/>
                  <a:t> : </a:t>
                </a:r>
                <a:r>
                  <a:rPr lang="tr-TR" dirty="0" err="1" smtClean="0"/>
                  <a:t>cyclical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frequency</a:t>
                </a:r>
                <a:r>
                  <a:rPr lang="tr-TR" dirty="0" smtClean="0"/>
                  <a:t> (Hz) ( </a:t>
                </a:r>
                <a:r>
                  <a:rPr lang="tr-TR" i="1" dirty="0" smtClean="0"/>
                  <a:t>f</a:t>
                </a:r>
                <a:r>
                  <a:rPr lang="tr-TR" i="1" baseline="-25000" dirty="0" smtClean="0"/>
                  <a:t>0 </a:t>
                </a:r>
                <a:r>
                  <a:rPr lang="tr-TR" dirty="0" smtClean="0"/>
                  <a:t>= </a:t>
                </a:r>
                <a:r>
                  <a:rPr lang="tr-TR" i="1" dirty="0"/>
                  <a:t>1</a:t>
                </a:r>
                <a:r>
                  <a:rPr lang="tr-TR" dirty="0" smtClean="0"/>
                  <a:t> / T</a:t>
                </a:r>
                <a:r>
                  <a:rPr lang="tr-TR" baseline="-25000" dirty="0" smtClean="0"/>
                  <a:t>0</a:t>
                </a:r>
                <a:r>
                  <a:rPr lang="tr-TR" dirty="0" smtClean="0"/>
                  <a:t> )</a:t>
                </a:r>
                <a:endParaRPr lang="tr-TR" baseline="-25000" dirty="0"/>
              </a:p>
              <a:p>
                <a:pPr marL="0" indent="0">
                  <a:buNone/>
                </a:pPr>
                <a:r>
                  <a:rPr lang="tr-TR" baseline="-25000" dirty="0"/>
                  <a:t>	</a:t>
                </a:r>
                <a:r>
                  <a:rPr lang="el-GR" dirty="0" smtClean="0"/>
                  <a:t>Φ</a:t>
                </a:r>
                <a:r>
                  <a:rPr lang="tr-TR" dirty="0" smtClean="0"/>
                  <a:t>: </a:t>
                </a:r>
                <a:r>
                  <a:rPr lang="tr-TR" dirty="0" err="1"/>
                  <a:t>phase</a:t>
                </a:r>
                <a:r>
                  <a:rPr lang="tr-TR" dirty="0"/>
                  <a:t> </a:t>
                </a:r>
                <a:r>
                  <a:rPr lang="tr-TR" dirty="0" err="1" smtClean="0"/>
                  <a:t>angle</a:t>
                </a:r>
                <a:endParaRPr lang="tr-TR" dirty="0" smtClean="0"/>
              </a:p>
              <a:p>
                <a:pPr marL="0" indent="0">
                  <a:buNone/>
                </a:pPr>
                <a:r>
                  <a:rPr lang="tr-TR" dirty="0"/>
                  <a:t>	</a:t>
                </a:r>
                <a:r>
                  <a:rPr lang="tr-TR" dirty="0" smtClean="0"/>
                  <a:t>T</a:t>
                </a:r>
                <a:r>
                  <a:rPr lang="tr-TR" baseline="-25000" dirty="0" smtClean="0"/>
                  <a:t>0</a:t>
                </a:r>
                <a:r>
                  <a:rPr lang="tr-TR" dirty="0" smtClean="0"/>
                  <a:t> : </a:t>
                </a:r>
                <a:r>
                  <a:rPr lang="tr-TR" dirty="0" err="1" smtClean="0"/>
                  <a:t>period</a:t>
                </a:r>
                <a:endParaRPr lang="tr-TR" baseline="-25000" dirty="0" smtClean="0"/>
              </a:p>
              <a:p>
                <a:pPr marL="0" indent="0">
                  <a:buNone/>
                </a:pPr>
                <a:r>
                  <a:rPr lang="tr-TR" dirty="0"/>
                  <a:t>	</a:t>
                </a:r>
                <a:endParaRPr lang="tr-TR" dirty="0" smtClean="0"/>
              </a:p>
              <a:p>
                <a:pPr marL="0" indent="0">
                  <a:buNone/>
                </a:pPr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</p:txBody>
          </p:sp>
        </mc:Choice>
        <mc:Fallback xmlns="">
          <p:sp>
            <p:nvSpPr>
              <p:cNvPr id="6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 rotWithShape="0">
                <a:blip r:embed="rId3"/>
                <a:stretch>
                  <a:fillRect l="-928" t="-322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9718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(a) </a:t>
            </a:r>
            <a:r>
              <a:rPr lang="tr-TR" dirty="0" err="1"/>
              <a:t>Phasor</a:t>
            </a:r>
            <a:r>
              <a:rPr lang="tr-TR" dirty="0"/>
              <a:t> </a:t>
            </a:r>
            <a:r>
              <a:rPr lang="tr-TR" dirty="0" err="1"/>
              <a:t>diagram</a:t>
            </a:r>
            <a:r>
              <a:rPr lang="tr-TR" dirty="0"/>
              <a:t> (b) </a:t>
            </a:r>
            <a:r>
              <a:rPr lang="tr-TR" dirty="0" err="1"/>
              <a:t>Line</a:t>
            </a:r>
            <a:r>
              <a:rPr lang="tr-TR" dirty="0"/>
              <a:t> </a:t>
            </a:r>
            <a:r>
              <a:rPr lang="tr-TR" dirty="0" err="1"/>
              <a:t>spectrum</a:t>
            </a:r>
            <a:r>
              <a:rPr lang="tr-TR" dirty="0"/>
              <a:t> </a:t>
            </a:r>
            <a:br>
              <a:rPr lang="tr-TR" dirty="0"/>
            </a:br>
            <a:r>
              <a:rPr lang="tr-TR" dirty="0"/>
              <a:t>(Fig.2.1-2 </a:t>
            </a:r>
            <a:r>
              <a:rPr lang="tr-TR" dirty="0" err="1"/>
              <a:t>Carlson</a:t>
            </a:r>
            <a:r>
              <a:rPr lang="tr-TR" dirty="0"/>
              <a:t>, </a:t>
            </a:r>
            <a:r>
              <a:rPr lang="tr-TR" dirty="0" err="1"/>
              <a:t>page</a:t>
            </a:r>
            <a:r>
              <a:rPr lang="tr-TR" dirty="0"/>
              <a:t> 30)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tr-TR" dirty="0" smtClean="0"/>
                  <a:t>Phasor </a:t>
                </a:r>
                <a:r>
                  <a:rPr lang="tr-TR" dirty="0" err="1" smtClean="0"/>
                  <a:t>diagram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helps</a:t>
                </a:r>
                <a:r>
                  <a:rPr lang="tr-TR" dirty="0" smtClean="0"/>
                  <a:t> us </a:t>
                </a:r>
                <a:r>
                  <a:rPr lang="tr-TR" dirty="0" err="1" smtClean="0"/>
                  <a:t>to</a:t>
                </a:r>
                <a:r>
                  <a:rPr lang="tr-TR" dirty="0" smtClean="0"/>
                  <a:t> transfer a </a:t>
                </a:r>
                <a:r>
                  <a:rPr lang="tr-TR" dirty="0" err="1" smtClean="0"/>
                  <a:t>sinusoidal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signal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from</a:t>
                </a:r>
                <a:r>
                  <a:rPr lang="tr-TR" dirty="0" smtClean="0"/>
                  <a:t> time domain </a:t>
                </a:r>
                <a:r>
                  <a:rPr lang="tr-TR" dirty="0" err="1" smtClean="0"/>
                  <a:t>to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frequency</a:t>
                </a:r>
                <a:r>
                  <a:rPr lang="tr-TR" dirty="0" smtClean="0"/>
                  <a:t> domain.</a:t>
                </a:r>
              </a:p>
              <a:p>
                <a:pPr>
                  <a:lnSpc>
                    <a:spcPct val="150000"/>
                  </a:lnSpc>
                </a:pPr>
                <a:r>
                  <a:rPr lang="tr-TR" dirty="0" err="1" smtClean="0"/>
                  <a:t>From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Euler’s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theorem</a:t>
                </a:r>
                <a:r>
                  <a:rPr lang="tr-TR" dirty="0" smtClean="0"/>
                  <a:t>;</a:t>
                </a:r>
              </a:p>
              <a:p>
                <a:pPr marL="457200" lvl="1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tr-TR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tr-T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tr-T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  <m:r>
                            <m:rPr>
                              <m:sty m:val="p"/>
                            </m:rPr>
                            <a:rPr lang="el-G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ϴ</m:t>
                          </m:r>
                        </m:sup>
                      </m:sSup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</a:rPr>
                        <m:t>ϴ</m:t>
                      </m:r>
                      <m:r>
                        <a:rPr lang="el-GR" i="1" smtClean="0">
                          <a:latin typeface="Cambria Math" panose="02040503050406030204" pitchFamily="18" charset="0"/>
                        </a:rPr>
                        <m:t>±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𝑠𝑖𝑛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 panose="02040503050406030204" pitchFamily="18" charset="0"/>
                        </a:rPr>
                        <m:t>ϴ</m:t>
                      </m:r>
                    </m:oMath>
                  </m:oMathPara>
                </a14:m>
                <a:endParaRPr lang="tr-TR" b="0" dirty="0" smtClean="0"/>
              </a:p>
              <a:p>
                <a:pPr marL="457200" lvl="1" indent="0">
                  <a:lnSpc>
                    <a:spcPct val="150000"/>
                  </a:lnSpc>
                  <a:buNone/>
                </a:pPr>
                <a:r>
                  <a:rPr lang="tr-TR" b="0" dirty="0" err="1" smtClean="0"/>
                  <a:t>then</a:t>
                </a:r>
                <a:r>
                  <a:rPr lang="tr-TR" b="0" dirty="0" smtClean="0"/>
                  <a:t>;</a:t>
                </a:r>
              </a:p>
              <a:p>
                <a:pPr marL="457200" lvl="1" indent="0">
                  <a:lnSpc>
                    <a:spcPct val="150000"/>
                  </a:lnSpc>
                  <a:buNone/>
                </a:pPr>
                <a:endParaRPr lang="tr-TR" b="0" dirty="0" smtClean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1125" y="4841324"/>
            <a:ext cx="5332275" cy="1302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339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 </a:t>
            </a:r>
            <a:r>
              <a:rPr lang="tr-TR" dirty="0" err="1" smtClean="0"/>
              <a:t>example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line</a:t>
            </a:r>
            <a:r>
              <a:rPr lang="tr-TR" dirty="0" smtClean="0"/>
              <a:t> </a:t>
            </a:r>
            <a:r>
              <a:rPr lang="tr-TR" dirty="0" err="1" smtClean="0"/>
              <a:t>spectrum</a:t>
            </a:r>
            <a:r>
              <a:rPr lang="tr-TR" dirty="0" smtClean="0"/>
              <a:t> (</a:t>
            </a:r>
            <a:r>
              <a:rPr lang="tr-TR" dirty="0" err="1" smtClean="0"/>
              <a:t>one-sided</a:t>
            </a:r>
            <a:r>
              <a:rPr lang="tr-TR" dirty="0" smtClean="0"/>
              <a:t>)</a:t>
            </a:r>
            <a:br>
              <a:rPr lang="tr-TR" dirty="0" smtClean="0"/>
            </a:br>
            <a:r>
              <a:rPr lang="tr-TR" dirty="0" smtClean="0"/>
              <a:t>(Fig.2.1-3 </a:t>
            </a:r>
            <a:r>
              <a:rPr lang="tr-TR" dirty="0" err="1"/>
              <a:t>Carlson</a:t>
            </a:r>
            <a:r>
              <a:rPr lang="tr-TR" dirty="0"/>
              <a:t>, </a:t>
            </a:r>
            <a:r>
              <a:rPr lang="tr-TR" dirty="0" err="1"/>
              <a:t>page</a:t>
            </a:r>
            <a:r>
              <a:rPr lang="tr-TR" dirty="0"/>
              <a:t> </a:t>
            </a:r>
            <a:r>
              <a:rPr lang="tr-TR" dirty="0" smtClean="0"/>
              <a:t>32)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signal</a:t>
            </a:r>
            <a:r>
              <a:rPr lang="tr-TR" dirty="0" smtClean="0"/>
              <a:t>: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We</a:t>
            </a:r>
            <a:r>
              <a:rPr lang="tr-TR" dirty="0" smtClean="0"/>
              <a:t> can </a:t>
            </a:r>
            <a:r>
              <a:rPr lang="tr-TR" dirty="0" err="1" smtClean="0"/>
              <a:t>rewrite</a:t>
            </a:r>
            <a:r>
              <a:rPr lang="tr-TR" dirty="0" smtClean="0"/>
              <a:t>:</a:t>
            </a:r>
          </a:p>
          <a:p>
            <a:pPr marL="914400" lvl="2" indent="0">
              <a:buNone/>
            </a:pPr>
            <a:r>
              <a:rPr lang="tr-TR" dirty="0"/>
              <a:t> </a:t>
            </a:r>
            <a:endParaRPr lang="tr-TR" dirty="0" smtClean="0"/>
          </a:p>
          <a:p>
            <a:pPr marL="914400" lvl="2" indent="0">
              <a:buNone/>
            </a:pPr>
            <a:endParaRPr lang="tr-TR" dirty="0" smtClean="0"/>
          </a:p>
          <a:p>
            <a:pPr marL="457200" lvl="1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7142" y="2375598"/>
            <a:ext cx="7100400" cy="672402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7043" y="4055734"/>
            <a:ext cx="9428166" cy="73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314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Two-sided</a:t>
            </a:r>
            <a:r>
              <a:rPr lang="tr-TR" dirty="0" smtClean="0"/>
              <a:t> </a:t>
            </a:r>
            <a:r>
              <a:rPr lang="tr-TR" dirty="0" err="1" smtClean="0"/>
              <a:t>line</a:t>
            </a:r>
            <a:r>
              <a:rPr lang="tr-TR" dirty="0" smtClean="0"/>
              <a:t> </a:t>
            </a:r>
            <a:r>
              <a:rPr lang="tr-TR" dirty="0" err="1" smtClean="0"/>
              <a:t>spectrum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concept</a:t>
            </a:r>
            <a:r>
              <a:rPr lang="tr-TR" dirty="0" smtClean="0"/>
              <a:t> of </a:t>
            </a:r>
            <a:r>
              <a:rPr lang="tr-TR" dirty="0" err="1" smtClean="0"/>
              <a:t>negative</a:t>
            </a:r>
            <a:r>
              <a:rPr lang="tr-TR" dirty="0" smtClean="0"/>
              <a:t> </a:t>
            </a:r>
            <a:r>
              <a:rPr lang="tr-TR" dirty="0" err="1" smtClean="0"/>
              <a:t>frequency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Using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Euler’s</a:t>
            </a:r>
            <a:r>
              <a:rPr lang="tr-TR" dirty="0" smtClean="0"/>
              <a:t> </a:t>
            </a:r>
            <a:r>
              <a:rPr lang="tr-TR" dirty="0" err="1" smtClean="0"/>
              <a:t>theorem</a:t>
            </a:r>
            <a:r>
              <a:rPr lang="tr-TR" dirty="0" smtClean="0"/>
              <a:t> </a:t>
            </a:r>
            <a:r>
              <a:rPr lang="tr-TR" dirty="0" err="1" smtClean="0"/>
              <a:t>again</a:t>
            </a:r>
            <a:r>
              <a:rPr lang="tr-TR" dirty="0" smtClean="0"/>
              <a:t>, </a:t>
            </a:r>
            <a:r>
              <a:rPr lang="tr-TR" dirty="0" err="1" smtClean="0"/>
              <a:t>we</a:t>
            </a:r>
            <a:r>
              <a:rPr lang="tr-TR" dirty="0" smtClean="0"/>
              <a:t> can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express</a:t>
            </a:r>
            <a:r>
              <a:rPr lang="tr-TR" dirty="0" smtClean="0"/>
              <a:t> a </a:t>
            </a:r>
            <a:r>
              <a:rPr lang="tr-TR" dirty="0" err="1" smtClean="0"/>
              <a:t>sinusoidal</a:t>
            </a:r>
            <a:r>
              <a:rPr lang="tr-TR" dirty="0" smtClean="0"/>
              <a:t> </a:t>
            </a:r>
            <a:r>
              <a:rPr lang="tr-TR" dirty="0" err="1" smtClean="0"/>
              <a:t>signal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complex</a:t>
            </a:r>
            <a:r>
              <a:rPr lang="tr-TR" dirty="0" smtClean="0"/>
              <a:t> </a:t>
            </a:r>
            <a:r>
              <a:rPr lang="tr-TR" dirty="0" err="1" smtClean="0"/>
              <a:t>conjugate</a:t>
            </a:r>
            <a:r>
              <a:rPr lang="tr-TR" dirty="0" smtClean="0"/>
              <a:t> </a:t>
            </a:r>
            <a:r>
              <a:rPr lang="tr-TR" dirty="0" err="1" smtClean="0"/>
              <a:t>phasors</a:t>
            </a:r>
            <a:r>
              <a:rPr lang="tr-TR" dirty="0" smtClean="0"/>
              <a:t>: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en-US" dirty="0"/>
              <a:t>The corresponding phasor diagram and line spectrum are shown in Fig. </a:t>
            </a:r>
            <a:r>
              <a:rPr lang="en-US" dirty="0" smtClean="0"/>
              <a:t>2.1–4</a:t>
            </a:r>
            <a:r>
              <a:rPr lang="tr-TR" dirty="0" smtClean="0"/>
              <a:t>, </a:t>
            </a:r>
            <a:r>
              <a:rPr lang="tr-TR" dirty="0" err="1" smtClean="0"/>
              <a:t>Carlson</a:t>
            </a:r>
            <a:r>
              <a:rPr lang="tr-TR" dirty="0" smtClean="0"/>
              <a:t>, </a:t>
            </a:r>
            <a:r>
              <a:rPr lang="tr-TR" dirty="0" err="1" smtClean="0"/>
              <a:t>page</a:t>
            </a:r>
            <a:r>
              <a:rPr lang="tr-TR" dirty="0" smtClean="0"/>
              <a:t> 32.</a:t>
            </a:r>
          </a:p>
          <a:p>
            <a:pPr marL="914400" lvl="2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9233" y="3045666"/>
            <a:ext cx="8059345" cy="1600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6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 </a:t>
            </a:r>
            <a:r>
              <a:rPr lang="tr-TR" dirty="0" err="1"/>
              <a:t>example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line</a:t>
            </a:r>
            <a:r>
              <a:rPr lang="tr-TR" dirty="0"/>
              <a:t> </a:t>
            </a:r>
            <a:r>
              <a:rPr lang="tr-TR" dirty="0" err="1"/>
              <a:t>spectrum</a:t>
            </a:r>
            <a:r>
              <a:rPr lang="tr-TR" dirty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two-sided</a:t>
            </a:r>
            <a:r>
              <a:rPr lang="tr-TR" dirty="0"/>
              <a:t>)</a:t>
            </a:r>
            <a:br>
              <a:rPr lang="tr-TR" dirty="0"/>
            </a:br>
            <a:r>
              <a:rPr lang="tr-TR" dirty="0"/>
              <a:t>(</a:t>
            </a:r>
            <a:r>
              <a:rPr lang="tr-TR" dirty="0" smtClean="0"/>
              <a:t>Fig.2.1-5 </a:t>
            </a:r>
            <a:r>
              <a:rPr lang="tr-TR" dirty="0" err="1"/>
              <a:t>Carlson</a:t>
            </a:r>
            <a:r>
              <a:rPr lang="tr-TR" dirty="0"/>
              <a:t>, </a:t>
            </a:r>
            <a:r>
              <a:rPr lang="tr-TR" dirty="0" err="1"/>
              <a:t>page</a:t>
            </a:r>
            <a:r>
              <a:rPr lang="tr-TR" dirty="0"/>
              <a:t> </a:t>
            </a:r>
            <a:r>
              <a:rPr lang="tr-TR" dirty="0" smtClean="0"/>
              <a:t>33)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signal</a:t>
            </a:r>
            <a:r>
              <a:rPr lang="tr-TR" dirty="0" smtClean="0"/>
              <a:t>:</a:t>
            </a:r>
          </a:p>
          <a:p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err="1" smtClean="0"/>
              <a:t>It</a:t>
            </a:r>
            <a:r>
              <a:rPr lang="tr-TR" dirty="0" smtClean="0"/>
              <a:t> can be </a:t>
            </a:r>
            <a:r>
              <a:rPr lang="tr-TR" dirty="0" err="1" smtClean="0"/>
              <a:t>expressed</a:t>
            </a:r>
            <a:r>
              <a:rPr lang="tr-TR" dirty="0" smtClean="0"/>
              <a:t> in </a:t>
            </a:r>
            <a:r>
              <a:rPr lang="tr-TR" dirty="0" err="1" smtClean="0"/>
              <a:t>terms</a:t>
            </a:r>
            <a:r>
              <a:rPr lang="tr-TR" dirty="0" smtClean="0"/>
              <a:t> of </a:t>
            </a:r>
            <a:r>
              <a:rPr lang="tr-TR" dirty="0" err="1" smtClean="0"/>
              <a:t>complex</a:t>
            </a:r>
            <a:r>
              <a:rPr lang="tr-TR" dirty="0" smtClean="0"/>
              <a:t> </a:t>
            </a:r>
            <a:r>
              <a:rPr lang="tr-TR" dirty="0" err="1" smtClean="0"/>
              <a:t>conjugate</a:t>
            </a:r>
            <a:r>
              <a:rPr lang="tr-TR" dirty="0" smtClean="0"/>
              <a:t> </a:t>
            </a:r>
            <a:r>
              <a:rPr lang="tr-TR" dirty="0" err="1" smtClean="0"/>
              <a:t>phasors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obtain</a:t>
            </a:r>
            <a:r>
              <a:rPr lang="tr-TR" dirty="0" smtClean="0"/>
              <a:t> </a:t>
            </a:r>
            <a:r>
              <a:rPr lang="tr-TR" dirty="0" err="1" smtClean="0"/>
              <a:t>two-sided</a:t>
            </a:r>
            <a:r>
              <a:rPr lang="tr-TR" dirty="0" smtClean="0"/>
              <a:t> </a:t>
            </a:r>
            <a:r>
              <a:rPr lang="tr-TR" dirty="0" err="1" smtClean="0"/>
              <a:t>line</a:t>
            </a:r>
            <a:r>
              <a:rPr lang="tr-TR" dirty="0" smtClean="0"/>
              <a:t> </a:t>
            </a:r>
            <a:r>
              <a:rPr lang="tr-TR" dirty="0" err="1" smtClean="0"/>
              <a:t>spectra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3268" y="2375598"/>
            <a:ext cx="8144274" cy="771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032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Amplitude</a:t>
            </a:r>
            <a:r>
              <a:rPr lang="tr-TR" dirty="0" smtClean="0"/>
              <a:t> </a:t>
            </a:r>
            <a:r>
              <a:rPr lang="tr-TR" dirty="0" err="1" smtClean="0"/>
              <a:t>Spectrum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Phase</a:t>
            </a:r>
            <a:r>
              <a:rPr lang="tr-TR" dirty="0" smtClean="0"/>
              <a:t> </a:t>
            </a:r>
            <a:r>
              <a:rPr lang="tr-TR" dirty="0" err="1" smtClean="0"/>
              <a:t>Spectrum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either</a:t>
            </a:r>
            <a:r>
              <a:rPr lang="tr-TR" dirty="0" smtClean="0"/>
              <a:t> </a:t>
            </a:r>
            <a:r>
              <a:rPr lang="tr-TR" dirty="0" err="1" smtClean="0"/>
              <a:t>version</a:t>
            </a:r>
            <a:r>
              <a:rPr lang="tr-TR" dirty="0" smtClean="0"/>
              <a:t>, be it </a:t>
            </a:r>
            <a:r>
              <a:rPr lang="tr-TR" dirty="0" err="1" smtClean="0"/>
              <a:t>one-sided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two-sided</a:t>
            </a:r>
            <a:r>
              <a:rPr lang="tr-TR" dirty="0"/>
              <a:t> </a:t>
            </a:r>
            <a:r>
              <a:rPr lang="tr-TR" dirty="0" err="1" smtClean="0"/>
              <a:t>line</a:t>
            </a:r>
            <a:r>
              <a:rPr lang="tr-TR" dirty="0" smtClean="0"/>
              <a:t> </a:t>
            </a:r>
            <a:r>
              <a:rPr lang="tr-TR" dirty="0" err="1" smtClean="0"/>
              <a:t>spectra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amplitude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spectrum</a:t>
            </a:r>
            <a:r>
              <a:rPr lang="tr-TR" dirty="0" smtClean="0"/>
              <a:t> </a:t>
            </a:r>
            <a:r>
              <a:rPr lang="tr-TR" dirty="0" err="1" smtClean="0"/>
              <a:t>conveys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information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phase</a:t>
            </a:r>
            <a:r>
              <a:rPr lang="tr-TR" dirty="0" smtClean="0"/>
              <a:t> </a:t>
            </a:r>
            <a:r>
              <a:rPr lang="tr-TR" dirty="0" err="1" smtClean="0"/>
              <a:t>spectrum</a:t>
            </a:r>
            <a:r>
              <a:rPr lang="tr-TR" dirty="0" smtClean="0"/>
              <a:t>. </a:t>
            </a:r>
            <a:r>
              <a:rPr lang="tr-TR" dirty="0" err="1" smtClean="0"/>
              <a:t>Both</a:t>
            </a:r>
            <a:r>
              <a:rPr lang="tr-TR" dirty="0" smtClean="0"/>
              <a:t> </a:t>
            </a:r>
            <a:r>
              <a:rPr lang="tr-TR" dirty="0" err="1" smtClean="0"/>
              <a:t>parts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required</a:t>
            </a:r>
            <a:r>
              <a:rPr lang="tr-TR" dirty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define </a:t>
            </a:r>
            <a:r>
              <a:rPr lang="tr-TR" dirty="0" err="1" smtClean="0"/>
              <a:t>the</a:t>
            </a:r>
            <a:r>
              <a:rPr lang="tr-TR" dirty="0" smtClean="0"/>
              <a:t> time-domain </a:t>
            </a:r>
            <a:r>
              <a:rPr lang="tr-TR" dirty="0" err="1" smtClean="0"/>
              <a:t>function</a:t>
            </a:r>
            <a:r>
              <a:rPr lang="tr-TR" dirty="0" smtClean="0"/>
              <a:t>, but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amplitude</a:t>
            </a:r>
            <a:r>
              <a:rPr lang="tr-TR" dirty="0" smtClean="0"/>
              <a:t> </a:t>
            </a:r>
            <a:r>
              <a:rPr lang="tr-TR" dirty="0" err="1" smtClean="0"/>
              <a:t>spectrum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itself</a:t>
            </a:r>
            <a:r>
              <a:rPr lang="tr-TR" dirty="0" smtClean="0"/>
              <a:t> </a:t>
            </a:r>
            <a:r>
              <a:rPr lang="tr-TR" dirty="0" err="1" smtClean="0"/>
              <a:t>tells</a:t>
            </a:r>
            <a:r>
              <a:rPr lang="tr-TR" dirty="0" smtClean="0"/>
              <a:t> us 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frequencies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present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in 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proportion</a:t>
            </a:r>
            <a:r>
              <a:rPr lang="tr-TR" dirty="0" smtClean="0"/>
              <a:t> (</a:t>
            </a:r>
            <a:r>
              <a:rPr lang="tr-TR" dirty="0" err="1" smtClean="0"/>
              <a:t>Carlson</a:t>
            </a:r>
            <a:r>
              <a:rPr lang="tr-TR" dirty="0" smtClean="0"/>
              <a:t>, </a:t>
            </a:r>
            <a:r>
              <a:rPr lang="tr-TR" dirty="0" err="1" smtClean="0"/>
              <a:t>page</a:t>
            </a:r>
            <a:r>
              <a:rPr lang="tr-TR" dirty="0" smtClean="0"/>
              <a:t> 33).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657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 smtClean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EEE322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</TotalTime>
  <Words>376</Words>
  <Application>Microsoft Office PowerPoint</Application>
  <PresentationFormat>Geniş ekran</PresentationFormat>
  <Paragraphs>62</Paragraphs>
  <Slides>9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 Teması</vt:lpstr>
      <vt:lpstr>EEE322  COMMUNICATION THEORY – I</vt:lpstr>
      <vt:lpstr>EEE322  COMMUNICATION THEORY - I</vt:lpstr>
      <vt:lpstr>Phasors and line spectra</vt:lpstr>
      <vt:lpstr>(a) Phasor diagram (b) Line spectrum  (Fig.2.1-2 Carlson, page 30)</vt:lpstr>
      <vt:lpstr>An example to line spectrum (one-sided) (Fig.2.1-3 Carlson, page 32)</vt:lpstr>
      <vt:lpstr>Two-sided line spectrum and the concept of negative frequency</vt:lpstr>
      <vt:lpstr>An example to line spectrum (two-sided) (Fig.2.1-5 Carlson, page 33)</vt:lpstr>
      <vt:lpstr>Amplitude Spectrum and Phase Spectrum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Murat H. Sazli</cp:lastModifiedBy>
  <cp:revision>63</cp:revision>
  <dcterms:created xsi:type="dcterms:W3CDTF">2018-07-07T11:05:27Z</dcterms:created>
  <dcterms:modified xsi:type="dcterms:W3CDTF">2019-04-08T13:08:59Z</dcterms:modified>
</cp:coreProperties>
</file>