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licey.net/free/4-russkii_yazyk/41-kurs_russkogo_yazyka_russkii_yazyk_i_kultura_obscheniya/stages/767-15_proiznoshenie_otdelnyh_sochetanii_zvukov__slov_i_form_slov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809CE-F913-4E8B-991D-34F50DACC2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Фонетика </a:t>
            </a:r>
            <a:r>
              <a:rPr lang="tr-TR" dirty="0"/>
              <a:t>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0F2AB2-7B92-4BD1-94D6-4FCDE5E3BB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5" y="3982783"/>
            <a:ext cx="6831673" cy="1086237"/>
          </a:xfrm>
        </p:spPr>
        <p:txBody>
          <a:bodyPr/>
          <a:lstStyle/>
          <a:p>
            <a:r>
              <a:rPr lang="ru-RU" dirty="0"/>
              <a:t>Урок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179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693ED-AFFB-458A-B2B0-BE48A7E16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39417"/>
          </a:xfrm>
        </p:spPr>
        <p:txBody>
          <a:bodyPr>
            <a:normAutofit fontScale="90000"/>
          </a:bodyPr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78008-4123-4E96-A61F-91C978558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8591" y="1616765"/>
            <a:ext cx="9601200" cy="4050194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Брызгунова</a:t>
            </a:r>
            <a:r>
              <a:rPr lang="ru-RU" dirty="0"/>
              <a:t>, Е.А., Звуки и интонация русской речи. Москва: Русский язык, 1977.</a:t>
            </a:r>
            <a:endParaRPr lang="tr-TR" dirty="0"/>
          </a:p>
          <a:p>
            <a:r>
              <a:rPr lang="ru-RU" dirty="0"/>
              <a:t>Науменко Ю. М. Корректировочный курс русской фонетики и интонации для иностранных студентов I курса бакалавриата , Москва: Флинта: Наука, 2012.</a:t>
            </a:r>
          </a:p>
          <a:p>
            <a:r>
              <a:rPr lang="ru-RU" dirty="0"/>
              <a:t>Одинцова И.В. Звуки. Ритмика. Интонация. Москва: Флинта: Наука, 2014.</a:t>
            </a:r>
          </a:p>
          <a:p>
            <a:r>
              <a:rPr lang="ru-RU" dirty="0" err="1"/>
              <a:t>Бархударова</a:t>
            </a:r>
            <a:r>
              <a:rPr lang="ru-RU" dirty="0"/>
              <a:t> Л. Л., Панков Ф. И. По-русски – с хорошим произношением: практический курс звучащей речи. Москва: Русский язык. Курсы, 2008.</a:t>
            </a:r>
          </a:p>
          <a:p>
            <a:r>
              <a:rPr lang="ru-RU" dirty="0"/>
              <a:t>Буланин Л. Л. Фонетика современного русского языка. Москва: Высшая школа, 1970. </a:t>
            </a:r>
          </a:p>
          <a:p>
            <a:r>
              <a:rPr lang="ru-RU" dirty="0"/>
              <a:t>Кедрова Г. Е., Потапов В. В., Егоров А. М., Омельянова Е. Б. Фонетика русского языка. </a:t>
            </a:r>
            <a:r>
              <a:rPr lang="tr-TR" dirty="0"/>
              <a:t>Web</a:t>
            </a:r>
            <a:r>
              <a:rPr lang="ru-RU" dirty="0"/>
              <a:t>:. http://www.philol.msu.ru/~fonetica/index1.htm .</a:t>
            </a:r>
          </a:p>
          <a:p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https://licey.net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294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A6625-EE84-4946-AD8F-B2F4B020E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23730"/>
          </a:xfrm>
        </p:spPr>
        <p:txBody>
          <a:bodyPr>
            <a:noAutofit/>
          </a:bodyPr>
          <a:lstStyle/>
          <a:p>
            <a:r>
              <a:rPr lang="ru-RU" sz="3600" dirty="0"/>
              <a:t>Редукция гласных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F8D40-18D3-4FBE-9DBE-A8F7C0281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09530"/>
            <a:ext cx="9601200" cy="4409661"/>
          </a:xfrm>
        </p:spPr>
        <p:txBody>
          <a:bodyPr/>
          <a:lstStyle/>
          <a:p>
            <a:endParaRPr lang="ru-RU" dirty="0">
              <a:latin typeface="+mj-lt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русском языке в односложных словах присутствует только одно ударение. Ударение всегда падает на гласный звук. Таким образом, гласные звуки бывают ударными и безударными. Под ударением гласный произносится чётко, ясно и чуть дольше. Ударная позиция гласного является сильной позицией этого гласного. В безударных слогах гласные артикулируются менее чётко и изменяются своё звучание. Безударная позиция гласных является слабой позицией этого гласного.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Процесс изменения звучания гласных звуков называется </a:t>
            </a:r>
            <a:r>
              <a:rPr lang="ru-RU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редукцией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Редукция бывает </a:t>
            </a:r>
            <a:r>
              <a:rPr lang="ru-RU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количественная и качественная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99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A6625-EE84-4946-AD8F-B2F4B020E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23730"/>
          </a:xfrm>
        </p:spPr>
        <p:txBody>
          <a:bodyPr>
            <a:noAutofit/>
          </a:bodyPr>
          <a:lstStyle/>
          <a:p>
            <a:r>
              <a:rPr lang="ru-RU" sz="3600" dirty="0"/>
              <a:t>Редукция гласных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F8D40-18D3-4FBE-9DBE-A8F7C0281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09530"/>
            <a:ext cx="9601200" cy="4409661"/>
          </a:xfrm>
        </p:spPr>
        <p:txBody>
          <a:bodyPr/>
          <a:lstStyle/>
          <a:p>
            <a:endParaRPr lang="ru-RU" dirty="0">
              <a:latin typeface="+mj-lt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Редукция количественная — это уменьшение долготы и силы звучания гласного в безударном слоге. В русском языке количественную редукцию испытывают следующие гласные звуки: [и], [ы], [у]. 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Редукция качественная — это ослабление и изменение звучания гласных в безударном слоге. В русском зыке качественной редукции подвергаются гласные </a:t>
            </a:r>
            <a:r>
              <a:rPr lang="tr-T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[а]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[о]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</a:t>
            </a:r>
            <a:r>
              <a:rPr lang="tr-T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 зависимости от положения гласного по отношению к ударению выделяются три основные позиции гласного: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237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A6625-EE84-4946-AD8F-B2F4B020E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23730"/>
          </a:xfrm>
        </p:spPr>
        <p:txBody>
          <a:bodyPr>
            <a:noAutofit/>
          </a:bodyPr>
          <a:lstStyle/>
          <a:p>
            <a:r>
              <a:rPr lang="ru-RU" sz="3600" dirty="0"/>
              <a:t>Редукция гласных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F8D40-18D3-4FBE-9DBE-A8F7C0281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09530"/>
            <a:ext cx="9601200" cy="4409661"/>
          </a:xfrm>
        </p:spPr>
        <p:txBody>
          <a:bodyPr>
            <a:normAutofit/>
          </a:bodyPr>
          <a:lstStyle/>
          <a:p>
            <a:endParaRPr lang="ru-RU" dirty="0">
              <a:latin typeface="+mj-lt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Ударная позиция (самая сильная)- условно позиция 3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Позиция в абсолютном начале слова или в первом предударном слоге (менее сильная) - условно позиция 2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ru-RU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Заударная и остальные позиции в слове (самая слабая)- условно позиция 1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Исходя из того, что самая сильная позиция гласного это ударная позиция можно вывести формулу: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&gt; 2 &gt; 1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657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A6625-EE84-4946-AD8F-B2F4B020E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23730"/>
          </a:xfrm>
        </p:spPr>
        <p:txBody>
          <a:bodyPr>
            <a:noAutofit/>
          </a:bodyPr>
          <a:lstStyle/>
          <a:p>
            <a:r>
              <a:rPr lang="ru-RU" sz="3600" dirty="0"/>
              <a:t>Редукция гласных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F8D40-18D3-4FBE-9DBE-A8F7C0281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09530"/>
            <a:ext cx="9601200" cy="4409661"/>
          </a:xfrm>
        </p:spPr>
        <p:txBody>
          <a:bodyPr>
            <a:normAutofit/>
          </a:bodyPr>
          <a:lstStyle/>
          <a:p>
            <a:endParaRPr lang="ru-RU" dirty="0">
              <a:latin typeface="+mj-lt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&gt; 2 &gt; 1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Данная формула несправедлива для математики, однако справедлива в нашем конкретном случае. Так, исходя из приведенной выше формулы, можно сделать вывод, что 3 позиция сильнее 2, 2 позиция сильнее 1. Гласная в позиции 1 подвергается наибольшей степени редукции в слове и является наиболее слабой позицией для гласного.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472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A6625-EE84-4946-AD8F-B2F4B020E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23730"/>
          </a:xfrm>
        </p:spPr>
        <p:txBody>
          <a:bodyPr>
            <a:noAutofit/>
          </a:bodyPr>
          <a:lstStyle/>
          <a:p>
            <a:r>
              <a:rPr lang="ru-RU" sz="3600" dirty="0"/>
              <a:t>Редукция гласных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F8D40-18D3-4FBE-9DBE-A8F7C0281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09530"/>
            <a:ext cx="9601200" cy="4409661"/>
          </a:xfrm>
        </p:spPr>
        <p:txBody>
          <a:bodyPr>
            <a:normAutofit/>
          </a:bodyPr>
          <a:lstStyle/>
          <a:p>
            <a:endParaRPr lang="ru-RU" dirty="0">
              <a:latin typeface="+mj-lt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&gt; 2 &gt; 1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506BA1-0903-48ED-A246-52643DADBD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4121" y="1618805"/>
            <a:ext cx="8951843" cy="459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069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A6625-EE84-4946-AD8F-B2F4B020E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23730"/>
          </a:xfrm>
        </p:spPr>
        <p:txBody>
          <a:bodyPr>
            <a:noAutofit/>
          </a:bodyPr>
          <a:lstStyle/>
          <a:p>
            <a:r>
              <a:rPr lang="ru-RU" sz="3600" dirty="0"/>
              <a:t>Редукция гласных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F8D40-18D3-4FBE-9DBE-A8F7C0281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09530"/>
            <a:ext cx="9601200" cy="4409661"/>
          </a:xfrm>
        </p:spPr>
        <p:txBody>
          <a:bodyPr>
            <a:normAutofit/>
          </a:bodyPr>
          <a:lstStyle/>
          <a:p>
            <a:endParaRPr lang="ru-RU" dirty="0">
              <a:latin typeface="+mj-lt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&gt; 2 &gt; 1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506BA1-0903-48ED-A246-52643DADBD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4121" y="1618805"/>
            <a:ext cx="8951843" cy="459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417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8A0E112-9C9D-491C-9CD2-51C50B8936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4896" y="1046922"/>
            <a:ext cx="8991156" cy="4874292"/>
          </a:xfrm>
        </p:spPr>
      </p:pic>
    </p:spTree>
    <p:extLst>
      <p:ext uri="{BB962C8B-B14F-4D97-AF65-F5344CB8AC3E}">
        <p14:creationId xmlns:p14="http://schemas.microsoft.com/office/powerpoint/2010/main" val="1037388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AFF67F9-380F-4CBB-852C-BBC5241A5F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4243" y="1871985"/>
            <a:ext cx="9442459" cy="3114029"/>
          </a:xfrm>
        </p:spPr>
      </p:pic>
    </p:spTree>
    <p:extLst>
      <p:ext uri="{BB962C8B-B14F-4D97-AF65-F5344CB8AC3E}">
        <p14:creationId xmlns:p14="http://schemas.microsoft.com/office/powerpoint/2010/main" val="50871514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1205</TotalTime>
  <Words>468</Words>
  <Application>Microsoft Office PowerPoint</Application>
  <PresentationFormat>Widescreen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Franklin Gothic Book</vt:lpstr>
      <vt:lpstr>Symbol</vt:lpstr>
      <vt:lpstr>Times New Roman</vt:lpstr>
      <vt:lpstr>Crop</vt:lpstr>
      <vt:lpstr>Фонетика I</vt:lpstr>
      <vt:lpstr>Редукция гласных</vt:lpstr>
      <vt:lpstr>Редукция гласных</vt:lpstr>
      <vt:lpstr>Редукция гласных</vt:lpstr>
      <vt:lpstr>Редукция гласных</vt:lpstr>
      <vt:lpstr>Редукция гласных</vt:lpstr>
      <vt:lpstr>Редукция гласных</vt:lpstr>
      <vt:lpstr>PowerPoint Presentation</vt:lpstr>
      <vt:lpstr>PowerPoint Presentation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Фонетика II</dc:title>
  <dc:creator>asus</dc:creator>
  <cp:lastModifiedBy>asus</cp:lastModifiedBy>
  <cp:revision>269</cp:revision>
  <dcterms:created xsi:type="dcterms:W3CDTF">2020-03-24T12:01:02Z</dcterms:created>
  <dcterms:modified xsi:type="dcterms:W3CDTF">2020-07-06T10:28:34Z</dcterms:modified>
</cp:coreProperties>
</file>