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6" r:id="rId2"/>
    <p:sldId id="564" r:id="rId3"/>
    <p:sldId id="373" r:id="rId4"/>
    <p:sldId id="487" r:id="rId5"/>
    <p:sldId id="490" r:id="rId6"/>
    <p:sldId id="374" r:id="rId7"/>
    <p:sldId id="486" r:id="rId8"/>
    <p:sldId id="547" r:id="rId9"/>
    <p:sldId id="567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640" autoAdjust="0"/>
  </p:normalViewPr>
  <p:slideViewPr>
    <p:cSldViewPr>
      <p:cViewPr varScale="1">
        <p:scale>
          <a:sx n="97" d="100"/>
          <a:sy n="97" d="100"/>
        </p:scale>
        <p:origin x="104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26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8BA125-6AC3-4008-A246-8407638D673D}" type="datetimeFigureOut">
              <a:rPr lang="en-US" smtClean="0"/>
              <a:pPr/>
              <a:t>12/9/19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3F391E-D804-4CF2-9977-9C4D97983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879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5E519-0AFB-4587-909E-F02C2F1D1C69}" type="datetimeFigureOut">
              <a:rPr lang="en-US" smtClean="0"/>
              <a:pPr/>
              <a:t>12/9/19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BC438-9245-4F72-A1AC-476AEB3144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53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9329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3829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1017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9886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6365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5989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7719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8388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1056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4488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0056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2581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115666"/>
          </a:xfrm>
          <a:noFill/>
        </p:spPr>
        <p:txBody>
          <a:bodyPr/>
          <a:lstStyle/>
          <a:p>
            <a:r>
              <a:rPr lang="tr-TR" dirty="0" smtClean="0"/>
              <a:t>EĞİTİMDE PROGRAM GELİŞTİRME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99592" y="3789040"/>
            <a:ext cx="7704856" cy="2160240"/>
          </a:xfrm>
        </p:spPr>
        <p:txBody>
          <a:bodyPr>
            <a:normAutofit fontScale="70000" lnSpcReduction="20000"/>
          </a:bodyPr>
          <a:lstStyle/>
          <a:p>
            <a:r>
              <a:rPr lang="tr-TR" dirty="0" smtClean="0">
                <a:solidFill>
                  <a:schemeClr val="tx1"/>
                </a:solidFill>
              </a:rPr>
              <a:t>DERSİN KODU</a:t>
            </a:r>
            <a:r>
              <a:rPr lang="tr-TR" dirty="0">
                <a:solidFill>
                  <a:schemeClr val="tx1"/>
                </a:solidFill>
              </a:rPr>
              <a:t>: </a:t>
            </a:r>
            <a:r>
              <a:rPr lang="tr-TR" dirty="0" smtClean="0">
                <a:solidFill>
                  <a:schemeClr val="tx1"/>
                </a:solidFill>
              </a:rPr>
              <a:t>SMB006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DERSİN KREDİSİ: 2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SAAT: 2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ANKARA ÜNİVERSİTESİ EĞİTİM BİLİMLERİ FAKÜLTESİ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Doç. Dr. Fatma Mızıkacı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2019-2020</a:t>
            </a:r>
          </a:p>
        </p:txBody>
      </p:sp>
    </p:spTree>
    <p:extLst>
      <p:ext uri="{BB962C8B-B14F-4D97-AF65-F5344CB8AC3E}">
        <p14:creationId xmlns:p14="http://schemas.microsoft.com/office/powerpoint/2010/main" val="200006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8000" dirty="0" smtClean="0"/>
              <a:t>13. HAFTA</a:t>
            </a:r>
            <a:endParaRPr lang="en-GB" sz="8000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17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ÖĞRETİM YÖNTEM VE TEKNİKLERİ</a:t>
            </a:r>
            <a:endParaRPr lang="en-GB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92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pPr eaLnBrk="1" hangingPunct="1"/>
            <a:r>
              <a:rPr lang="tr-TR" sz="3200" b="1" dirty="0" smtClean="0"/>
              <a:t>Öğretim Yöntem ve Teknikleri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80000"/>
              </a:lnSpc>
            </a:pPr>
            <a:r>
              <a:rPr lang="tr-TR" sz="2800" dirty="0" smtClean="0"/>
              <a:t>Her bireyin aynı yöntemle öğrenmesi olası değildir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tr-TR" sz="2800" dirty="0" smtClean="0"/>
              <a:t>Her yöntem her bireyin ilgisini eşit düzeyde çekmez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tr-TR" sz="2800" dirty="0" smtClean="0"/>
              <a:t>Tek bir yöntem tek başına bütün konulara uygun değildir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tr-TR" sz="2800" dirty="0" smtClean="0"/>
              <a:t>Bir öğretim yöntemi belirlenen bütün hedeflere ulaşmayı sağlamada yeterli değildir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tr-TR" sz="2800" dirty="0" smtClean="0"/>
              <a:t>Her öğretmen bütün yöntemleri çok becerili kullanamayabilir. Bazı öğretmenler bazı yöntemlere yatkındır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tr-TR" sz="2800" dirty="0" smtClean="0"/>
              <a:t>Bazı yöntemler uzun zaman gerektirir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tr-TR" sz="2800" dirty="0" smtClean="0"/>
              <a:t>Bazı yöntemler özel fiziksel koşullar gerektirir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tr-TR" sz="2800" dirty="0" smtClean="0"/>
              <a:t>Bazı yöntemler parasal kaynak gerektirir.</a:t>
            </a:r>
          </a:p>
        </p:txBody>
      </p:sp>
    </p:spTree>
    <p:extLst>
      <p:ext uri="{BB962C8B-B14F-4D97-AF65-F5344CB8AC3E}">
        <p14:creationId xmlns:p14="http://schemas.microsoft.com/office/powerpoint/2010/main" val="29326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 -Teknik ilişkisi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tr-TR" b="1" u="sng" dirty="0" smtClean="0"/>
              <a:t>Yöntem</a:t>
            </a:r>
          </a:p>
          <a:p>
            <a:r>
              <a:rPr lang="tr-TR" dirty="0" smtClean="0"/>
              <a:t>Hedefe ulaşmak için izlenen yol</a:t>
            </a:r>
          </a:p>
          <a:p>
            <a:r>
              <a:rPr lang="tr-TR" dirty="0" smtClean="0"/>
              <a:t>Tasarım</a:t>
            </a:r>
          </a:p>
          <a:p>
            <a:r>
              <a:rPr lang="tr-TR" dirty="0" smtClean="0"/>
              <a:t>Öğretme öğrenme sürecinin planı</a:t>
            </a:r>
            <a:endParaRPr lang="tr-TR" dirty="0"/>
          </a:p>
        </p:txBody>
      </p:sp>
      <p:sp>
        <p:nvSpPr>
          <p:cNvPr id="6" name="5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tr-TR" b="1" u="sng" dirty="0" smtClean="0"/>
              <a:t>Teknik</a:t>
            </a:r>
          </a:p>
          <a:p>
            <a:r>
              <a:rPr lang="tr-TR" dirty="0" smtClean="0"/>
              <a:t>Yöntemi uygulamaya koyma biçimi</a:t>
            </a:r>
          </a:p>
          <a:p>
            <a:r>
              <a:rPr lang="tr-TR" dirty="0" smtClean="0"/>
              <a:t>Uygulama</a:t>
            </a:r>
          </a:p>
          <a:p>
            <a:r>
              <a:rPr lang="tr-TR" dirty="0" smtClean="0"/>
              <a:t>Planın kullanılması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 VE TEKNİKLER 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Anlatım</a:t>
            </a:r>
          </a:p>
          <a:p>
            <a:r>
              <a:rPr lang="tr-TR" dirty="0" smtClean="0"/>
              <a:t>Gösterim</a:t>
            </a:r>
          </a:p>
          <a:p>
            <a:r>
              <a:rPr lang="tr-TR" dirty="0" smtClean="0"/>
              <a:t>soru-yanıt</a:t>
            </a:r>
          </a:p>
          <a:p>
            <a:r>
              <a:rPr lang="tr-TR" dirty="0" smtClean="0"/>
              <a:t>Uygulama, alıştırma, inceleme, ev ödevi</a:t>
            </a:r>
          </a:p>
          <a:p>
            <a:r>
              <a:rPr lang="tr-TR" dirty="0" smtClean="0"/>
              <a:t>Tartışma</a:t>
            </a:r>
          </a:p>
          <a:p>
            <a:r>
              <a:rPr lang="tr-TR" dirty="0" smtClean="0"/>
              <a:t>Örnek olay inceleme</a:t>
            </a:r>
          </a:p>
          <a:p>
            <a:r>
              <a:rPr lang="tr-TR" dirty="0" smtClean="0"/>
              <a:t>Rol oynama</a:t>
            </a:r>
          </a:p>
          <a:p>
            <a:endParaRPr lang="tr-TR" dirty="0" smtClean="0"/>
          </a:p>
          <a:p>
            <a:endParaRPr lang="en-GB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tr-TR" dirty="0"/>
              <a:t>Beyin fırtınası</a:t>
            </a:r>
          </a:p>
          <a:p>
            <a:r>
              <a:rPr lang="tr-TR" dirty="0"/>
              <a:t>Konuşma </a:t>
            </a:r>
            <a:r>
              <a:rPr lang="tr-TR" dirty="0" smtClean="0"/>
              <a:t>halkası</a:t>
            </a:r>
          </a:p>
          <a:p>
            <a:r>
              <a:rPr lang="tr-TR" dirty="0" smtClean="0"/>
              <a:t>6 şapkalı düşünme</a:t>
            </a:r>
          </a:p>
          <a:p>
            <a:r>
              <a:rPr lang="tr-TR" dirty="0" smtClean="0"/>
              <a:t>Görüş geliştirme</a:t>
            </a:r>
          </a:p>
          <a:p>
            <a:endParaRPr lang="tr-TR" dirty="0"/>
          </a:p>
          <a:p>
            <a:endParaRPr lang="tr-T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862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Hedef-strateji-yöntem-teknik</a:t>
            </a:r>
            <a:endParaRPr lang="tr-TR" dirty="0"/>
          </a:p>
        </p:txBody>
      </p:sp>
      <p:graphicFrame>
        <p:nvGraphicFramePr>
          <p:cNvPr id="6" name="5 Tablo"/>
          <p:cNvGraphicFramePr>
            <a:graphicFrameLocks noGrp="1"/>
          </p:cNvGraphicFramePr>
          <p:nvPr/>
        </p:nvGraphicFramePr>
        <p:xfrm>
          <a:off x="539552" y="980727"/>
          <a:ext cx="8136904" cy="5376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42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342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3422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3422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92089"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Hedef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Strateji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Yöntem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Teknik</a:t>
                      </a:r>
                      <a:endParaRPr lang="tr-T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78622"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Bilgi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Sunuş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Anlatım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Gösterim, Beyin Fırtınası</a:t>
                      </a:r>
                      <a:endParaRPr lang="tr-T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66998"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Kavrama 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Buluş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Tartışma, Örnek Olay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Soru-cevap</a:t>
                      </a:r>
                      <a:endParaRPr lang="tr-T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38637"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Uygulama</a:t>
                      </a:r>
                    </a:p>
                    <a:p>
                      <a:r>
                        <a:rPr lang="tr-TR" sz="2800" dirty="0" smtClean="0"/>
                        <a:t>Analiz</a:t>
                      </a:r>
                    </a:p>
                    <a:p>
                      <a:r>
                        <a:rPr lang="tr-TR" sz="2800" dirty="0" smtClean="0"/>
                        <a:t>Sentez</a:t>
                      </a:r>
                    </a:p>
                    <a:p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Araştırma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Gösterim, Problem Çözme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Benzetim, Drama, Grup Çalışması</a:t>
                      </a:r>
                      <a:endParaRPr lang="tr-T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/>
          </a:bodyPr>
          <a:lstStyle/>
          <a:p>
            <a:r>
              <a:rPr lang="tr-TR" dirty="0" smtClean="0"/>
              <a:t>Öğretme-öğrenme durumları</a:t>
            </a:r>
            <a:br>
              <a:rPr lang="tr-TR" dirty="0" smtClean="0"/>
            </a:br>
            <a:r>
              <a:rPr lang="tr-TR" dirty="0" smtClean="0"/>
              <a:t>özet ve değerlendirme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r>
              <a:rPr lang="tr-TR" dirty="0" smtClean="0"/>
              <a:t>Öğrenme öğretme durumlarında yer alan konuları özetleyiniz. </a:t>
            </a:r>
          </a:p>
          <a:p>
            <a:r>
              <a:rPr lang="tr-TR" dirty="0" smtClean="0"/>
              <a:t>Öğrenme ve öğretme bilgisinin program geliştirmede nasıl bir öneme sahip olduğunu tartışınız.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656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Kullanılan kaynaklar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/>
              <a:t>Demirel, Ö. (2007). Eğitimde program geliştirme (10. baskı). </a:t>
            </a:r>
            <a:r>
              <a:rPr lang="tr-TR" i="1" dirty="0"/>
              <a:t>Ankara: </a:t>
            </a:r>
            <a:r>
              <a:rPr lang="tr-TR" i="1" dirty="0" err="1"/>
              <a:t>Pegem</a:t>
            </a:r>
            <a:r>
              <a:rPr lang="tr-TR" i="1" dirty="0"/>
              <a:t> A Yayıncılık</a:t>
            </a:r>
            <a:r>
              <a:rPr lang="tr-TR" dirty="0"/>
              <a:t>.</a:t>
            </a:r>
            <a:endParaRPr lang="tr-TR" dirty="0" smtClean="0"/>
          </a:p>
          <a:p>
            <a:r>
              <a:rPr lang="tr-TR" dirty="0" smtClean="0"/>
              <a:t>Demirel</a:t>
            </a:r>
            <a:r>
              <a:rPr lang="tr-TR" dirty="0"/>
              <a:t>, Ö. (1992). Türkiye'de program geliştirme uygulamaları. </a:t>
            </a:r>
            <a:r>
              <a:rPr lang="tr-TR" i="1" dirty="0"/>
              <a:t>Hacettepe Üniversitesi Eğitim Fakültesi Dergisi</a:t>
            </a:r>
            <a:r>
              <a:rPr lang="tr-TR" dirty="0"/>
              <a:t>, </a:t>
            </a:r>
            <a:r>
              <a:rPr lang="tr-TR" i="1" dirty="0"/>
              <a:t>7</a:t>
            </a:r>
            <a:r>
              <a:rPr lang="tr-TR" dirty="0"/>
              <a:t>(7</a:t>
            </a:r>
            <a:r>
              <a:rPr lang="tr-TR" dirty="0" smtClean="0"/>
              <a:t>).</a:t>
            </a:r>
          </a:p>
          <a:p>
            <a:r>
              <a:rPr lang="en-US" dirty="0" err="1"/>
              <a:t>Hunkins</a:t>
            </a:r>
            <a:r>
              <a:rPr lang="en-US" dirty="0"/>
              <a:t>, F. P., &amp; Hammill, P. A. (1994). Beyond Tyler and </a:t>
            </a:r>
            <a:r>
              <a:rPr lang="en-US" dirty="0" err="1"/>
              <a:t>Taba</a:t>
            </a:r>
            <a:r>
              <a:rPr lang="en-US" dirty="0"/>
              <a:t>: </a:t>
            </a:r>
            <a:r>
              <a:rPr lang="en-US" dirty="0" err="1"/>
              <a:t>Reconceptualizing</a:t>
            </a:r>
            <a:r>
              <a:rPr lang="en-US" dirty="0"/>
              <a:t> the curriculum process. </a:t>
            </a:r>
            <a:r>
              <a:rPr lang="en-US" i="1" dirty="0"/>
              <a:t>Peabody Journal of Education</a:t>
            </a:r>
            <a:r>
              <a:rPr lang="en-US" dirty="0"/>
              <a:t>, </a:t>
            </a:r>
            <a:r>
              <a:rPr lang="en-US" i="1" dirty="0"/>
              <a:t>69</a:t>
            </a:r>
            <a:r>
              <a:rPr lang="en-US" dirty="0"/>
              <a:t>(3), 4-18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err="1"/>
              <a:t>Läänemets</a:t>
            </a:r>
            <a:r>
              <a:rPr lang="en-US" dirty="0"/>
              <a:t>, U., &amp; </a:t>
            </a:r>
            <a:r>
              <a:rPr lang="en-US" dirty="0" err="1"/>
              <a:t>Kalamees-Ruubel</a:t>
            </a:r>
            <a:r>
              <a:rPr lang="en-US" dirty="0"/>
              <a:t>, K. (2013). The </a:t>
            </a:r>
            <a:r>
              <a:rPr lang="en-US" dirty="0" err="1"/>
              <a:t>taba-tyler</a:t>
            </a:r>
            <a:r>
              <a:rPr lang="en-US" dirty="0"/>
              <a:t> rationales. </a:t>
            </a:r>
            <a:r>
              <a:rPr lang="en-US" i="1" dirty="0"/>
              <a:t>Journal of the American Association for the Advancement of Curriculum Studies (JAAACS)</a:t>
            </a:r>
            <a:r>
              <a:rPr lang="en-US" dirty="0"/>
              <a:t>, </a:t>
            </a:r>
            <a:r>
              <a:rPr lang="en-US" i="1" dirty="0"/>
              <a:t>9</a:t>
            </a:r>
            <a:r>
              <a:rPr lang="en-US" dirty="0"/>
              <a:t>(2</a:t>
            </a:r>
            <a:r>
              <a:rPr lang="en-US" dirty="0" smtClean="0"/>
              <a:t>).</a:t>
            </a:r>
            <a:endParaRPr lang="tr-TR" dirty="0" smtClean="0"/>
          </a:p>
          <a:p>
            <a:r>
              <a:rPr lang="en-US" dirty="0"/>
              <a:t>Tanner, D., &amp; Tanner, L. N. (1980). </a:t>
            </a:r>
            <a:r>
              <a:rPr lang="en-US" i="1" dirty="0"/>
              <a:t>Curriculum development: Theory into practice</a:t>
            </a:r>
            <a:r>
              <a:rPr lang="en-US" dirty="0"/>
              <a:t> (p. 30). New York: Macmillan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 err="1"/>
              <a:t>Oliver</a:t>
            </a:r>
            <a:r>
              <a:rPr lang="tr-TR" dirty="0"/>
              <a:t>, R., </a:t>
            </a:r>
            <a:r>
              <a:rPr lang="tr-TR" dirty="0" err="1"/>
              <a:t>Kersten</a:t>
            </a:r>
            <a:r>
              <a:rPr lang="tr-TR" dirty="0"/>
              <a:t>, H., </a:t>
            </a:r>
            <a:r>
              <a:rPr lang="tr-TR" dirty="0" err="1"/>
              <a:t>Vinkka‐Puhakka</a:t>
            </a:r>
            <a:r>
              <a:rPr lang="tr-TR" dirty="0"/>
              <a:t>, H., </a:t>
            </a:r>
            <a:r>
              <a:rPr lang="tr-TR" dirty="0" err="1"/>
              <a:t>Alpasan</a:t>
            </a:r>
            <a:r>
              <a:rPr lang="tr-TR" dirty="0"/>
              <a:t>, G., </a:t>
            </a:r>
            <a:r>
              <a:rPr lang="tr-TR" dirty="0" err="1"/>
              <a:t>Bearn</a:t>
            </a:r>
            <a:r>
              <a:rPr lang="tr-TR" dirty="0"/>
              <a:t>, D., </a:t>
            </a:r>
            <a:r>
              <a:rPr lang="tr-TR" dirty="0" err="1"/>
              <a:t>Cema</a:t>
            </a:r>
            <a:r>
              <a:rPr lang="tr-TR" dirty="0"/>
              <a:t>, I., ... &amp; </a:t>
            </a:r>
            <a:r>
              <a:rPr lang="tr-TR" dirty="0" err="1"/>
              <a:t>Jeniati</a:t>
            </a:r>
            <a:r>
              <a:rPr lang="tr-TR" dirty="0"/>
              <a:t>, E. (2008). </a:t>
            </a:r>
            <a:r>
              <a:rPr lang="tr-TR" dirty="0" err="1"/>
              <a:t>Curriculum</a:t>
            </a:r>
            <a:r>
              <a:rPr lang="tr-TR" dirty="0"/>
              <a:t> </a:t>
            </a:r>
            <a:r>
              <a:rPr lang="tr-TR" dirty="0" err="1"/>
              <a:t>structure</a:t>
            </a:r>
            <a:r>
              <a:rPr lang="tr-TR" dirty="0"/>
              <a:t>: </a:t>
            </a:r>
            <a:r>
              <a:rPr lang="tr-TR" dirty="0" err="1"/>
              <a:t>principles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strategy</a:t>
            </a:r>
            <a:r>
              <a:rPr lang="tr-TR" dirty="0"/>
              <a:t>. </a:t>
            </a:r>
            <a:r>
              <a:rPr lang="tr-TR" i="1" dirty="0" err="1"/>
              <a:t>European</a:t>
            </a:r>
            <a:r>
              <a:rPr lang="tr-TR" i="1" dirty="0"/>
              <a:t> </a:t>
            </a:r>
            <a:r>
              <a:rPr lang="tr-TR" i="1" dirty="0" err="1"/>
              <a:t>Journal</a:t>
            </a:r>
            <a:r>
              <a:rPr lang="tr-TR" i="1" dirty="0"/>
              <a:t> of </a:t>
            </a:r>
            <a:r>
              <a:rPr lang="tr-TR" i="1" dirty="0" err="1"/>
              <a:t>Dental</a:t>
            </a:r>
            <a:r>
              <a:rPr lang="tr-TR" i="1" dirty="0"/>
              <a:t> </a:t>
            </a:r>
            <a:r>
              <a:rPr lang="tr-TR" i="1" dirty="0" err="1"/>
              <a:t>Education</a:t>
            </a:r>
            <a:r>
              <a:rPr lang="tr-TR" dirty="0"/>
              <a:t>, </a:t>
            </a:r>
            <a:r>
              <a:rPr lang="tr-TR" i="1" dirty="0"/>
              <a:t>12</a:t>
            </a:r>
            <a:r>
              <a:rPr lang="tr-TR" dirty="0"/>
              <a:t>, 74-84</a:t>
            </a:r>
            <a:r>
              <a:rPr lang="tr-TR" dirty="0" smtClean="0"/>
              <a:t>.</a:t>
            </a:r>
          </a:p>
          <a:p>
            <a:r>
              <a:rPr lang="en-US" dirty="0"/>
              <a:t>Caswell, H. L., &amp; Campbell, D. S. (1935). </a:t>
            </a:r>
            <a:r>
              <a:rPr lang="en-US" i="1" dirty="0"/>
              <a:t>Curriculum development</a:t>
            </a:r>
            <a:r>
              <a:rPr lang="en-US" dirty="0"/>
              <a:t>. American Book Company.</a:t>
            </a:r>
            <a:endParaRPr lang="tr-TR" dirty="0" smtClean="0"/>
          </a:p>
          <a:p>
            <a:r>
              <a:rPr lang="en-US" dirty="0"/>
              <a:t>Pinar, W. F. (2013). </a:t>
            </a:r>
            <a:r>
              <a:rPr lang="en-US" i="1" dirty="0"/>
              <a:t>International handbook of curriculum research</a:t>
            </a:r>
            <a:r>
              <a:rPr lang="en-US" dirty="0"/>
              <a:t>. Routledge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/>
              <a:t>Gözütok, F. D. (2017). Öğretim ilke ve yöntemleri. </a:t>
            </a:r>
            <a:r>
              <a:rPr lang="tr-TR" i="1" dirty="0" err="1"/>
              <a:t>Pegem</a:t>
            </a:r>
            <a:r>
              <a:rPr lang="tr-TR" i="1" dirty="0"/>
              <a:t> Atıf İndeksi</a:t>
            </a:r>
            <a:r>
              <a:rPr lang="tr-TR" dirty="0"/>
              <a:t>, 1-386.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1423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4681</TotalTime>
  <Words>226</Words>
  <Application>Microsoft Macintosh PowerPoint</Application>
  <PresentationFormat>On-screen Show (4:3)</PresentationFormat>
  <Paragraphs>72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Arial</vt:lpstr>
      <vt:lpstr>Office Theme</vt:lpstr>
      <vt:lpstr>EĞİTİMDE PROGRAM GELİŞTİRME</vt:lpstr>
      <vt:lpstr>13. HAFTA</vt:lpstr>
      <vt:lpstr>ÖĞRETİM YÖNTEM VE TEKNİKLERİ</vt:lpstr>
      <vt:lpstr>Öğretim Yöntem ve Teknikleri</vt:lpstr>
      <vt:lpstr>Yöntem -Teknik ilişkisi</vt:lpstr>
      <vt:lpstr>YÖNTEM VE TEKNİKLER </vt:lpstr>
      <vt:lpstr>Hedef-strateji-yöntem-teknik</vt:lpstr>
      <vt:lpstr>Öğretme-öğrenme durumları özet ve değerlendirme</vt:lpstr>
      <vt:lpstr>Kullanılan kaynaklar</vt:lpstr>
    </vt:vector>
  </TitlesOfParts>
  <Company>2010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ÖĞRETİM PROGRAMLARI</dc:title>
  <dc:creator>EGITMEN</dc:creator>
  <cp:lastModifiedBy>Microsoft Office User</cp:lastModifiedBy>
  <cp:revision>309</cp:revision>
  <dcterms:created xsi:type="dcterms:W3CDTF">2012-02-14T14:40:33Z</dcterms:created>
  <dcterms:modified xsi:type="dcterms:W3CDTF">2019-12-09T13:16:46Z</dcterms:modified>
</cp:coreProperties>
</file>