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9" r:id="rId2"/>
    <p:sldId id="265" r:id="rId3"/>
    <p:sldId id="260" r:id="rId4"/>
    <p:sldId id="261" r:id="rId5"/>
    <p:sldId id="262" r:id="rId6"/>
    <p:sldId id="263" r:id="rId7"/>
    <p:sldId id="267" r:id="rId8"/>
    <p:sldId id="268" r:id="rId9"/>
    <p:sldId id="275" r:id="rId10"/>
    <p:sldId id="270" r:id="rId11"/>
    <p:sldId id="271" r:id="rId12"/>
    <p:sldId id="272" r:id="rId13"/>
    <p:sldId id="269" r:id="rId14"/>
    <p:sldId id="273" r:id="rId15"/>
    <p:sldId id="274" r:id="rId16"/>
    <p:sldId id="266" r:id="rId17"/>
    <p:sldId id="276" r:id="rId18"/>
    <p:sldId id="278"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50" autoAdjust="0"/>
    <p:restoredTop sz="94660"/>
  </p:normalViewPr>
  <p:slideViewPr>
    <p:cSldViewPr snapToGrid="0">
      <p:cViewPr varScale="1">
        <p:scale>
          <a:sx n="73" d="100"/>
          <a:sy n="73" d="100"/>
        </p:scale>
        <p:origin x="1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F19725D-AEF3-4CE9-93D2-111CA778E82C}"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995672-07BF-4B0A-927B-655FB6B1E7A0}" type="slidenum">
              <a:rPr lang="tr-TR" smtClean="0"/>
              <a:t>‹#›</a:t>
            </a:fld>
            <a:endParaRPr lang="tr-TR"/>
          </a:p>
        </p:txBody>
      </p:sp>
    </p:spTree>
    <p:extLst>
      <p:ext uri="{BB962C8B-B14F-4D97-AF65-F5344CB8AC3E}">
        <p14:creationId xmlns:p14="http://schemas.microsoft.com/office/powerpoint/2010/main" val="1803686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F19725D-AEF3-4CE9-93D2-111CA778E82C}"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995672-07BF-4B0A-927B-655FB6B1E7A0}" type="slidenum">
              <a:rPr lang="tr-TR" smtClean="0"/>
              <a:t>‹#›</a:t>
            </a:fld>
            <a:endParaRPr lang="tr-TR"/>
          </a:p>
        </p:txBody>
      </p:sp>
    </p:spTree>
    <p:extLst>
      <p:ext uri="{BB962C8B-B14F-4D97-AF65-F5344CB8AC3E}">
        <p14:creationId xmlns:p14="http://schemas.microsoft.com/office/powerpoint/2010/main" val="33668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F19725D-AEF3-4CE9-93D2-111CA778E82C}"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995672-07BF-4B0A-927B-655FB6B1E7A0}" type="slidenum">
              <a:rPr lang="tr-TR" smtClean="0"/>
              <a:t>‹#›</a:t>
            </a:fld>
            <a:endParaRPr lang="tr-TR"/>
          </a:p>
        </p:txBody>
      </p:sp>
    </p:spTree>
    <p:extLst>
      <p:ext uri="{BB962C8B-B14F-4D97-AF65-F5344CB8AC3E}">
        <p14:creationId xmlns:p14="http://schemas.microsoft.com/office/powerpoint/2010/main" val="293217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F19725D-AEF3-4CE9-93D2-111CA778E82C}"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995672-07BF-4B0A-927B-655FB6B1E7A0}" type="slidenum">
              <a:rPr lang="tr-TR" smtClean="0"/>
              <a:t>‹#›</a:t>
            </a:fld>
            <a:endParaRPr lang="tr-TR"/>
          </a:p>
        </p:txBody>
      </p:sp>
    </p:spTree>
    <p:extLst>
      <p:ext uri="{BB962C8B-B14F-4D97-AF65-F5344CB8AC3E}">
        <p14:creationId xmlns:p14="http://schemas.microsoft.com/office/powerpoint/2010/main" val="305428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F19725D-AEF3-4CE9-93D2-111CA778E82C}"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995672-07BF-4B0A-927B-655FB6B1E7A0}" type="slidenum">
              <a:rPr lang="tr-TR" smtClean="0"/>
              <a:t>‹#›</a:t>
            </a:fld>
            <a:endParaRPr lang="tr-TR"/>
          </a:p>
        </p:txBody>
      </p:sp>
    </p:spTree>
    <p:extLst>
      <p:ext uri="{BB962C8B-B14F-4D97-AF65-F5344CB8AC3E}">
        <p14:creationId xmlns:p14="http://schemas.microsoft.com/office/powerpoint/2010/main" val="336567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F19725D-AEF3-4CE9-93D2-111CA778E82C}"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995672-07BF-4B0A-927B-655FB6B1E7A0}" type="slidenum">
              <a:rPr lang="tr-TR" smtClean="0"/>
              <a:t>‹#›</a:t>
            </a:fld>
            <a:endParaRPr lang="tr-TR"/>
          </a:p>
        </p:txBody>
      </p:sp>
    </p:spTree>
    <p:extLst>
      <p:ext uri="{BB962C8B-B14F-4D97-AF65-F5344CB8AC3E}">
        <p14:creationId xmlns:p14="http://schemas.microsoft.com/office/powerpoint/2010/main" val="1966449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F19725D-AEF3-4CE9-93D2-111CA778E82C}" type="datetimeFigureOut">
              <a:rPr lang="tr-TR" smtClean="0"/>
              <a:t>24.01.2018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6995672-07BF-4B0A-927B-655FB6B1E7A0}" type="slidenum">
              <a:rPr lang="tr-TR" smtClean="0"/>
              <a:t>‹#›</a:t>
            </a:fld>
            <a:endParaRPr lang="tr-TR"/>
          </a:p>
        </p:txBody>
      </p:sp>
    </p:spTree>
    <p:extLst>
      <p:ext uri="{BB962C8B-B14F-4D97-AF65-F5344CB8AC3E}">
        <p14:creationId xmlns:p14="http://schemas.microsoft.com/office/powerpoint/2010/main" val="354842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F19725D-AEF3-4CE9-93D2-111CA778E82C}" type="datetimeFigureOut">
              <a:rPr lang="tr-TR" smtClean="0"/>
              <a:t>24.01.2018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6995672-07BF-4B0A-927B-655FB6B1E7A0}" type="slidenum">
              <a:rPr lang="tr-TR" smtClean="0"/>
              <a:t>‹#›</a:t>
            </a:fld>
            <a:endParaRPr lang="tr-TR"/>
          </a:p>
        </p:txBody>
      </p:sp>
    </p:spTree>
    <p:extLst>
      <p:ext uri="{BB962C8B-B14F-4D97-AF65-F5344CB8AC3E}">
        <p14:creationId xmlns:p14="http://schemas.microsoft.com/office/powerpoint/2010/main" val="224708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F19725D-AEF3-4CE9-93D2-111CA778E82C}" type="datetimeFigureOut">
              <a:rPr lang="tr-TR" smtClean="0"/>
              <a:t>24.01.2018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6995672-07BF-4B0A-927B-655FB6B1E7A0}" type="slidenum">
              <a:rPr lang="tr-TR" smtClean="0"/>
              <a:t>‹#›</a:t>
            </a:fld>
            <a:endParaRPr lang="tr-TR"/>
          </a:p>
        </p:txBody>
      </p:sp>
    </p:spTree>
    <p:extLst>
      <p:ext uri="{BB962C8B-B14F-4D97-AF65-F5344CB8AC3E}">
        <p14:creationId xmlns:p14="http://schemas.microsoft.com/office/powerpoint/2010/main" val="106767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F19725D-AEF3-4CE9-93D2-111CA778E82C}"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995672-07BF-4B0A-927B-655FB6B1E7A0}" type="slidenum">
              <a:rPr lang="tr-TR" smtClean="0"/>
              <a:t>‹#›</a:t>
            </a:fld>
            <a:endParaRPr lang="tr-TR"/>
          </a:p>
        </p:txBody>
      </p:sp>
    </p:spTree>
    <p:extLst>
      <p:ext uri="{BB962C8B-B14F-4D97-AF65-F5344CB8AC3E}">
        <p14:creationId xmlns:p14="http://schemas.microsoft.com/office/powerpoint/2010/main" val="243773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F19725D-AEF3-4CE9-93D2-111CA778E82C}"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995672-07BF-4B0A-927B-655FB6B1E7A0}" type="slidenum">
              <a:rPr lang="tr-TR" smtClean="0"/>
              <a:t>‹#›</a:t>
            </a:fld>
            <a:endParaRPr lang="tr-TR"/>
          </a:p>
        </p:txBody>
      </p:sp>
    </p:spTree>
    <p:extLst>
      <p:ext uri="{BB962C8B-B14F-4D97-AF65-F5344CB8AC3E}">
        <p14:creationId xmlns:p14="http://schemas.microsoft.com/office/powerpoint/2010/main" val="410565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9725D-AEF3-4CE9-93D2-111CA778E82C}" type="datetimeFigureOut">
              <a:rPr lang="tr-TR" smtClean="0"/>
              <a:t>24.01.2018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95672-07BF-4B0A-927B-655FB6B1E7A0}" type="slidenum">
              <a:rPr lang="tr-TR" smtClean="0"/>
              <a:t>‹#›</a:t>
            </a:fld>
            <a:endParaRPr lang="tr-TR"/>
          </a:p>
        </p:txBody>
      </p:sp>
    </p:spTree>
    <p:extLst>
      <p:ext uri="{BB962C8B-B14F-4D97-AF65-F5344CB8AC3E}">
        <p14:creationId xmlns:p14="http://schemas.microsoft.com/office/powerpoint/2010/main" val="199609292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Maden Kömürü</a:t>
            </a:r>
            <a:endParaRPr lang="tr-TR" dirty="0">
              <a:solidFill>
                <a:srgbClr val="FF0000"/>
              </a:solidFill>
            </a:endParaRPr>
          </a:p>
        </p:txBody>
      </p:sp>
      <p:sp>
        <p:nvSpPr>
          <p:cNvPr id="3" name="İçerik Yer Tutucusu 2"/>
          <p:cNvSpPr>
            <a:spLocks noGrp="1"/>
          </p:cNvSpPr>
          <p:nvPr>
            <p:ph idx="1"/>
          </p:nvPr>
        </p:nvSpPr>
        <p:spPr/>
        <p:txBody>
          <a:bodyPr>
            <a:normAutofit fontScale="77500" lnSpcReduction="20000"/>
          </a:bodyPr>
          <a:lstStyle/>
          <a:p>
            <a:pPr marL="0" indent="0">
              <a:buNone/>
            </a:pPr>
            <a:r>
              <a:rPr lang="tr-TR" sz="3400" b="1" dirty="0">
                <a:latin typeface="Cambria" panose="02040503050406030204" pitchFamily="18" charset="0"/>
              </a:rPr>
              <a:t>Kömürün Menşei</a:t>
            </a:r>
            <a:endParaRPr lang="tr-TR" sz="3400" dirty="0">
              <a:latin typeface="Cambria" panose="02040503050406030204" pitchFamily="18" charset="0"/>
            </a:endParaRPr>
          </a:p>
          <a:p>
            <a:pPr marL="0" indent="0" algn="just">
              <a:buNone/>
            </a:pPr>
            <a:r>
              <a:rPr lang="tr-TR" sz="3400" dirty="0" smtClean="0">
                <a:latin typeface="Cambria" panose="02040503050406030204" pitchFamily="18" charset="0"/>
              </a:rPr>
              <a:t>Kömür </a:t>
            </a:r>
            <a:r>
              <a:rPr lang="tr-TR" sz="3400" dirty="0">
                <a:latin typeface="Cambria" panose="02040503050406030204" pitchFamily="18" charset="0"/>
              </a:rPr>
              <a:t>yer kabuğunu oluşturan maddelerden biridir. Bundan dolayı </a:t>
            </a:r>
            <a:r>
              <a:rPr lang="tr-TR" sz="3400" dirty="0" err="1">
                <a:latin typeface="Cambria" panose="02040503050406030204" pitchFamily="18" charset="0"/>
              </a:rPr>
              <a:t>meşei</a:t>
            </a:r>
            <a:r>
              <a:rPr lang="tr-TR" sz="3400" dirty="0">
                <a:latin typeface="Cambria" panose="02040503050406030204" pitchFamily="18" charset="0"/>
              </a:rPr>
              <a:t>, oluşumu ve coğrafi dağılışı jeoloji ile açıklanabilir. İnsanlar kömürlerin menşei ve oluşumu konusu ile daha 16. yüzyıl başında ilgilenerek bir takım varsayımlar ortaya atmışlardır. Bunlardan ilki; 1544 yılında </a:t>
            </a:r>
            <a:r>
              <a:rPr lang="tr-TR" sz="3400" i="1" dirty="0" err="1">
                <a:latin typeface="Cambria" panose="02040503050406030204" pitchFamily="18" charset="0"/>
              </a:rPr>
              <a:t>Agricola</a:t>
            </a:r>
            <a:r>
              <a:rPr lang="tr-TR" sz="3400" dirty="0" err="1">
                <a:latin typeface="Cambria" panose="02040503050406030204" pitchFamily="18" charset="0"/>
              </a:rPr>
              <a:t>’nın</a:t>
            </a:r>
            <a:r>
              <a:rPr lang="tr-TR" sz="3400" dirty="0">
                <a:latin typeface="Cambria" panose="02040503050406030204" pitchFamily="18" charset="0"/>
              </a:rPr>
              <a:t> ortaya attığı hipotezdir. </a:t>
            </a:r>
            <a:r>
              <a:rPr lang="tr-TR" sz="3400" dirty="0" err="1">
                <a:latin typeface="Cambria" panose="02040503050406030204" pitchFamily="18" charset="0"/>
              </a:rPr>
              <a:t>Agricola’ya</a:t>
            </a:r>
            <a:r>
              <a:rPr lang="tr-TR" sz="3400" dirty="0">
                <a:latin typeface="Cambria" panose="02040503050406030204" pitchFamily="18" charset="0"/>
              </a:rPr>
              <a:t> göre kömür, petrolün katılaşması sonucu meydana gelmiştir. 16. yüzyıl sonlarına doğru </a:t>
            </a:r>
            <a:r>
              <a:rPr lang="tr-TR" sz="3400" i="1" dirty="0" err="1">
                <a:latin typeface="Cambria" panose="02040503050406030204" pitchFamily="18" charset="0"/>
              </a:rPr>
              <a:t>Klein</a:t>
            </a:r>
            <a:r>
              <a:rPr lang="tr-TR" sz="3400" dirty="0">
                <a:latin typeface="Cambria" panose="02040503050406030204" pitchFamily="18" charset="0"/>
              </a:rPr>
              <a:t>, kömürün menşeinin ağaçlar olduğunu ileri sürerek bu konudaki çalışmalara yeni bir yön vermiştir (1592). Nitekim daha sonra </a:t>
            </a:r>
            <a:r>
              <a:rPr lang="tr-TR" sz="3400" i="1" dirty="0" err="1">
                <a:latin typeface="Cambria" panose="02040503050406030204" pitchFamily="18" charset="0"/>
              </a:rPr>
              <a:t>Scheucher</a:t>
            </a:r>
            <a:r>
              <a:rPr lang="tr-TR" sz="3400" dirty="0">
                <a:latin typeface="Cambria" panose="02040503050406030204" pitchFamily="18" charset="0"/>
              </a:rPr>
              <a:t> (1709), </a:t>
            </a:r>
            <a:r>
              <a:rPr lang="tr-TR" sz="3400" dirty="0" err="1">
                <a:latin typeface="Cambria" panose="02040503050406030204" pitchFamily="18" charset="0"/>
              </a:rPr>
              <a:t>Beroldinger</a:t>
            </a:r>
            <a:r>
              <a:rPr lang="tr-TR" sz="3400" dirty="0">
                <a:latin typeface="Cambria" panose="02040503050406030204" pitchFamily="18" charset="0"/>
              </a:rPr>
              <a:t> (1778) ve De </a:t>
            </a:r>
            <a:r>
              <a:rPr lang="tr-TR" sz="3400" dirty="0" err="1">
                <a:latin typeface="Cambria" panose="02040503050406030204" pitchFamily="18" charset="0"/>
              </a:rPr>
              <a:t>Lue</a:t>
            </a:r>
            <a:r>
              <a:rPr lang="tr-TR" sz="3400" dirty="0">
                <a:latin typeface="Cambria" panose="02040503050406030204" pitchFamily="18" charset="0"/>
              </a:rPr>
              <a:t> (1778) de kömürdeki bitkisel malzemeyi tespit etmiştir. </a:t>
            </a:r>
            <a:r>
              <a:rPr lang="tr-TR" sz="3400" i="1" dirty="0" err="1">
                <a:latin typeface="Cambria" panose="02040503050406030204" pitchFamily="18" charset="0"/>
              </a:rPr>
              <a:t>Hutton</a:t>
            </a:r>
            <a:r>
              <a:rPr lang="tr-TR" sz="3400" dirty="0">
                <a:latin typeface="Cambria" panose="02040503050406030204" pitchFamily="18" charset="0"/>
              </a:rPr>
              <a:t> (1883), </a:t>
            </a:r>
            <a:r>
              <a:rPr lang="tr-TR" sz="3400" i="1" dirty="0">
                <a:latin typeface="Cambria" panose="02040503050406030204" pitchFamily="18" charset="0"/>
              </a:rPr>
              <a:t>Link</a:t>
            </a:r>
            <a:r>
              <a:rPr lang="tr-TR" sz="3400" dirty="0">
                <a:latin typeface="Cambria" panose="02040503050406030204" pitchFamily="18" charset="0"/>
              </a:rPr>
              <a:t> (1838) ve </a:t>
            </a:r>
            <a:r>
              <a:rPr lang="tr-TR" sz="3400" i="1" dirty="0" err="1">
                <a:latin typeface="Cambria" panose="02040503050406030204" pitchFamily="18" charset="0"/>
              </a:rPr>
              <a:t>Gumbel</a:t>
            </a:r>
            <a:r>
              <a:rPr lang="tr-TR" sz="3400" dirty="0" err="1">
                <a:latin typeface="Cambria" panose="02040503050406030204" pitchFamily="18" charset="0"/>
              </a:rPr>
              <a:t>’in</a:t>
            </a:r>
            <a:r>
              <a:rPr lang="tr-TR" sz="3400" dirty="0">
                <a:latin typeface="Cambria" panose="02040503050406030204" pitchFamily="18" charset="0"/>
              </a:rPr>
              <a:t> (1883) yaptıkları çalışmalarla da kömürün menşeinin bitkisel malzeme olduğu ortaya konulmuştur. </a:t>
            </a:r>
          </a:p>
          <a:p>
            <a:endParaRPr lang="tr-TR" dirty="0"/>
          </a:p>
          <a:p>
            <a:endParaRPr lang="tr-TR" dirty="0"/>
          </a:p>
        </p:txBody>
      </p:sp>
    </p:spTree>
    <p:extLst>
      <p:ext uri="{BB962C8B-B14F-4D97-AF65-F5344CB8AC3E}">
        <p14:creationId xmlns:p14="http://schemas.microsoft.com/office/powerpoint/2010/main" val="1201544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89907"/>
          </a:xfrm>
        </p:spPr>
        <p:txBody>
          <a:bodyPr>
            <a:normAutofit fontScale="90000"/>
          </a:bodyPr>
          <a:lstStyle/>
          <a:p>
            <a:r>
              <a:rPr lang="tr-TR" sz="2400" b="1" dirty="0" smtClean="0">
                <a:solidFill>
                  <a:srgbClr val="FF0000"/>
                </a:solidFill>
                <a:latin typeface="Cambria" panose="02040503050406030204" pitchFamily="18" charset="0"/>
              </a:rPr>
              <a:t>Kömür yataklarının oluşumunu açıklayan önemli iki teori vardır.</a:t>
            </a:r>
            <a:br>
              <a:rPr lang="tr-TR" sz="2400" b="1" dirty="0" smtClean="0">
                <a:solidFill>
                  <a:srgbClr val="FF0000"/>
                </a:solidFill>
                <a:latin typeface="Cambria" panose="02040503050406030204" pitchFamily="18" charset="0"/>
              </a:rPr>
            </a:br>
            <a:r>
              <a:rPr lang="tr-TR" sz="2400" b="1" dirty="0" smtClean="0">
                <a:solidFill>
                  <a:srgbClr val="FF0000"/>
                </a:solidFill>
                <a:latin typeface="Cambria" panose="02040503050406030204" pitchFamily="18" charset="0"/>
              </a:rPr>
              <a:t> Bunlar, </a:t>
            </a:r>
            <a:r>
              <a:rPr lang="tr-TR" sz="2400" b="1" i="1" dirty="0" smtClean="0">
                <a:solidFill>
                  <a:srgbClr val="FF0000"/>
                </a:solidFill>
                <a:latin typeface="Cambria" panose="02040503050406030204" pitchFamily="18" charset="0"/>
              </a:rPr>
              <a:t>otokton </a:t>
            </a:r>
            <a:r>
              <a:rPr lang="tr-TR" sz="2400" b="1" dirty="0" smtClean="0">
                <a:solidFill>
                  <a:srgbClr val="FF0000"/>
                </a:solidFill>
                <a:latin typeface="Cambria" panose="02040503050406030204" pitchFamily="18" charset="0"/>
              </a:rPr>
              <a:t>ve </a:t>
            </a:r>
            <a:r>
              <a:rPr lang="tr-TR" sz="2400" b="1" i="1" dirty="0" err="1" smtClean="0">
                <a:solidFill>
                  <a:srgbClr val="FF0000"/>
                </a:solidFill>
                <a:latin typeface="Cambria" panose="02040503050406030204" pitchFamily="18" charset="0"/>
              </a:rPr>
              <a:t>allokton</a:t>
            </a:r>
            <a:r>
              <a:rPr lang="tr-TR" sz="2400" b="1" dirty="0" smtClean="0">
                <a:solidFill>
                  <a:srgbClr val="FF0000"/>
                </a:solidFill>
                <a:latin typeface="Cambria" panose="02040503050406030204" pitchFamily="18" charset="0"/>
              </a:rPr>
              <a:t> oluşum teorileridir. </a:t>
            </a:r>
            <a:br>
              <a:rPr lang="tr-TR" sz="2400" b="1" dirty="0" smtClean="0">
                <a:solidFill>
                  <a:srgbClr val="FF0000"/>
                </a:solidFill>
                <a:latin typeface="Cambria" panose="02040503050406030204" pitchFamily="18" charset="0"/>
              </a:rPr>
            </a:br>
            <a:endParaRPr lang="tr-TR" sz="2400" b="1" dirty="0">
              <a:solidFill>
                <a:srgbClr val="FF0000"/>
              </a:solidFill>
              <a:latin typeface="Cambria" panose="02040503050406030204" pitchFamily="18" charset="0"/>
            </a:endParaRPr>
          </a:p>
        </p:txBody>
      </p:sp>
      <p:sp>
        <p:nvSpPr>
          <p:cNvPr id="3" name="İçerik Yer Tutucusu 2"/>
          <p:cNvSpPr>
            <a:spLocks noGrp="1"/>
          </p:cNvSpPr>
          <p:nvPr>
            <p:ph sz="half" idx="1"/>
          </p:nvPr>
        </p:nvSpPr>
        <p:spPr>
          <a:xfrm>
            <a:off x="252663" y="1070810"/>
            <a:ext cx="6942221" cy="5907505"/>
          </a:xfrm>
        </p:spPr>
        <p:txBody>
          <a:bodyPr>
            <a:normAutofit fontScale="55000" lnSpcReduction="20000"/>
          </a:bodyPr>
          <a:lstStyle/>
          <a:p>
            <a:pPr marL="0" indent="0">
              <a:buNone/>
            </a:pPr>
            <a:r>
              <a:rPr lang="tr-TR" b="1" dirty="0"/>
              <a:t>	</a:t>
            </a:r>
            <a:endParaRPr lang="tr-TR" dirty="0"/>
          </a:p>
          <a:p>
            <a:pPr marL="0" indent="0" algn="just">
              <a:buNone/>
            </a:pPr>
            <a:r>
              <a:rPr lang="tr-TR" sz="4400" b="1" u="sng" dirty="0">
                <a:latin typeface="Cambria" panose="02040503050406030204" pitchFamily="18" charset="0"/>
              </a:rPr>
              <a:t>Otokton Oluşum Teorisi: </a:t>
            </a:r>
            <a:r>
              <a:rPr lang="tr-TR" sz="4400" dirty="0">
                <a:latin typeface="Cambria" panose="02040503050406030204" pitchFamily="18" charset="0"/>
              </a:rPr>
              <a:t>Bu teoriye göre maden kömürü, yeryüzündeki eski büyük bataklıklarda, alçak ova ve lagünlerde yetişen bitkilerin oldukları yerde depolanarak fosilleşmesinden meydana gelmiştir. Yani kömürleşme sürecinin bütün aşamaları aynı basende cereyan etmiştir. </a:t>
            </a:r>
          </a:p>
          <a:p>
            <a:pPr marL="0" indent="0" algn="just">
              <a:buNone/>
            </a:pPr>
            <a:r>
              <a:rPr lang="tr-TR" sz="4400" dirty="0" smtClean="0">
                <a:latin typeface="Cambria" panose="02040503050406030204" pitchFamily="18" charset="0"/>
              </a:rPr>
              <a:t>Sözü </a:t>
            </a:r>
            <a:r>
              <a:rPr lang="tr-TR" sz="4400" dirty="0">
                <a:latin typeface="Cambria" panose="02040503050406030204" pitchFamily="18" charset="0"/>
              </a:rPr>
              <a:t>edilen bu depresyon alanları, zaman içerisinde çeşitli coğrafi olayların etkisiyle alçalmış, deniz ve göl sularının istilâsına uğramış, kum, kil ve çakıl gibi birikinti malzemeleriyle dolmuştur. Daha sonra bu depresyon alanları yükselmiş ve üzerlerinde maden kömürünü oluşturacak bitiler yeniden yetişmiştir. Bu suretle pek çok defa tekrar eden bu olaylarla bitkisel örtü, üst üste gelen katmanların ağırlığı ve yüksek basıncın etkisiyle fiziksel ve kimyasal değişmelere uğramış, sonuçta önce </a:t>
            </a:r>
            <a:r>
              <a:rPr lang="tr-TR" sz="4400" dirty="0" err="1">
                <a:latin typeface="Cambria" panose="02040503050406030204" pitchFamily="18" charset="0"/>
              </a:rPr>
              <a:t>turbalaşmış</a:t>
            </a:r>
            <a:r>
              <a:rPr lang="tr-TR" sz="4400" dirty="0">
                <a:latin typeface="Cambria" panose="02040503050406030204" pitchFamily="18" charset="0"/>
              </a:rPr>
              <a:t>, sonra da havanın oksijeni ile temasının tamamen kesilmesiyle </a:t>
            </a:r>
            <a:r>
              <a:rPr lang="tr-TR" sz="4400" dirty="0" smtClean="0">
                <a:latin typeface="Cambria" panose="02040503050406030204" pitchFamily="18" charset="0"/>
              </a:rPr>
              <a:t>kömürleşmiştir</a:t>
            </a:r>
            <a:r>
              <a:rPr lang="tr-TR" sz="4400" dirty="0">
                <a:latin typeface="Cambria" panose="02040503050406030204" pitchFamily="18" charset="0"/>
              </a:rPr>
              <a:t>.</a:t>
            </a:r>
            <a:r>
              <a:rPr lang="tr-TR" sz="4400" dirty="0" smtClean="0">
                <a:latin typeface="Cambria" panose="02040503050406030204" pitchFamily="18" charset="0"/>
              </a:rPr>
              <a:t> </a:t>
            </a:r>
            <a:endParaRPr lang="tr-TR" sz="4400" dirty="0">
              <a:latin typeface="Cambria" panose="02040503050406030204" pitchFamily="18" charset="0"/>
            </a:endParaRPr>
          </a:p>
        </p:txBody>
      </p:sp>
      <p:pic>
        <p:nvPicPr>
          <p:cNvPr id="5" name="İçerik Yer Tutucusu 4"/>
          <p:cNvPicPr>
            <a:picLocks noGrp="1" noChangeAspect="1"/>
          </p:cNvPicPr>
          <p:nvPr>
            <p:ph sz="half" idx="2"/>
          </p:nvPr>
        </p:nvPicPr>
        <p:blipFill>
          <a:blip r:embed="rId2"/>
          <a:stretch>
            <a:fillRect/>
          </a:stretch>
        </p:blipFill>
        <p:spPr>
          <a:xfrm>
            <a:off x="6172200" y="2327568"/>
            <a:ext cx="5181600" cy="3347452"/>
          </a:xfrm>
          <a:prstGeom prst="rect">
            <a:avLst/>
          </a:prstGeom>
        </p:spPr>
      </p:pic>
    </p:spTree>
    <p:extLst>
      <p:ext uri="{BB962C8B-B14F-4D97-AF65-F5344CB8AC3E}">
        <p14:creationId xmlns:p14="http://schemas.microsoft.com/office/powerpoint/2010/main" val="3803066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252663" y="733926"/>
            <a:ext cx="6845969" cy="5443037"/>
          </a:xfrm>
        </p:spPr>
        <p:txBody>
          <a:bodyPr>
            <a:noAutofit/>
          </a:bodyPr>
          <a:lstStyle/>
          <a:p>
            <a:pPr marL="0" indent="0" algn="just">
              <a:buNone/>
            </a:pPr>
            <a:r>
              <a:rPr lang="tr-TR" sz="2400" dirty="0">
                <a:latin typeface="Cambria" panose="02040503050406030204" pitchFamily="18" charset="0"/>
              </a:rPr>
              <a:t>Otokton oluşum teorisi, uzun bir süre kabul görmüş olmakla birlikte sonradan bazı itirazlar karşısında geri plâna atılmıştır. Çünkü maden kömürünün bu şekilde oluşumu çok uzun bir zamanı gerektirmektedir. Ayrıca zengin bir ormanı oluşturan bütün bitkilerin toprağa gömüldüğü kabul edilse bile, bunların ancak birkaç santimetre kalınlığında bir kömür tabakası oluşturabilecekleri hesaplanmıştır. Bunun yanında, başlangıçta olduğu gibi kalmış zannedilen ağaç gövdelerinin sular tarafından bu alanlara sürüklenmiş olduğu da jeologlar tarafından ispat edilmiştir. </a:t>
            </a:r>
          </a:p>
          <a:p>
            <a:pPr marL="0" indent="0" algn="just">
              <a:buNone/>
            </a:pPr>
            <a:r>
              <a:rPr lang="tr-TR" sz="2400" dirty="0">
                <a:latin typeface="Cambria" panose="02040503050406030204" pitchFamily="18" charset="0"/>
              </a:rPr>
              <a:t>Ayrıca </a:t>
            </a:r>
            <a:r>
              <a:rPr lang="tr-TR" sz="2400" dirty="0" err="1">
                <a:latin typeface="Cambria" panose="02040503050406030204" pitchFamily="18" charset="0"/>
              </a:rPr>
              <a:t>Mississipi’nin</a:t>
            </a:r>
            <a:r>
              <a:rPr lang="tr-TR" sz="2400" dirty="0">
                <a:latin typeface="Cambria" panose="02040503050406030204" pitchFamily="18" charset="0"/>
              </a:rPr>
              <a:t> aşağı kesiminde, akarsular tarafından taşınarak çeşitli yerlere yığılan ağaç gövdelerinin bulunduğu yerde oluşmuş geniş ve kalın kömür tabakaları, maden kömürünün oluşumuna ait bir başka teorinin ortaya atılmasına ve uzun süre tutunmasına neden olmuştur</a:t>
            </a:r>
          </a:p>
        </p:txBody>
      </p:sp>
      <p:pic>
        <p:nvPicPr>
          <p:cNvPr id="9218" name="Picture 2" descr="http://www.groundtruthtrekking.org/static/uploads/photos/coal-seams-on-upper-lignite-creek.1600x1600.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30979" y="1912606"/>
            <a:ext cx="4572000" cy="345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19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264695" y="368489"/>
            <a:ext cx="6364705" cy="5808473"/>
          </a:xfrm>
        </p:spPr>
        <p:txBody>
          <a:bodyPr>
            <a:normAutofit/>
          </a:bodyPr>
          <a:lstStyle/>
          <a:p>
            <a:pPr marL="0" indent="0" algn="just">
              <a:buNone/>
            </a:pPr>
            <a:endParaRPr lang="tr-TR" sz="2400" b="1" dirty="0" smtClean="0">
              <a:latin typeface="Cambria" panose="02040503050406030204" pitchFamily="18" charset="0"/>
            </a:endParaRPr>
          </a:p>
          <a:p>
            <a:pPr marL="0" indent="0" algn="just">
              <a:buNone/>
            </a:pPr>
            <a:r>
              <a:rPr lang="tr-TR" sz="2400" b="1" u="sng" dirty="0" err="1" smtClean="0">
                <a:latin typeface="Cambria" panose="02040503050406030204" pitchFamily="18" charset="0"/>
              </a:rPr>
              <a:t>Allokton</a:t>
            </a:r>
            <a:r>
              <a:rPr lang="tr-TR" sz="2400" b="1" u="sng" dirty="0" smtClean="0">
                <a:latin typeface="Cambria" panose="02040503050406030204" pitchFamily="18" charset="0"/>
              </a:rPr>
              <a:t> </a:t>
            </a:r>
            <a:r>
              <a:rPr lang="tr-TR" sz="2400" b="1" u="sng" dirty="0">
                <a:latin typeface="Cambria" panose="02040503050406030204" pitchFamily="18" charset="0"/>
              </a:rPr>
              <a:t>Oluşum Teorisi</a:t>
            </a:r>
            <a:r>
              <a:rPr lang="tr-TR" sz="2400" b="1" dirty="0">
                <a:latin typeface="Cambria" panose="02040503050406030204" pitchFamily="18" charset="0"/>
              </a:rPr>
              <a:t>: </a:t>
            </a:r>
            <a:r>
              <a:rPr lang="tr-TR" sz="2400" dirty="0">
                <a:latin typeface="Cambria" panose="02040503050406030204" pitchFamily="18" charset="0"/>
              </a:rPr>
              <a:t>Bu teoriye göre maden kömürü, bitkisel kalıntıların bugün bulunmuş oldukları havzalara uzun yıllar önce akarsular tarafından taşınarak çökelmesi, zamanla fiziksel ve kimyasal değişikliklere uğrayarak fosilleşmesi sonucunda oluşmuştur. Buna deltalar teorisi de denir. </a:t>
            </a:r>
          </a:p>
          <a:p>
            <a:pPr marL="0" indent="0" algn="just">
              <a:buNone/>
            </a:pPr>
            <a:r>
              <a:rPr lang="tr-TR" sz="2400" dirty="0" smtClean="0">
                <a:latin typeface="Cambria" panose="02040503050406030204" pitchFamily="18" charset="0"/>
              </a:rPr>
              <a:t>Buna </a:t>
            </a:r>
            <a:r>
              <a:rPr lang="tr-TR" sz="2400" dirty="0">
                <a:latin typeface="Cambria" panose="02040503050406030204" pitchFamily="18" charset="0"/>
              </a:rPr>
              <a:t>göre; kömürü meydana getiren </a:t>
            </a:r>
            <a:r>
              <a:rPr lang="tr-TR" sz="2400" dirty="0" err="1">
                <a:latin typeface="Cambria" panose="02040503050406030204" pitchFamily="18" charset="0"/>
              </a:rPr>
              <a:t>makroskobik</a:t>
            </a:r>
            <a:r>
              <a:rPr lang="tr-TR" sz="2400" dirty="0">
                <a:latin typeface="Cambria" panose="02040503050406030204" pitchFamily="18" charset="0"/>
              </a:rPr>
              <a:t> ya da </a:t>
            </a:r>
            <a:r>
              <a:rPr lang="tr-TR" sz="2400" dirty="0" err="1">
                <a:latin typeface="Cambria" panose="02040503050406030204" pitchFamily="18" charset="0"/>
              </a:rPr>
              <a:t>mikroskopik</a:t>
            </a:r>
            <a:r>
              <a:rPr lang="tr-TR" sz="2400" dirty="0">
                <a:latin typeface="Cambria" panose="02040503050406030204" pitchFamily="18" charset="0"/>
              </a:rPr>
              <a:t> bitkisel malzeme küçük parçalar haline gelmiştir. Bunlar parçaların büyüklüğüne ve dokuların cinsine göre </a:t>
            </a:r>
            <a:r>
              <a:rPr lang="tr-TR" sz="2400" dirty="0" err="1">
                <a:latin typeface="Cambria" panose="02040503050406030204" pitchFamily="18" charset="0"/>
              </a:rPr>
              <a:t>tabakalaşmıştır</a:t>
            </a:r>
            <a:r>
              <a:rPr lang="tr-TR" sz="2400" dirty="0">
                <a:latin typeface="Cambria" panose="02040503050406030204" pitchFamily="18" charset="0"/>
              </a:rPr>
              <a:t>. Bu durum kömürü oluşturan bitkisel malzemenin taşıma sonucu burada depolandığını ortaya koymaktadır. </a:t>
            </a:r>
            <a:endParaRPr lang="tr-TR" sz="2400" dirty="0" smtClean="0">
              <a:latin typeface="Cambria" panose="02040503050406030204" pitchFamily="18" charset="0"/>
            </a:endParaRPr>
          </a:p>
          <a:p>
            <a:pPr marL="0" indent="0" algn="just">
              <a:buNone/>
            </a:pPr>
            <a:r>
              <a:rPr lang="tr-TR" dirty="0">
                <a:latin typeface="Cambria" panose="02040503050406030204" pitchFamily="18" charset="0"/>
              </a:rPr>
              <a:t>	</a:t>
            </a:r>
          </a:p>
          <a:p>
            <a:pPr marL="0" indent="0">
              <a:buNone/>
            </a:pPr>
            <a:endParaRPr lang="tr-TR" dirty="0"/>
          </a:p>
        </p:txBody>
      </p:sp>
      <p:pic>
        <p:nvPicPr>
          <p:cNvPr id="4" name="İçerik Yer Tutucusu 5"/>
          <p:cNvPicPr>
            <a:picLocks noGrp="1" noChangeAspect="1"/>
          </p:cNvPicPr>
          <p:nvPr>
            <p:ph sz="half" idx="2"/>
          </p:nvPr>
        </p:nvPicPr>
        <p:blipFill>
          <a:blip r:embed="rId2"/>
          <a:stretch>
            <a:fillRect/>
          </a:stretch>
        </p:blipFill>
        <p:spPr>
          <a:xfrm>
            <a:off x="6629400" y="1407350"/>
            <a:ext cx="5181600" cy="3730752"/>
          </a:xfrm>
          <a:prstGeom prst="rect">
            <a:avLst/>
          </a:prstGeom>
        </p:spPr>
      </p:pic>
    </p:spTree>
    <p:extLst>
      <p:ext uri="{BB962C8B-B14F-4D97-AF65-F5344CB8AC3E}">
        <p14:creationId xmlns:p14="http://schemas.microsoft.com/office/powerpoint/2010/main" val="272513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half" idx="1"/>
          </p:nvPr>
        </p:nvSpPr>
        <p:spPr>
          <a:xfrm>
            <a:off x="838200" y="854242"/>
            <a:ext cx="5181600" cy="5322721"/>
          </a:xfrm>
        </p:spPr>
        <p:txBody>
          <a:bodyPr>
            <a:normAutofit fontScale="77500" lnSpcReduction="20000"/>
          </a:bodyPr>
          <a:lstStyle/>
          <a:p>
            <a:pPr marL="0" indent="0" algn="just">
              <a:buNone/>
            </a:pPr>
            <a:r>
              <a:rPr lang="tr-TR" dirty="0" smtClean="0">
                <a:latin typeface="Cambria" panose="02040503050406030204" pitchFamily="18" charset="0"/>
              </a:rPr>
              <a:t>Otokton oluşum teorisi, ilk defa Fransa’da </a:t>
            </a:r>
            <a:r>
              <a:rPr lang="tr-TR" dirty="0" err="1" smtClean="0">
                <a:latin typeface="Cambria" panose="02040503050406030204" pitchFamily="18" charset="0"/>
              </a:rPr>
              <a:t>Massif</a:t>
            </a:r>
            <a:r>
              <a:rPr lang="tr-TR" dirty="0" smtClean="0">
                <a:latin typeface="Cambria" panose="02040503050406030204" pitchFamily="18" charset="0"/>
              </a:rPr>
              <a:t> Central kömür havzalarının oluşumu ile ilgili yapılan incelemeler sonucunda itiraza uğramıştır. Çünkü bu havzalarda maden kömürünü oluşturan bitkisel kalıntılar, daha çok yere yatmış, hatta bazı kömür yatakları parçalanmış bitki artıklarından bazıları ise bütünüyle yaprak ve kabuk parçalarından oluştuğu görülmüştür. Bu durum bütün bu materyalin akarsular tarafından taşındığına, suda yüzdüklerine ve suda çökeldiklerine açık bir delil olarak sayılmıştır. Bundan başka, bu havzalarda özellikle </a:t>
            </a:r>
            <a:r>
              <a:rPr lang="tr-TR" dirty="0" err="1" smtClean="0">
                <a:latin typeface="Cambria" panose="02040503050406030204" pitchFamily="18" charset="0"/>
              </a:rPr>
              <a:t>Commentry</a:t>
            </a:r>
            <a:r>
              <a:rPr lang="tr-TR" dirty="0" smtClean="0">
                <a:latin typeface="Cambria" panose="02040503050406030204" pitchFamily="18" charset="0"/>
              </a:rPr>
              <a:t> kömür havzasında dik olarak bulunan ağaç gövdelerinin bazılarının kesilmiş oldukları yani köklerinin bulunmadığı açıklaması da maden kömürünü oluşturan bitkisel kalıntıların akarsular tarafından taşınarak buraya yığıldıkları fikrini kuvvetlendirmiştir.</a:t>
            </a:r>
          </a:p>
          <a:p>
            <a:endParaRPr lang="tr-TR" dirty="0"/>
          </a:p>
        </p:txBody>
      </p:sp>
      <p:pic>
        <p:nvPicPr>
          <p:cNvPr id="7" name="İçerik Yer Tutucusu 4"/>
          <p:cNvPicPr>
            <a:picLocks noGrp="1" noChangeAspect="1"/>
          </p:cNvPicPr>
          <p:nvPr>
            <p:ph sz="half" idx="2"/>
          </p:nvPr>
        </p:nvPicPr>
        <p:blipFill>
          <a:blip r:embed="rId2"/>
          <a:stretch>
            <a:fillRect/>
          </a:stretch>
        </p:blipFill>
        <p:spPr>
          <a:xfrm>
            <a:off x="6340642" y="1651920"/>
            <a:ext cx="5609055" cy="3727364"/>
          </a:xfrm>
          <a:prstGeom prst="rect">
            <a:avLst/>
          </a:prstGeom>
        </p:spPr>
      </p:pic>
    </p:spTree>
    <p:extLst>
      <p:ext uri="{BB962C8B-B14F-4D97-AF65-F5344CB8AC3E}">
        <p14:creationId xmlns:p14="http://schemas.microsoft.com/office/powerpoint/2010/main" val="3485459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288758" y="685800"/>
            <a:ext cx="6220326" cy="5715000"/>
          </a:xfrm>
        </p:spPr>
        <p:txBody>
          <a:bodyPr>
            <a:normAutofit/>
          </a:bodyPr>
          <a:lstStyle/>
          <a:p>
            <a:pPr indent="0" algn="just">
              <a:spcAft>
                <a:spcPts val="0"/>
              </a:spcAft>
              <a:buNone/>
            </a:pPr>
            <a:r>
              <a:rPr lang="tr-TR" sz="2400" b="1" dirty="0" smtClean="0">
                <a:effectLst/>
                <a:latin typeface="Cambria" panose="02040503050406030204" pitchFamily="18" charset="0"/>
                <a:ea typeface="Times New Roman" panose="02020603050405020304" pitchFamily="18" charset="0"/>
              </a:rPr>
              <a:t>Kömürlerin Sınıflandırılması</a:t>
            </a:r>
            <a:endParaRPr lang="tr-TR" sz="2400" dirty="0" smtClean="0">
              <a:effectLst/>
              <a:latin typeface="Cambria" panose="02040503050406030204" pitchFamily="18" charset="0"/>
              <a:ea typeface="Times New Roman" panose="02020603050405020304" pitchFamily="18" charset="0"/>
            </a:endParaRPr>
          </a:p>
          <a:p>
            <a:pPr marL="0" indent="0" algn="just">
              <a:spcAft>
                <a:spcPts val="0"/>
              </a:spcAft>
              <a:buNone/>
            </a:pPr>
            <a:r>
              <a:rPr lang="tr-TR" sz="2400" dirty="0" smtClean="0">
                <a:effectLst/>
                <a:latin typeface="Cambria" panose="02040503050406030204" pitchFamily="18" charset="0"/>
                <a:ea typeface="Times New Roman" panose="02020603050405020304" pitchFamily="18" charset="0"/>
              </a:rPr>
              <a:t> Kömürleri, ticari değerleri üzerinde son derece etkili olan bünyelerinde bulundurdukları karbon, uçucu madde ve nem miktarlarına göre sınıflandırmak mümkündür. Buna göre kömürler, turba da dahil olmak üzere dört grupta toplanabilir. Aslında turbalarda organik kökenli malzemeler henüz özelliğini kaybetmediği için bunlar gerçek anlamda kömür olarak kabul edilmezler. Ancak bitkisel malzemenin kömürleşmesi olayında turbalar ilk aşamayı oluşturdukları için kömürlerin sınıflandırılmasına dahil edilmektedirler. Bunun dışında diğer kömür türleri ise: </a:t>
            </a:r>
            <a:r>
              <a:rPr lang="tr-TR" sz="2400" i="1" dirty="0" smtClean="0">
                <a:effectLst/>
                <a:latin typeface="Cambria" panose="02040503050406030204" pitchFamily="18" charset="0"/>
                <a:ea typeface="Times New Roman" panose="02020603050405020304" pitchFamily="18" charset="0"/>
              </a:rPr>
              <a:t>linyit, taş kömürü ve antrasittir. </a:t>
            </a:r>
            <a:endParaRPr lang="tr-TR" sz="2400" dirty="0" smtClean="0">
              <a:effectLst/>
              <a:latin typeface="Cambria" panose="02040503050406030204" pitchFamily="18" charset="0"/>
              <a:ea typeface="Times New Roman" panose="02020603050405020304" pitchFamily="18" charset="0"/>
            </a:endParaRPr>
          </a:p>
          <a:p>
            <a:endParaRPr lang="tr-TR" dirty="0"/>
          </a:p>
        </p:txBody>
      </p:sp>
      <p:pic>
        <p:nvPicPr>
          <p:cNvPr id="5124" name="Picture 4" descr="classification of coal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9084" y="1862973"/>
            <a:ext cx="5534527" cy="260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68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33138" y="1167063"/>
            <a:ext cx="6352674" cy="5009900"/>
          </a:xfrm>
        </p:spPr>
        <p:txBody>
          <a:bodyPr>
            <a:normAutofit fontScale="55000" lnSpcReduction="20000"/>
          </a:bodyPr>
          <a:lstStyle/>
          <a:p>
            <a:pPr indent="0" algn="just">
              <a:spcAft>
                <a:spcPts val="0"/>
              </a:spcAft>
              <a:buNone/>
            </a:pPr>
            <a:r>
              <a:rPr lang="tr-TR" sz="4400" b="1" dirty="0" smtClean="0">
                <a:effectLst/>
                <a:latin typeface="Cambria" panose="02040503050406030204" pitchFamily="18" charset="0"/>
                <a:ea typeface="Times New Roman" panose="02020603050405020304" pitchFamily="18" charset="0"/>
              </a:rPr>
              <a:t>Turba: </a:t>
            </a:r>
            <a:r>
              <a:rPr lang="tr-TR" sz="4400" dirty="0" smtClean="0">
                <a:effectLst/>
                <a:latin typeface="Cambria" panose="02040503050406030204" pitchFamily="18" charset="0"/>
                <a:ea typeface="Times New Roman" panose="02020603050405020304" pitchFamily="18" charset="0"/>
              </a:rPr>
              <a:t>Kömürün ilk safhasını oluşturur. Genellikle </a:t>
            </a:r>
            <a:r>
              <a:rPr lang="tr-TR" sz="4400" dirty="0" err="1" smtClean="0">
                <a:effectLst/>
                <a:latin typeface="Cambria" panose="02040503050406030204" pitchFamily="18" charset="0"/>
                <a:ea typeface="Times New Roman" panose="02020603050405020304" pitchFamily="18" charset="0"/>
              </a:rPr>
              <a:t>Kuaternerde</a:t>
            </a:r>
            <a:r>
              <a:rPr lang="tr-TR" sz="4400" dirty="0" smtClean="0">
                <a:effectLst/>
                <a:latin typeface="Cambria" panose="02040503050406030204" pitchFamily="18" charset="0"/>
                <a:ea typeface="Times New Roman" panose="02020603050405020304" pitchFamily="18" charset="0"/>
              </a:rPr>
              <a:t> teşekkül etmiştir. Bunlar lifli, kahve renkli, kısmen çürümüş organik kalıntılardır. Turbayı meydana getiren lif, dal, doku parçaları gibi özellikleri henüz bozulmamış bitkisel artıklar kolayca ayırt edilebilir. Turbalar bulundukları yerlerde çeşitli kalınlıklarda olup karbon oranları düşüktür. Genellikle içerdikleri karbon miktarı %3 oranındadır. Ancak derin turbalıkların alt tabakalarında basıncın yüksek olması nedeniyle karbon miktarı biraz daha yüksektir. Turbalar karbon oranı düşük olmasına karşılık daima %50’nin üstünde nem ihtiva ederler. İçerdikleri yabancı madde oranı da yüksek seviyededir. Turbalar 800 ile 1500 </a:t>
            </a:r>
            <a:r>
              <a:rPr lang="tr-TR" sz="4400" dirty="0" err="1" smtClean="0">
                <a:effectLst/>
                <a:latin typeface="Cambria" panose="02040503050406030204" pitchFamily="18" charset="0"/>
                <a:ea typeface="Times New Roman" panose="02020603050405020304" pitchFamily="18" charset="0"/>
              </a:rPr>
              <a:t>Kcal</a:t>
            </a:r>
            <a:r>
              <a:rPr lang="tr-TR" sz="4400" dirty="0" smtClean="0">
                <a:effectLst/>
                <a:latin typeface="Cambria" panose="02040503050406030204" pitchFamily="18" charset="0"/>
                <a:ea typeface="Times New Roman" panose="02020603050405020304" pitchFamily="18" charset="0"/>
              </a:rPr>
              <a:t>/kg sahiptir. </a:t>
            </a:r>
            <a:endParaRPr lang="tr-TR" dirty="0"/>
          </a:p>
        </p:txBody>
      </p:sp>
      <p:pic>
        <p:nvPicPr>
          <p:cNvPr id="4098" name="Picture 2" descr="P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017" y="2197684"/>
            <a:ext cx="4123510" cy="273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856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397042" y="433137"/>
            <a:ext cx="6292516" cy="5763126"/>
          </a:xfrm>
        </p:spPr>
        <p:txBody>
          <a:bodyPr>
            <a:normAutofit fontScale="62500" lnSpcReduction="20000"/>
          </a:bodyPr>
          <a:lstStyle/>
          <a:p>
            <a:pPr indent="0" algn="just">
              <a:spcAft>
                <a:spcPts val="0"/>
              </a:spcAft>
              <a:buNone/>
            </a:pPr>
            <a:endParaRPr lang="tr-TR" sz="3800" dirty="0" smtClean="0">
              <a:latin typeface="Cambria" panose="02040503050406030204" pitchFamily="18" charset="0"/>
              <a:ea typeface="Times New Roman" panose="02020603050405020304" pitchFamily="18" charset="0"/>
            </a:endParaRPr>
          </a:p>
          <a:p>
            <a:pPr indent="0" algn="just">
              <a:spcAft>
                <a:spcPts val="0"/>
              </a:spcAft>
              <a:buNone/>
            </a:pPr>
            <a:r>
              <a:rPr lang="tr-TR" sz="3800" dirty="0" smtClean="0">
                <a:latin typeface="Cambria" panose="02040503050406030204" pitchFamily="18" charset="0"/>
                <a:ea typeface="Times New Roman" panose="02020603050405020304" pitchFamily="18" charset="0"/>
              </a:rPr>
              <a:t>Bu </a:t>
            </a:r>
            <a:r>
              <a:rPr lang="tr-TR" sz="3800" dirty="0">
                <a:latin typeface="Cambria" panose="02040503050406030204" pitchFamily="18" charset="0"/>
                <a:ea typeface="Times New Roman" panose="02020603050405020304" pitchFamily="18" charset="0"/>
              </a:rPr>
              <a:t>özellikleri nedeniyle endüstriyel yakıt olarak değerleri düşüktür. Gerçekten de bunlar kömür sayılmazlar. Fakat diğer yakıtların bulunmadığı veya çok uzaklardan gelmesi </a:t>
            </a:r>
            <a:r>
              <a:rPr lang="tr-TR" sz="3800" dirty="0" err="1">
                <a:latin typeface="Cambria" panose="02040503050406030204" pitchFamily="18" charset="0"/>
                <a:ea typeface="Times New Roman" panose="02020603050405020304" pitchFamily="18" charset="0"/>
              </a:rPr>
              <a:t>icabettiği</a:t>
            </a:r>
            <a:r>
              <a:rPr lang="tr-TR" sz="3800" dirty="0">
                <a:latin typeface="Cambria" panose="02040503050406030204" pitchFamily="18" charset="0"/>
                <a:ea typeface="Times New Roman" panose="02020603050405020304" pitchFamily="18" charset="0"/>
              </a:rPr>
              <a:t> hallerde maliyeti yükselteceğinden bazı ülkelerde daha çok meskenlerin ısıtılmasında turbalardan yararlanılır. Bu ülkelerde yüzeydeki yataklardan genellikle kazma veya yakıt tarama aletiyle çıkartılan turbalar, sıkıştırılıp küçük briketler halinde yoğunlaştırıldıktan sonra taşınması ve depolanması kolay olduğu için ucuz yakıt olarak değerlendirilir. Turbalardan az da olsa termik santrallerde elektrik enerjisi üretiminde de yararlanılır. Nitekim, İrlanda’da turba, tuğla büyüklüğünde kesilerek kurutulmakta ve meskenlerde ısınma amaçlı kullanılmaktadır. </a:t>
            </a:r>
          </a:p>
          <a:p>
            <a:pPr marL="0" indent="0" algn="just">
              <a:spcAft>
                <a:spcPts val="0"/>
              </a:spcAft>
              <a:buNone/>
            </a:pPr>
            <a:r>
              <a:rPr lang="tr-TR" sz="3800" dirty="0">
                <a:latin typeface="Cambria" panose="02040503050406030204" pitchFamily="18" charset="0"/>
                <a:ea typeface="Times New Roman" panose="02020603050405020304" pitchFamily="18" charset="0"/>
              </a:rPr>
              <a:t>	</a:t>
            </a:r>
            <a:endParaRPr lang="tr-TR" sz="3800" dirty="0" smtClean="0">
              <a:latin typeface="Cambria" panose="02040503050406030204" pitchFamily="18" charset="0"/>
            </a:endParaRPr>
          </a:p>
          <a:p>
            <a:endParaRPr lang="tr-TR" dirty="0"/>
          </a:p>
        </p:txBody>
      </p:sp>
      <p:pic>
        <p:nvPicPr>
          <p:cNvPr id="614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4457" y="1281113"/>
            <a:ext cx="5199718" cy="363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5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74765" y="509451"/>
            <a:ext cx="11260183" cy="3970318"/>
          </a:xfrm>
          <a:prstGeom prst="rect">
            <a:avLst/>
          </a:prstGeom>
        </p:spPr>
        <p:txBody>
          <a:bodyPr wrap="square">
            <a:spAutoFit/>
          </a:bodyPr>
          <a:lstStyle/>
          <a:p>
            <a:pPr algn="just"/>
            <a:r>
              <a:rPr lang="tr-TR" sz="2400" b="1" dirty="0" smtClean="0">
                <a:latin typeface="Cambria" panose="02040503050406030204" pitchFamily="18" charset="0"/>
                <a:ea typeface="Times New Roman" panose="02020603050405020304" pitchFamily="18" charset="0"/>
              </a:rPr>
              <a:t>Linyit:</a:t>
            </a:r>
            <a:r>
              <a:rPr lang="tr-TR" sz="2400" dirty="0" smtClean="0">
                <a:latin typeface="Cambria" panose="02040503050406030204" pitchFamily="18" charset="0"/>
                <a:ea typeface="Times New Roman" panose="02020603050405020304" pitchFamily="18" charset="0"/>
              </a:rPr>
              <a:t> Genellikle  3. Jeolojik zamanda oluşmuş kömür çeşididir. Kahverengi ve odunsu bir yapısı vardır. Jeolojik </a:t>
            </a:r>
            <a:r>
              <a:rPr lang="tr-TR" sz="2400" dirty="0">
                <a:latin typeface="Cambria" panose="02040503050406030204" pitchFamily="18" charset="0"/>
                <a:ea typeface="Times New Roman" panose="02020603050405020304" pitchFamily="18" charset="0"/>
              </a:rPr>
              <a:t>bakımdan turbalardan daha </a:t>
            </a:r>
            <a:r>
              <a:rPr lang="tr-TR" sz="2400" dirty="0" smtClean="0">
                <a:latin typeface="Cambria" panose="02040503050406030204" pitchFamily="18" charset="0"/>
                <a:ea typeface="Times New Roman" panose="02020603050405020304" pitchFamily="18" charset="0"/>
              </a:rPr>
              <a:t>yaşlı bir kömür çeşididir </a:t>
            </a:r>
            <a:r>
              <a:rPr lang="tr-TR" sz="2400" dirty="0">
                <a:latin typeface="Cambria" panose="02040503050406030204" pitchFamily="18" charset="0"/>
                <a:ea typeface="Times New Roman" panose="02020603050405020304" pitchFamily="18" charset="0"/>
              </a:rPr>
              <a:t>İçerdiği nem oranı %35’in üzerindedir. </a:t>
            </a:r>
            <a:r>
              <a:rPr lang="tr-TR" sz="2400" dirty="0" smtClean="0">
                <a:latin typeface="Cambria" panose="02040503050406030204" pitchFamily="18" charset="0"/>
                <a:ea typeface="Times New Roman" panose="02020603050405020304" pitchFamily="18" charset="0"/>
              </a:rPr>
              <a:t>Kalori değeri düşük olduğu için daha çok termik santrallerde elektrik enerjisi üretiminde kullanılmaktadır.  Yakıldığı zaman az </a:t>
            </a:r>
            <a:r>
              <a:rPr lang="tr-TR" sz="2400" dirty="0">
                <a:latin typeface="Cambria" panose="02040503050406030204" pitchFamily="18" charset="0"/>
                <a:ea typeface="Times New Roman" panose="02020603050405020304" pitchFamily="18" charset="0"/>
              </a:rPr>
              <a:t>sıcaklık ve fazla duman verir. Havayla temas etmesi halinde kolayca parçalanmakta ve dağılmaktadır. Bu durum taşınmasını zorlaştırdığı için üretildiği alanların dışında kullanılmasını da zorlaştırmaktadır. </a:t>
            </a:r>
          </a:p>
          <a:p>
            <a:pPr algn="just"/>
            <a:r>
              <a:rPr lang="tr-TR" sz="2400" dirty="0" smtClean="0">
                <a:latin typeface="Cambria" panose="02040503050406030204" pitchFamily="18" charset="0"/>
              </a:rPr>
              <a:t>Dünya’nın linyit rezervleri 201 milyar ton büyüklüğündedir. Bu rezervler içinde en büyük pay  40,5 milyar ton ile Almanya'ya aittir. </a:t>
            </a:r>
          </a:p>
          <a:p>
            <a:r>
              <a:rPr lang="tr-TR" dirty="0" smtClean="0">
                <a:latin typeface="Times New Roman" panose="02020603050405020304" pitchFamily="18" charset="0"/>
              </a:rPr>
              <a:t> </a:t>
            </a:r>
          </a:p>
          <a:p>
            <a:r>
              <a:rPr lang="tr-TR" dirty="0" smtClean="0"/>
              <a:t> </a:t>
            </a:r>
            <a:endParaRPr lang="tr-TR" dirty="0"/>
          </a:p>
        </p:txBody>
      </p:sp>
      <p:pic>
        <p:nvPicPr>
          <p:cNvPr id="1026" name="Picture 2" descr="germany lignit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183" y="3975780"/>
            <a:ext cx="7876903"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921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83324" y="659884"/>
            <a:ext cx="11247121" cy="5632311"/>
          </a:xfrm>
          <a:prstGeom prst="rect">
            <a:avLst/>
          </a:prstGeom>
        </p:spPr>
        <p:txBody>
          <a:bodyPr wrap="square">
            <a:spAutoFit/>
          </a:bodyPr>
          <a:lstStyle/>
          <a:p>
            <a:pPr indent="449580" algn="just">
              <a:spcAft>
                <a:spcPts val="0"/>
              </a:spcAft>
            </a:pPr>
            <a:r>
              <a:rPr lang="tr-TR" sz="2400" b="1" dirty="0">
                <a:latin typeface="Cambria" panose="02040503050406030204" pitchFamily="18" charset="0"/>
                <a:ea typeface="Times New Roman" panose="02020603050405020304" pitchFamily="18" charset="0"/>
              </a:rPr>
              <a:t>Maden Kömürü:</a:t>
            </a:r>
            <a:r>
              <a:rPr lang="tr-TR" sz="2400" dirty="0">
                <a:latin typeface="Cambria" panose="02040503050406030204" pitchFamily="18" charset="0"/>
                <a:ea typeface="Times New Roman" panose="02020603050405020304" pitchFamily="18" charset="0"/>
              </a:rPr>
              <a:t> </a:t>
            </a:r>
            <a:r>
              <a:rPr lang="tr-TR" sz="2400" dirty="0" err="1">
                <a:latin typeface="Cambria" panose="02040503050406030204" pitchFamily="18" charset="0"/>
                <a:ea typeface="Times New Roman" panose="02020603050405020304" pitchFamily="18" charset="0"/>
              </a:rPr>
              <a:t>Paleozoik’te</a:t>
            </a:r>
            <a:r>
              <a:rPr lang="tr-TR" sz="2400" dirty="0">
                <a:latin typeface="Cambria" panose="02040503050406030204" pitchFamily="18" charset="0"/>
                <a:ea typeface="Times New Roman" panose="02020603050405020304" pitchFamily="18" charset="0"/>
              </a:rPr>
              <a:t> </a:t>
            </a:r>
            <a:r>
              <a:rPr lang="tr-TR" sz="2400" dirty="0" smtClean="0">
                <a:latin typeface="Cambria" panose="02040503050406030204" pitchFamily="18" charset="0"/>
                <a:ea typeface="Times New Roman" panose="02020603050405020304" pitchFamily="18" charset="0"/>
              </a:rPr>
              <a:t>oluşmuş olan maden kömürü (taş kömürü) sert</a:t>
            </a:r>
            <a:r>
              <a:rPr lang="tr-TR" sz="2400" dirty="0">
                <a:latin typeface="Cambria" panose="02040503050406030204" pitchFamily="18" charset="0"/>
                <a:ea typeface="Times New Roman" panose="02020603050405020304" pitchFamily="18" charset="0"/>
              </a:rPr>
              <a:t>, siyah ve sıkı bir yapıya sahiptir. </a:t>
            </a:r>
            <a:r>
              <a:rPr lang="tr-TR" sz="2400" dirty="0" smtClean="0">
                <a:latin typeface="Cambria" panose="02040503050406030204" pitchFamily="18" charset="0"/>
                <a:ea typeface="Times New Roman" panose="02020603050405020304" pitchFamily="18" charset="0"/>
              </a:rPr>
              <a:t>Dünya Kömür üretiminde en büyük paya sahiptir ve ticari değeri yüksektir. </a:t>
            </a:r>
            <a:r>
              <a:rPr lang="tr-TR" sz="2400" dirty="0">
                <a:latin typeface="Cambria" panose="02040503050406030204" pitchFamily="18" charset="0"/>
                <a:ea typeface="Times New Roman" panose="02020603050405020304" pitchFamily="18" charset="0"/>
              </a:rPr>
              <a:t>İçerdiği karbon miktarı %40-90 arasında, nem ve uçucu madde miktarı ise %15-40 arasında </a:t>
            </a:r>
            <a:r>
              <a:rPr lang="tr-TR" sz="2400" dirty="0" smtClean="0">
                <a:latin typeface="Cambria" panose="02040503050406030204" pitchFamily="18" charset="0"/>
                <a:ea typeface="Times New Roman" panose="02020603050405020304" pitchFamily="18" charset="0"/>
              </a:rPr>
              <a:t>değişmektedir. </a:t>
            </a:r>
          </a:p>
          <a:p>
            <a:pPr indent="449580" algn="just">
              <a:spcAft>
                <a:spcPts val="0"/>
              </a:spcAft>
            </a:pPr>
            <a:endParaRPr lang="tr-TR" sz="2400" dirty="0">
              <a:latin typeface="Cambria" panose="02040503050406030204" pitchFamily="18" charset="0"/>
              <a:ea typeface="Times New Roman" panose="02020603050405020304" pitchFamily="18" charset="0"/>
            </a:endParaRPr>
          </a:p>
          <a:p>
            <a:pPr indent="449580" algn="just">
              <a:spcAft>
                <a:spcPts val="0"/>
              </a:spcAft>
            </a:pPr>
            <a:endParaRPr lang="tr-TR" sz="2400" dirty="0" smtClean="0">
              <a:latin typeface="Cambria" panose="02040503050406030204" pitchFamily="18" charset="0"/>
              <a:ea typeface="Times New Roman" panose="02020603050405020304" pitchFamily="18" charset="0"/>
            </a:endParaRPr>
          </a:p>
          <a:p>
            <a:pPr indent="449580" algn="just">
              <a:spcAft>
                <a:spcPts val="0"/>
              </a:spcAft>
            </a:pPr>
            <a:endParaRPr lang="tr-TR" sz="2400" dirty="0">
              <a:latin typeface="Cambria" panose="02040503050406030204" pitchFamily="18" charset="0"/>
              <a:ea typeface="Times New Roman" panose="02020603050405020304" pitchFamily="18" charset="0"/>
            </a:endParaRPr>
          </a:p>
          <a:p>
            <a:pPr indent="449580" algn="just">
              <a:spcAft>
                <a:spcPts val="0"/>
              </a:spcAft>
            </a:pPr>
            <a:endParaRPr lang="tr-TR" sz="2400" dirty="0" smtClean="0">
              <a:latin typeface="Cambria" panose="02040503050406030204" pitchFamily="18" charset="0"/>
              <a:ea typeface="Times New Roman" panose="02020603050405020304" pitchFamily="18" charset="0"/>
            </a:endParaRPr>
          </a:p>
          <a:p>
            <a:pPr indent="449580" algn="just">
              <a:spcAft>
                <a:spcPts val="0"/>
              </a:spcAft>
            </a:pPr>
            <a:endParaRPr lang="tr-TR" sz="2400" dirty="0">
              <a:latin typeface="Cambria" panose="02040503050406030204" pitchFamily="18" charset="0"/>
              <a:ea typeface="Times New Roman" panose="02020603050405020304" pitchFamily="18" charset="0"/>
            </a:endParaRPr>
          </a:p>
          <a:p>
            <a:pPr indent="449580" algn="just">
              <a:spcAft>
                <a:spcPts val="0"/>
              </a:spcAft>
            </a:pPr>
            <a:endParaRPr lang="tr-TR" sz="2400" dirty="0" smtClean="0">
              <a:latin typeface="Cambria" panose="02040503050406030204" pitchFamily="18" charset="0"/>
              <a:ea typeface="Times New Roman" panose="02020603050405020304" pitchFamily="18" charset="0"/>
            </a:endParaRPr>
          </a:p>
          <a:p>
            <a:pPr indent="449580" algn="just">
              <a:spcAft>
                <a:spcPts val="0"/>
              </a:spcAft>
            </a:pPr>
            <a:endParaRPr lang="tr-TR" sz="2400" dirty="0" smtClean="0">
              <a:latin typeface="Cambria" panose="02040503050406030204" pitchFamily="18" charset="0"/>
              <a:ea typeface="Times New Roman" panose="02020603050405020304" pitchFamily="18" charset="0"/>
            </a:endParaRPr>
          </a:p>
          <a:p>
            <a:pPr indent="449580" algn="just">
              <a:spcAft>
                <a:spcPts val="0"/>
              </a:spcAft>
            </a:pPr>
            <a:r>
              <a:rPr lang="tr-TR" sz="2400" b="1" dirty="0">
                <a:latin typeface="Cambria" panose="02040503050406030204" pitchFamily="18" charset="0"/>
              </a:rPr>
              <a:t>Antrasit</a:t>
            </a:r>
            <a:r>
              <a:rPr lang="tr-TR" sz="2400" dirty="0">
                <a:latin typeface="Cambria" panose="02040503050406030204" pitchFamily="18" charset="0"/>
              </a:rPr>
              <a:t>: Bu kömür en yüksek sertlik ve kaliteye sahiptir. </a:t>
            </a:r>
            <a:r>
              <a:rPr lang="tr-TR" sz="2400" dirty="0" smtClean="0">
                <a:latin typeface="Cambria" panose="02040503050406030204" pitchFamily="18" charset="0"/>
              </a:rPr>
              <a:t>Bünyesinde % 90-95 </a:t>
            </a:r>
            <a:r>
              <a:rPr lang="tr-TR" sz="2400" dirty="0" err="1" smtClean="0">
                <a:latin typeface="Cambria" panose="02040503050406030204" pitchFamily="18" charset="0"/>
              </a:rPr>
              <a:t>oranıda</a:t>
            </a:r>
            <a:r>
              <a:rPr lang="tr-TR" sz="2400" dirty="0" smtClean="0">
                <a:latin typeface="Cambria" panose="02040503050406030204" pitchFamily="18" charset="0"/>
              </a:rPr>
              <a:t> karbon içerir. Yaklaşık %2 oksijen, % hidrojen içerir. Çok </a:t>
            </a:r>
            <a:r>
              <a:rPr lang="tr-TR" sz="2400" dirty="0">
                <a:latin typeface="Cambria" panose="02040503050406030204" pitchFamily="18" charset="0"/>
              </a:rPr>
              <a:t>sıkı bir yapısı, parlak ve siyah rengi vardır. </a:t>
            </a:r>
            <a:r>
              <a:rPr lang="tr-TR" sz="2400" dirty="0" smtClean="0">
                <a:latin typeface="Cambria" panose="02040503050406030204" pitchFamily="18" charset="0"/>
              </a:rPr>
              <a:t>Yandığı </a:t>
            </a:r>
            <a:r>
              <a:rPr lang="tr-TR" sz="2400" dirty="0">
                <a:latin typeface="Cambria" panose="02040503050406030204" pitchFamily="18" charset="0"/>
              </a:rPr>
              <a:t>zaman </a:t>
            </a:r>
            <a:r>
              <a:rPr lang="tr-TR" sz="2400" dirty="0" smtClean="0">
                <a:latin typeface="Cambria" panose="02040503050406030204" pitchFamily="18" charset="0"/>
              </a:rPr>
              <a:t>etrafına yüksek </a:t>
            </a:r>
            <a:r>
              <a:rPr lang="tr-TR" sz="2400" dirty="0">
                <a:latin typeface="Cambria" panose="02040503050406030204" pitchFamily="18" charset="0"/>
              </a:rPr>
              <a:t>sıcaklık verir. Yandıktan sonra çok az kül bırakır. </a:t>
            </a:r>
            <a:r>
              <a:rPr lang="tr-TR" sz="1600" dirty="0">
                <a:latin typeface="Times New Roman" panose="020206030504050203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p:txBody>
      </p:sp>
      <p:pic>
        <p:nvPicPr>
          <p:cNvPr id="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988" y="2437542"/>
            <a:ext cx="2907792" cy="207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792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9635" y="3409406"/>
            <a:ext cx="11435270" cy="2782847"/>
          </a:xfrm>
        </p:spPr>
        <p:txBody>
          <a:bodyPr>
            <a:normAutofit/>
          </a:bodyPr>
          <a:lstStyle/>
          <a:p>
            <a:pPr marL="0" indent="0" algn="just">
              <a:buNone/>
            </a:pPr>
            <a:r>
              <a:rPr lang="tr-TR" sz="2400" dirty="0" smtClean="0">
                <a:latin typeface="Cambria" panose="02040503050406030204" pitchFamily="18" charset="0"/>
              </a:rPr>
              <a:t>Gerçekten de kömürün menşeini, şeklini aşağı yukarı tamamen kaybetmiş bitkisel maddeler oluşturmaktadır. Şu hâlde kömür, bitkilerin en ince parçalarının bile büyük ölçüde değişmesiyle meydana gelen ve maden kömürü bitki topluluklarının büyük ağaçlarına ait olan, bugün bile bünyesindeki yaprak, dal, gövde, kök gibi bitkisel artıkların seçilebildiği bir maddedir. Öyle ki kömür tabakaları arasında bazen fosilleşmiş </a:t>
            </a:r>
            <a:r>
              <a:rPr lang="tr-TR" sz="2400" dirty="0" err="1" smtClean="0">
                <a:latin typeface="Cambria" panose="02040503050406030204" pitchFamily="18" charset="0"/>
              </a:rPr>
              <a:t>pekçok</a:t>
            </a:r>
            <a:r>
              <a:rPr lang="tr-TR" sz="2400" dirty="0" smtClean="0">
                <a:latin typeface="Cambria" panose="02040503050406030204" pitchFamily="18" charset="0"/>
              </a:rPr>
              <a:t> ağaç gövdesi eski durumlarını korumaktadır. </a:t>
            </a:r>
          </a:p>
          <a:p>
            <a:pPr marL="0" indent="0">
              <a:buNone/>
            </a:pPr>
            <a:endParaRPr lang="tr-TR" sz="2400" dirty="0" smtClean="0">
              <a:latin typeface="Cambria" panose="02040503050406030204" pitchFamily="18" charset="0"/>
            </a:endParaRPr>
          </a:p>
          <a:p>
            <a:endParaRPr lang="tr-TR" dirty="0"/>
          </a:p>
        </p:txBody>
      </p:sp>
      <p:pic>
        <p:nvPicPr>
          <p:cNvPr id="1028" name="Picture 4" descr="http://1.bp.blogspot.com/-7OeqPVzj4V4/VbjAbdDlTMI/AAAAAAAABPk/-1VoYOdfFgE/s1600/clip_image002_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947" y="368968"/>
            <a:ext cx="7138737" cy="274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96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5220" y="177421"/>
            <a:ext cx="11449275" cy="3108543"/>
          </a:xfrm>
          <a:prstGeom prst="rect">
            <a:avLst/>
          </a:prstGeom>
        </p:spPr>
        <p:txBody>
          <a:bodyPr wrap="square">
            <a:spAutoFit/>
          </a:bodyPr>
          <a:lstStyle/>
          <a:p>
            <a:pPr indent="457200" algn="just">
              <a:spcAft>
                <a:spcPts val="0"/>
              </a:spcAft>
            </a:pPr>
            <a:r>
              <a:rPr lang="tr-TR" sz="2400" dirty="0" smtClean="0">
                <a:effectLst/>
                <a:latin typeface="Cambria" panose="02040503050406030204" pitchFamily="18" charset="0"/>
                <a:ea typeface="Times New Roman" panose="02020603050405020304" pitchFamily="18" charset="0"/>
              </a:rPr>
              <a:t>Bazı maden kömürleri damıtıldıklarında bünyelerindeki fazla hidrojen nedeniyle daha fazla hidrokarbür verirler. Bu kömürler daha çok hava gazı üretiminde kullanılırlar. İngilizlerin </a:t>
            </a:r>
            <a:r>
              <a:rPr lang="tr-TR" sz="2400" i="1" dirty="0" err="1" smtClean="0">
                <a:effectLst/>
                <a:latin typeface="Cambria" panose="02040503050406030204" pitchFamily="18" charset="0"/>
                <a:ea typeface="Times New Roman" panose="02020603050405020304" pitchFamily="18" charset="0"/>
              </a:rPr>
              <a:t>Cannel</a:t>
            </a:r>
            <a:r>
              <a:rPr lang="tr-TR" sz="2400" i="1" dirty="0" smtClean="0">
                <a:effectLst/>
                <a:latin typeface="Cambria" panose="02040503050406030204" pitchFamily="18" charset="0"/>
                <a:ea typeface="Times New Roman" panose="02020603050405020304" pitchFamily="18" charset="0"/>
              </a:rPr>
              <a:t> </a:t>
            </a:r>
            <a:r>
              <a:rPr lang="tr-TR" sz="2400" i="1" dirty="0" err="1" smtClean="0">
                <a:effectLst/>
                <a:latin typeface="Cambria" panose="02040503050406030204" pitchFamily="18" charset="0"/>
                <a:ea typeface="Times New Roman" panose="02020603050405020304" pitchFamily="18" charset="0"/>
              </a:rPr>
              <a:t>Coals</a:t>
            </a:r>
            <a:r>
              <a:rPr lang="tr-TR" sz="2400" i="1" dirty="0" smtClean="0">
                <a:effectLst/>
                <a:latin typeface="Cambria" panose="02040503050406030204" pitchFamily="18" charset="0"/>
                <a:ea typeface="Times New Roman" panose="02020603050405020304" pitchFamily="18" charset="0"/>
              </a:rPr>
              <a:t> </a:t>
            </a:r>
            <a:r>
              <a:rPr lang="tr-TR" sz="2400" dirty="0" smtClean="0">
                <a:effectLst/>
                <a:latin typeface="Cambria" panose="02040503050406030204" pitchFamily="18" charset="0"/>
                <a:ea typeface="Times New Roman" panose="02020603050405020304" pitchFamily="18" charset="0"/>
              </a:rPr>
              <a:t>ve </a:t>
            </a:r>
            <a:r>
              <a:rPr lang="tr-TR" sz="2400" i="1" dirty="0" err="1" smtClean="0">
                <a:effectLst/>
                <a:latin typeface="Cambria" panose="02040503050406030204" pitchFamily="18" charset="0"/>
                <a:ea typeface="Times New Roman" panose="02020603050405020304" pitchFamily="18" charset="0"/>
              </a:rPr>
              <a:t>Bogheads</a:t>
            </a:r>
            <a:r>
              <a:rPr lang="tr-TR" sz="2400" dirty="0" smtClean="0">
                <a:effectLst/>
                <a:latin typeface="Cambria" panose="02040503050406030204" pitchFamily="18" charset="0"/>
                <a:ea typeface="Times New Roman" panose="02020603050405020304" pitchFamily="18" charset="0"/>
              </a:rPr>
              <a:t> dedikleri kömürler bu türdendir. Bunlar daha ziyade bitkilerin en ince kısımları olan spor ve çiçek tozlarından veya tatlı su yosunlarından oluşmuştur. Ancak bugün artık kömürün depolanan bitkisel artıkların, bazı fiziksel ve kimyasal faktörlerin etkisi sonucunda oluşan kömürleşme ile meydana geldiği ilmen kanıtlanmıştır. </a:t>
            </a:r>
          </a:p>
          <a:p>
            <a:pPr indent="457200" algn="just">
              <a:spcAft>
                <a:spcPts val="0"/>
              </a:spcAft>
            </a:pPr>
            <a:endParaRPr lang="tr-TR" sz="2800" dirty="0" smtClean="0">
              <a:effectLst/>
              <a:latin typeface="Times New Roman" panose="02020603050405020304" pitchFamily="18" charset="0"/>
              <a:ea typeface="Times New Roman" panose="02020603050405020304" pitchFamily="18" charset="0"/>
            </a:endParaRPr>
          </a:p>
        </p:txBody>
      </p:sp>
      <p:pic>
        <p:nvPicPr>
          <p:cNvPr id="5122" name="Picture 2" descr="https://upload.wikimedia.org/wikipedia/commons/1/18/Cannel_Co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145" y="3240872"/>
            <a:ext cx="5412712" cy="31227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c1.staticflickr.com/3/2813/11409265194_e52c4d9b94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414" y="3240873"/>
            <a:ext cx="4736673" cy="312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377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p:cNvPicPr>
            <a:picLocks noGrp="1" noChangeAspect="1"/>
          </p:cNvPicPr>
          <p:nvPr>
            <p:ph sz="half" idx="1"/>
          </p:nvPr>
        </p:nvPicPr>
        <p:blipFill>
          <a:blip r:embed="rId2"/>
          <a:stretch>
            <a:fillRect/>
          </a:stretch>
        </p:blipFill>
        <p:spPr>
          <a:xfrm>
            <a:off x="173350" y="1027906"/>
            <a:ext cx="5377218" cy="4662328"/>
          </a:xfrm>
          <a:prstGeom prst="rect">
            <a:avLst/>
          </a:prstGeom>
        </p:spPr>
      </p:pic>
      <p:sp>
        <p:nvSpPr>
          <p:cNvPr id="6" name="AutoShape 4" descr="data:image/jpeg;base64,/9j/4AAQSkZJRgABAQAAAQABAAD/2wCEAAkGBxQSEhUUERQVFhQVGBkXFRcWGBQXFxYYFxgXHxgZGBkaHSggGhwlHBUVITEhJSkrLi4uGB8zODYsNygtLisBCgoKDg0OGxAQGzclICQsLCwsNCwsLCwsLywsLCwtLCwsLCwsLDQvLCwsLCwsLCwsLCwsLCwsLCwsLCwsLCwsLP/AABEIAMIBAwMBEQACEQEDEQH/xAAcAAABBQEBAQAAAAAAAAAAAAAAAgMEBQYBBwj/xABNEAACAQIEAgYGBgUJBwMFAAABAgMAEQQSITEFQQYTIlFhcQcUMoGRsSMzQlJToRUXk9HSFmJyc5LB0+HwNUNUY4KjsrO08SQlRIOU/8QAGwEAAgMBAQEAAAAAAAAAAAAAAAIBAwQFBgf/xAA8EQACAQIEAgYJAwQBBAMAAAAAAQIDEQQSITFBUQUTYXGRoRQiMlKBscHR8BUz4QYjQvFTFkNyojRisv/aAAwDAQACEQMRAD8AsYoxYaDYchXq4xVjhNu44Ix3D4Cpyoi7FCMdw+AqMqC7FCMdw+AqMqC7FiMdw+ApcqJuxQjHcPgKjKguzojHcPgKjKguxYjHcPgKjKguxQjHcPgKjKguxQiXuHwFRlRN2KEY7h8BUZUF2LEY7h8BUZUF2KES9w+AqLILsUI17h8BStIZNixEvcPgKVpDJsWIl+6PgKWyGTYsRL90fAUtkNdihEv3R8BStIa7FCJfuj4ClaQybFiJfuj4ClaRNxQiX7o+ApBrixEv3R8BSsdChCv3R8BSsYcEK/dHwFQyRQhX7o+AqCRYhX7q/AUDIUIV+6vwFQMOLCv3V+AqCUKEK/dX4CoGQsQr91fgKiwyFiFfur8BQSLEC/dX4CoJKnHwL1h7K8uQ7hSsV7mLiXQeQ+Vepi9Dzz3Yq1MQdqAFCoYCxUEiqgBQqAFCoAWKUBVQAoUEihSgLFQAoUrGQsUrGQoUoyFilGFCkYwsUoyFilYwoUgwsVDGQulHFilZIoVBIsUDIWKgYWtQShYqBkLFAyFrUEihUElTj/rD7vkKVivcxcQ0HkK9RHY889xVqm5AWouB0CgBQqCRVQAoVAChUALFKBR8S4+uHxEglYCJYI3AAuzSPJIuVe8kILDzNZp1sk2ntYvjSzRVt7/QcfGTR4d5MS6xO5AjRU60xFtESw1mkJOttL7aC9Q5yUHKTtfbjb7goxckoq/Pt+w7h+OIqzvM7ARMGZXjMbxI9gtx9sXDHONNxyoVZJNt7dgOk7pLiKHSaHMUyz9YAHEfUy52Q37YW18uhFzzsNyBUOvHbXwDqZb/AFJEfE1maEQS26yMzjsE54tFGptlIeRDbfQijOpNZX2hky3zLsGx0gijijMjPI7F4vo4nLSSwkrJljW5HaVjbu8NaXrUkrj9W29CzxPEEii62QlUsDqGzdq2Vctr5iSBlte5tUuSSuyIxbdkVnEukYGHxJizpPBC0oSVGRrWOVrN7S3BGnMWNqplU9V23RbGnqr7FvDxBCZFuc0IUyaHTMuYW79KbMLlZGPSOGyFRLJniWe0cbuVib2WYAaX1sNzY2GlVuoixQZNwvFIpHVI2zF4lmUgGxjY2VgfHuozJhlaIzdJoAIyC7GZpEjVY3ZnaFsrgKByIPhYE7C9V50OoMRB0uwz5SOtsXETMYZQsUpbKI5SV7DZrCx2ut7Ai650x8jRYScaiWKeUk5MOXWU5TcFAC1hz0YbUNoLFmKhkixUEixQMhYqBha1BKFioGQsUDIWtQSKFQSVOP8ArD7vkKVivcx0Q0HkPlXpo7Hn3uKtTEBagAtQB21AHagBQqAFCoAWKUClxHBVlxjSyxK8ZwyxAtY6mSXOANx2WGvj51mlSzVG2tLWLlUy07J63Io4diVREI631SZZIWZlBniyuuRjfsyKrkZiADlGupqvq6iSW9np2oszwbvtda9jDiHDZ8R18hi6svFHDHGzRlyElLszlSVG+gzHY7XtUThKd3a2iXmEJRhZX4t+ReLhW9cMtux1AjBuPaEjMRbfYirMj6y/YVZl1du36FLwvh0+G9UfqTIY8O8EiI8YZSzxsGuzBSvYINjfUb1TGE4ZXbhYulKMsyvxuPcJ4TOGwrSooMc+LkksysFE3W5Cp3IOccr66gURhLS64vzJlOOtuzyLjpDgnliXqgpeOWOZVY2DmJw2Um2lwDY99qapFtacNSKUknqVPGOHYjFCeTqTGfVJcPFG7xF3eUqSSVYoqjIoF25k6VTKMpXduFiyMoxsr8SZPh8RHNiDFD1gxEaBWzoqxukZQiQMc2XY3UNzoakm7LclOLS12KnG4FsPDhTNBJdMPBAJsPN1UscoFisjZwhizWsTcAk6ai9cllSuuHAsi8zdi4gw+LhkgmeP1iT1YQzZGjQiQOGz9sqCpuwJGum1TaSafYR6ruhHAODTxnBmVFBiONMuVgQpnlLJl5kEHu87UkYtW+IzktfgLk4LN6pNGEGd8b1yjMusfriSZr3t7Ck230tvUZXb4kpq4zxjh+K6nH4eLD9Z6y0kkcnWRKgEkaAqwY5g4Km2mU3FyNaVp6oZW0Zt1piBYqCRYoGQsVAwtaglCxUDIWKBkLWoJFCoJKnH/WH3fIUrFe5kYh2R5D5V6WOx597irVJAWoALUAFqAC1AHRQAoVACxSgKqAFCgkUKUBYqAFClYyFilYyFClGQsUowoUrGG5sJG5UyIjFDmQsqsUPepI0PiKraT3HTaJQqGSKFKMhYpWMhdKOLFKyRQqCRYoGQsVAwtaglCxUDIWKBkLWoGFCoJKrH/WH3fIUrEe5n+BRBpYgwBBIuDqDpXdryaotrkcSkk6qTNt+iYPwo/wCyK4vpFX3n4s6fU0/dQfomD8KP+yKPSKvvPxYdTT91ETFJg4zZ1iDfdygsb7AKBck9w1NQ8TUW834h1VLkhkyYX7MBPf8AQsth39sC/ktz4VW8e1/3PNiuFFcER8XjcLEjPJhmVFFy3Vo2l98qksBrfUC1Kukbu2d+LFfULgvAbwXFMFJEJeoKIdy8VgBewNxdSDpqpO/nUrpBv/N+LCCoyV0vIcXiOCNz1RsBe/q8tmH83sa0zxrX/c8yG8OuQ+uKwR+yg8WjZR5EsoAPO29tan0uXv8AmTah2eROw2Ew0gzRrE67XXIw+Ip+vqe8/Es6mm+CHv0ZD+En9kUdfU95+IdTT91B+jIfwk/sijrqnvPxJ6mn7qD9Gw/hp/ZFR11T3n4h1NPkjv6Oi/DT+yKOuqe8/EOphyQfo6L8NPgKOuqe8/EOqhyO/o+L8NPgKOtn7zDqocg9Qi/DX4Co62fNk9XDkHqEf3F+Ao6yfMOrjyO+ox/cX4CjrJ8wyR5B6lH9xfgKjPLmTkjyO+px/cX4CjPLmGSPIPU4/uL8BRmlzDKuR31RPuL8BRmfMnKg9VT7q/AVGZ8wyo76sn3R8BRmfMLIPV0+6PgKMz5k2D1dfuj4UXYHeoX7o+FF2AdSvcPhRdgd6pe4UXYB1Q7hRcm53qx3CouF2Z/iP1je75CpGKPo8PpofMfKu5iP2H3HFo/urvN9XCOuFAHlvTGfHYGRTDkmaZpGyqshd2IjUO6A7ADKoBsCRvpbJXpZnd6mesno7XIWA4hxJcs7BMQpUKArqsRU5DmzgCMuCbG17drU2NUvCr8+5Sqck7t3+XiVo4zxONlLMjrco+bYFiqlWBA1zSoBa63sActxUPDxX5sLlknq9PkScXxHHlcueMlU6xGcLdSua4Byixyhrl7DUDsnUCpKO74chGmlab0tyt53HIMVipQTKqJKsbhSDIrMVEwbOMwVADC7Cx1t4EVZCirWa34E0qMUrNb8DQ8LwuKxGXKwUqxExYr9HYL2MqC3Wdo3W5Ay+1qKaOFgWxwVKzujU4YJhbqzvJJJ2jZCfZAGyiyjxY62300uWSjG19C+EI0Y5UOScat/uZbcz9CABYm5vIO6l9KpcxusiRpek6qFPUy2c2BJjyEE2XthiAW0yg2uSBpepeJp8yJ1oxVyPh+ljO7J6rKpW/adkCHWy6i97gE6A2pHi6ZneOpEwdIRzhkHvjPwAe5FSsXTYyx1F8SRhuORuyocyM2gDi2u+UNqpNrnQnarYVYT9ll1OvTqO0WWdWFoUAFABQAUAFABQAUAFABQAUAFABQAUAFABQAUAZ3iX1je75CpHKXo+PpYvMfKu1iP2X3HFo/urvN5XEOuFAHLUAUPFOAqzZ8PIIJr5iQFZHIIb6SM2vcqpJUqxtvSOKZXKCbuZmfFPhSTjcsZhiLIynMuNlzFwQWACtm1MZ1JfQ2W5qm8rvLZeZTP1XmlsvMj4BIiIZJZEIZ5GkZ7dWpETCXqmYdpNQo3UBYhfs5SZbMhwSd+e5O4bwdsasRs8UMYdBNcrPPE2mVeccbKqsSe0WNxY9qphFtLhYenFyiuCXmbnC4ZY1CRqFUXsALDU3J8ySSTzJq80EbiXCo5x2sym1syMyNbuNtGHgwI8KWUIy3RDinuec9KeCtB2HcmEJIQz2yynq3Kqzm2V9CpzEseywJ7YFUqajqiicMt2iixXD8UTnfEzdmINEuXq8mZyAHQKAptmtcISCoJXS1Eo2dku0z1b+z2XDG8DxT2Ec5y3bsl82eWNV0Gty9rm3IC247KqlFfHtK1RguG/b8iQnRrEOsKNjDteJAgaRbsGbJbchc69oLlsRdQKt6mFy70eGZafn5zL7ol0HxSyucbI+RcnU5Wj7QQvYPuylcwK5W0JOp0qyFKz1+BdToZXr8D0sVeaDtABQAUAFABQAUAFABQAUAFABQAUAFABQAUAFAGd4l9Y3u+QqRyn4APpYvd8q7Nf9l9xxqP7q7zdVxTrBQA1iFYjsMFPeyltOegI1oAqcT0cWU5ppZnaxW+ZY7K1sy/RKtwcoOt9qiyIsiDxjgkwhKxN6yn2oMSV7S6/VTKoZJBpZmLbcr3CyinGz2EnFSi4tXRlPRpwGKeSWWVXIhfLHFMWbqzc7qTlBUKBlAABubaLbPQg3JuTvbRfnMy4aEnKTm720XYu3tPU7VrNx2gChwHH+sxs2Gy2WNAVbmzK1peeijPGBpe4fla9aqxc3T4pX8SlV4uo6XFJPxLfGYRJUaOVVdGFmVgCCPEU7Vy1pPRmH4/wmTCpIxV8RCerbrMwM8SxMt1Yt7ceXP2tTr2rgXqmpDRszVadk3w89PoVXRp58c0ohj6uAyoevZWieIx6kwx3NmPYFiSosS2YEBiNpPTYmFpv1duDPQeDcChwoPVJZmN3diWdySSSzHU6km22tXKKWxeopbFnUjEbG4+KEBppEjUmwLsFBNibAnnYH4U0ISm7RVx4U51HaCv3CcLxOGU2iljc5c1lZWOW9s2h2vpeplCUd1YJU5x9pWJV6QQL0AdoAKACgAoAKACgAoAKACgAoAKACgAoAzvEvrG93yFSOVXAh9LF7vlXYr/ALL7jjUf3V3m3rjHWCgAoAKACgDC+jBwzY5hqDiZCD3gvIQapo7y7zPQ3l3s3VXGg4aAPERjWbG4aWPMHmxQkOW6tkeVBqDfTISCO7SuLQqSeMnrxseew1aUsfN3ur2Pbq7R6Er8Vw1QGaJVV9TYdlX+8rgaHMLi5Bte/KgDL9AuKR4fhcDSse00gVVV3dznc2REBZjYE6A6Ams2F/aXx+ZkwWlCPx+bLmLpC5szYedI7sCTFMWsDZTkVSwJ13FgNb7A33fI03fIucLi0kF42DAGxtyI3BG4PgaYYovSHGDgJiQCVCkEgaHOouO42JHvrZgG1iI2N/RcmsVCz4mN6THI8iqcqiDDWVTlAvItyANr3rfh7OKb3vL5HUwlnBSlq809/wDxIUburMInfMfXkAVnJyooKqBflcnTnrvVrUGlmS/w89y5qDSzpW/t8Fx3/k1XoyclZrOXT6LKQD1YYp2wpLG59nNtr51h6RteOlnr376X+hzelks0dLPXvtfS/wBDc1zTkBQAUAFABQBwtQB2gAoAKACgAoAKACgDO8S+sb3fIVI5WcDH0kXu+Vdat+0+45FFf3UbWuQdQKAKbpB0lgwZjWbrLy5sgSOST2ct75QcvtrvSTnGCvJ2A68VmOJGJbKy/Rq5XqFD9XqAuUtfJoWY2Ltbe1OBJwPFY5Ezh0FjlYZlOV82XLf+loO+4tvQBjPRGwyYoczM2nkWv8x8appby72UUd5d7PQA4N7HbQ+B/wBEVcXjWMxaRLmkYIt1W7GwuxCqPeSBQB53wHhsUvG8Qfajw6q0IBBQO1ix8bM7aX0PkLZKVGmqsmlre/iZ4YSlCbqRWrd/iel1rNBH4jIVikYbqjEeYU2oAw3obwCepici8rWXO2pVerjJVb+ypa7EDckmqMP7HxfzZmwv7fxfzZ6DarzScoAxvS7p0uElEKRiZwLyAvkCX9kXytcka25C3fVkKbkdfo3oerjIuaeVLi+JG4P05knVmOFRQOyh60nOwsWH1YsqqRc97KOZs8KEpSypnL/qB0uho+vPM+S0JrdKJR/uIyeQ61tSfOPTzOg3NXVMJkjdyPLYb+pFiKqpQpNt9q+xaRcTlIBWKMA7XdgfO2TQHcX1ta4BuB4zE/1PQpVXCMXK3G56xUW1e4jFcZmRSTHF4DrGFz59XoNyTyAJOgNNhP6hWKqqlTpO77Voub0CVKyvcjnpJIdVhTLyzOym3K4yaeXKrqvT1KE3GMW1zuaI4GTV27B/KOX8GP8Aat/h1X/1DD/jfiN6BL3g/lHL+DH+1b/Do/6hh/xvxD0CXvB/KOX8GP8Aat/h0f8AUMP+N+IegS94g8Qxb4ggyKoC+yqkkBvv3IHatoLDTXXXTBjemZ1svV+rbXcvo4NQvm1LHhXHMpWOc3zHKj82J+ywA3/nDTvtuez0Z0msSsk16y8GY8Thur1Wxo67BkCgAoAKACgAoAzvEvrG93yFSOV/BB9JF7vlXUrP+0+45VJf3EbKuUdIKAMz0+whbDdao7WHYSeaWIkHllJb/prFj6PW0JL4r4DQdmZ/D9Jo8NhrySBXgzGAFc3WI6FgALqA4CSovaGwH2rVV0dilUoLNutCKrUNWZ7j3TyJxJAsTPG6sBKexITMPpAy2sFDO9td0Xe1zoeJi722MUsXB3tqrbmT4PxeWBYniYrIvbD3vuHVgVNwwa4uT90VklXcG7c18jDLESpSll5r5E7C8TxT5icSFSea8wMyIWbshmZEYSZcpAsosQtgNBVtGVWVm5aMtoTrStJy0b/Pgb70jdJ4TgxAojladbXjKyQoUK5rOGBDKSpXsm9hcC5toxFSMYa8TXiqsYU3fiZL0YcQigx2eeVIx6vJGrO9h9Zh8q67WVBYcgKpwtS93LsGw9W9CMpMvuj3pJnkxQXEGBMOxa5YheqAUkWkvZ9RYaa3G1WRxF6rjwKoYvNWcOC4lv0t6UYhMCmKijXqZgylG7Mio/1MgOouyA3W3212ykm6c8quaalRQjm4Er0SJl4eq9zW+CRiq8N7HxfzZVhHenftl/8ApkPGekdIzMrW66E4pFi+y7xTokGu4urXPk/3asdSKTZb1sfoWfRrp1hcVBnErdkpGWkUKZZHLKmRR7TMUbsge4Uykm7Fg2OgGBkLNeViWbOetJ7dzmue+971aqkkrJnSpdL4ylBQhOyW2i+xaL0VhAUIZFVVCKoYWAXzBOpuT3kk86mFacPZZw8bgqONnnxCzPvfHuYtejMQ+1JfSxJW4sQdBltrYbjlbYm6V5yrwcKmqf5wEwnR+GwknKjCzfe/nckfoj/my/8Aa/grj/oWA/4/N/c6HWz5iJuAo4s7yHuN1FtQToFtrYbjw5m+ih0ZhaKkqcLZtHvsHWSve43/ACcj/El+Kfw0v6Tg/c+f3LfSqvMP5OR/iS/FP4KP0nB+55v7h6XW94P5OR/iS/FP4aP0nB+58/uHpdb3irx/CHEoSASsFF2ZzGIzcEBb5b6aElb8hrrbLieh6Uo5aMUm+Lb0/ktpYuSd5u5Mw/R0nWWT/pj09xdhc+YCmih0Hh4azvJ+C8ERPG1JbaFxg+HRRfVoFJ0LbsfNjqfea7EKcYK0VZdhklJy1ZKpyAoAKACgAoAKAM7xL6xvd8hUjkLgo+ki93yrpVf22cymv7iNfXMOgNYnELGjO5CooLMx0CgC5J8LVDA8h6a9N5ZGkTDzp6qymJrIwfM17+zncNltvl5nLWSpiHtBeK08XYqq5o6ppLtM3jJlnwylHzthz2+wyGzDU5W2F7n8q4kIypVnFqyntrfVdxGLgq9D1Xdrl2FM6799tK0RdmedhK0kN8NfOsdzYFV9wOp+daMTFJ6czVi4qL05/ItEwcRv9MBa/Luv4+FvfWNt8jC2xnFYZFAKuGue4ba+Ph+dTca5XgHrEAF8xcWAJJIWPu7+XlWpJOk/h9TpWvgl3lxBj24ejNPhY5zKxQByOyMt8o0IFxsDqTe1ubUHSrerCVrahhKlCsnCm9Vrt5iXmJwlp3niiVs0UBDSiO4caB3zAbAa6ZjvrTymqksilcmc41ZZFO/EYaNk+kUlcwVcykg3CJoba+I/yNs7ckrxfF/MyuU4rNF21fzZFxEu7sbkHOxa7E65mLE6tfUnvoptymrvcMPUbrRbfEtuNAQ4hBATGI4kCBCVyEFyxFtj9IAedUYarUdLPJ6uT+SR0+k5ypuDjpubb0S8adnMDuSqLljQCJUjUak2DhmYnXMUbnqNSe1h55oXLMLUdSF2eq1oNQUAFADWJxCxozyMqIoJZmICqBuSToBUxi5PLFXbAY4bxSHEAth5Y5VBsTG6uAd7EqTY2p6lGpSdqkWn2qxCaexMqskKACgAoAKACgAoAKACgAoAKAM7xL6xvd8hUjkTgw7cXu+Vb6v7bOdTXro1l655uKvHcUwxBjciRWurKqNKCOYYKrD3Gq5VILRsrdWC3Zh+kixSQT4XBrNI8k/XTPIhtGz2It1ir9kBVC2sFsWHOmrVpuFuZVWlGUHHe5gEwMuExSiVomhm+izJmvY6xs6N7Nztqedc2vTjOh6m61X1IwWSn6ie/Mx/H8ZPhp3i0sD2brup287bX8K2YalSr01Utv8AMJYCjfY0fR/hDNHDI5yRBAXDAjMAuhzGxVb7nuvY8xlxOIgpuFru+hycVi6Squm1md9LfIsz1E2UmHqCtlYvKoy5S14+QbMbHNZuy4O5qKklCOnrcrL88y2tOjThazlxVlw7eRzj6Qx5A0fUh2t1kRkcR3sO2JBZtbmwKnQ++vBuNVy7Of8ABlwc6eIlK0bW/PxldwBiksZd1YEy9tdFy9UnvUgjKfEG1zVuLppwlCHZ82b+kKCeCywXFdvErekXEnDmLtpMLgG9+wRcAH7QvYh9wb+BrRhqUFDOtV+flicBh4ZFJaxfZx+naidwmZWw2IBz5rNdnYjO2Q6BtOyAoAF9cp5VmrQmq0JLbs4f7MuMpzjioSj7K5Lb+Sj6S414p0ytb6NPFdmF7c99624aEalNp7ZmbcHTjVpSUtsz+Yzg+JuWAmZchNjZRzGhvtzBtTvDwjrFao1QwVGElJI0fS/GKEEkUqF7g2JBLI4BJUX1s2/hrXOwNOUm4Tjp9f8ARfiKEKqWYtegHSzEYEBpUSSJ2zSIEVZUB0zox521KNy7je++GJpQn1a25hToqnG0dj3jhHF4cSgeFwwIDW2ZQdsynVT4EVtBNPYm3oJO0AZ/0gf7Nxn9RJ/4mt3Rv/zKX/kvmLP2WeXYPosUk4c0sgtjnjYrBmiyomGWwJvclge1bx79O9Ux0akK8Yr2ItLNZ6uevhwKVG1iFIJWnxgeaZGJxgnEccjukd06sy2e+Q3UKAu2bcVbemqVJximvUtdpJuzulpvzu97Ea3fxGsZNfBwvmcdXPiVEeeU4ec5IlzYWT7BFy0YIbtZz3gzTiliJQ0eaMdbK8dW/XXHlLbSwcBE+IImdCzq4m4k5Vy3WBWwSlC97a6HXmQTTZI9UpK3s01pa1+sdwvr+ciVxrDMmE4f9LIqPhWkDNnkJnYJlWPtr9JYAIL6AaCkoShLEV/VV1NK2iWXW7ej05ku9l3HuPC83UxZ758iZsws2bKL5hyN73ryE7ZnbmaES6UAoAKACgAoAKAM7xL6xvd8hUjkfhA7cfu+VbansMwQXrowPpO6fuk82Gi0SG6s3IsYzmupFmIMilb3F465VV6pD1nd5b/D84FLwYSiPrcU5kIuy52ifLm1ZVa9rX0tddwK42MrZ5qFLR/Ffnmefx1dTqKnR0e2l15W+5W8T6RQmRVCP9XnglR2s6kXsU0ubh1tqRrbWrMPhq9ruXH1k18n5m3B4fGWvKfH1otcuTHOFcSQqeuvIsrkl5TmzyHXJFGQ30ajn5bcoxVGo36jtbguXNvTVlXSFKvKV4ys0tlslzb01fBDPS3gSSRCRVKZGVnWy/VsbMynUqANbG9rXsKMDi5KfVyd77Pt7Svo/H1FV6uo73Vk+1cH+fEldKi8aB4wSFtny36xEBFjlbsuo0BBHPXe9Jgcs52lx25X49xX0aoTqWnx25N8e5/iK7gODTEyFi7BcPHnWPtgMCHKg2bshTbs9xAvWjEVpUIpJaydr8vxHq6cEiHw/pCsuGMBzBki0ZpIwZHsbgArrrlsL3PPXeyeEca3Wri+T28focSeBlHEdcuL5PRePi7CF4hGERcjO8d0AJIR2coSxykFrsDoCu+ptV0KeWTk3v5JHTqu1oI0cM6ph82J6u7LlyIMMFfKCVQsqb30vfQ212rDOpUqVclHZc0ziSxFaVfJh1ppe6fHjb8uVWG46HAVZp+qJUFG6tJFsT9HnB0Bsnac6BX5m9bZQqKLulm5q9u86M6dZ03eMc3Bq9u+3PsOY7g2HxqPJh1kRgvYZg5RyATkS7HkLDS3gKzQxFXDyUKtnd8N12vQwwxdbDTUK1nd8N0ub0MGsrLod/G4PlcWPLauvozvXNB0dwTSfSSDsD2R2jmI56k6D5+VYcZiMiyR3Hirm04DKiYmFpACgkW4O2ugY/0SQ3/TWLAuKrxzFWLjJ0ZKO9jfdMOlhwpjEAV8RGcxDXyhCDdXI1uwIsOWjHYA93FYiFOShu2zl9HQqS9d+yk/j/o0/WSObyO6nksbWVD3bdvzbQ72FaOpSRU+kZSqWWiLLheJZs6ObtGR2tO0p2JA0BuGBt3X0vYUTjZnUw9V1I3e60ZS9NulowShUCtO+qq17Kt9Xa3LQgC+p8jUwg5M7PRnRs8bUttFbv6ELo50/TEXWWF42Vbsy9uPuGwzAk6BbG9NKlJOyI6W6O/TY9ZVmsvg/A0sPG8O20qAnkxyN4aNY0jhKO6ORTxNGp7Ek+5plgKUuC1QAWqbgdqAOmpA4DQB2gAoAKACgDO8S+sb3fIVI41wkdqP3fKtdT2GYoe0h3ivRnCWxExgjMro5ZmXNe8bqd+8MQRz9wrFY02W54fxvGjDYZB1yh5UzKyxRNHIANUdbElGvo/P8q4OHpuvWbcdE7at3Xan9DzGFpPE15ScHaL4t3Xan2cUZTBHse2uWVWYR2Fke49nU277cgK6dT2ttmteaPUxVlYPW1MiqZhDGFs7gEy5cx7AIBJJGXTQd/dTOLUW0rvguBRXi8rcY5nwXD4m5gxUYwZMHZQREqWLAleZZhqHPa15EaXFcWVGbxC6zV3V7eXw+feeXnQqPFLrNXmV7bJ8Ldnz7GeeY7jEuKILsQBbsr3iNVZrk37QRfC5ru0qEKStFfl7npsPhKdFWivy7dvhcuuiPEli6wyMUzKR9ttC0WgKix0Rr8tRWXHUZVIxyq9nf5muLM3xEASyNHtnYqbG9mJ3BGm/MCt0LuKvyFZYw8fuFVo4lzMgeUWzZVK66317INzpptWd4Z3clJ8bLgLU1g0uRJ6TdIY5nEcZkaEEZiSbMtluMht2gQbPobGxuKTC4adON5Wzfn5Y5+AwkqSzVEs3Z9/oV+J4ohFkLXylO0FNxdiOVjuo2vpV8aTTu+dzpN6Gj6Icew0YZSSj7l3N2lIzMTm2S1gFS+7Xu1c/HYWrUd1qvl9+18jg9JYKvVaa1Xy4bcb8XyM5hcD61iJGF+qzsxJ0JBYkDTmfy1rbVrdTTV97HbpQaik+SNgihQABYAWAHICuI25u73Zo2Ow4oKVcZSBdtbEabG3OzDY6dmxq+mnSldx14d4slmVrlxwLCSSuZTh5MRs4HWIgkJN8zlrki/cNTa+hsd+Hw8nLrZxcnvwMWIqxjHq4yUeGxecX6YY7D3MuHSIfZ6xZbEjkHDWY+Va5Y2tGVpQ0fxMlLoyjPabuaP0d9MYpx1UxVMW/a3GScAbwHmAo9j2hqddWMxrqrqjqvBvCpRtpz5/EvekHQzDYti7qySkW6yM2Y2FhcG6ty3F9KtjNx2NuD6RxGE/alpy4FXD0MeBQkDIy6E5yyFntZmNlYHTQdw03LFr6OIUJZpK7OF/UVHE9LyzSqW7LafPZDUvCJh9ZE2TY5QJAfNVuWXvFtbgbFiIx+Pn1EupjeXLQ4fRX9OOhX6yu00trX37dCeTANyY2O7MXhcnn2jlYnvr5rUl0zCUpPOuOmx7ZdWRJsd28sMr6C5JmkfRtAbMxFjZgPEE/ZAfrYfG4zD4brMRJuUvZVtu1/QanRjUnZbIcTGzrtNJbuIjb3EspY/G/jVMOnMVHez+H2NbwNJ7aEhON4gbmJv8AocH4h7flWuH9Qv8Ayh4P+GVPo9cJCcXxaaRShyKG0YrmzW5gEnS40vvrpY6ha39QOUGoQs+d7/QIYBJ3bGcDxJsONLGIboSAFHeh2XyOn9HU1X0d0vODVOreS8Wv4GxGEUvWjoa3CYgSIrrfKwuLgg28jXrE7q5yh6pAKACgDO8S+sb3fIVI4nhI7Ufu+VaJ+yZIr1jnpExjxYCUxMVZjHHmFrhZZFRit9jlY2PI1irTcKbkuCGxFR06Uprgj59xXRzC57STzF7bFlZrDTbITblXKp4zEuN4wVvztOLSx+LlG8Kat4L5kaLoxh2a3WOpJOUMVzEAgXOgsSb6eB7jV88ZVhG+S/O34zt0M84KUmrvl/sTD0ewhZlMr9nS91XUEgjVSCNtQf7rzUxOIyKSh9fsZ8ZVr0knSSlz/Lkk8Cw0cUh63ECPQycg2X2d49d/zqlYrESnFZY3/O05yxmKlUiskb8NdvMj/wAnsKFVr4q5UNlUBiLi+pCW/OrPScQ5NWj+fEuWMxbk4pRte17/AEvcjx4CFi1nkFhexeNzuL5jl03Hf562rQ51EtUvPyOrSc7eu9exW+rHouBwObF5nBtlymO4voQVtpY32qqdesldJLvuZ8XVq01eDVv/ALX+aJrdDIMt0MxNtAzKtz43S4+FZP1OopWkl5v6nHXTFVTyzSS7Lv6kJuiWpGR9Ae0JFYCw5KY1Le741pWPi9cy8P5N0Okqbs3Na9n86Dy9E413zMGAyEk6d5YKBbcd/mN6j0+7ty3/AILP1Gi3Ja+r3a9w6ejMKsqui3bQESuPPQrv3a/5p6c5xcovbs/kyfqUpxlKDenYvudhyYVuoJ03V7Wvc7P3N47EW22pJxliI9cvD7HVwWK6+mpNWLKsJtLvopxGKKRlxABgkXtBkzqHBGVstjyzDbmO6un0diY05ONR+qzDjqE6kE6ftIRxHiEUON63Ag5AykKBkVrAdYova0ZsRrzOnKpnWhTxGem9FvyL6OEqYqj1Ulq1xLjpP0qTFQrEkbr2g5MmTs2B0XKx11sTppfvqzG9IUqtPLDdm3ofoXE4WvmrSVlt2/wZSRAd76EEEEgqQbhlI1BB1BGorj06soSzRZ6erRhUjlktDedEfSM0VoeIm6bJirbabYgDb+sGmuoG57eHxcauj0Z5vF4CdDVax/Nz1JHDAEEEHUEagjvFbDAdtQAWoAZxGESQWkRWH85Q2++4oAhvwDDnaML/AFZaP/wIqieFoz9qCfwQ6qzWzK3i3BkjT6NJndjlQB5CASDq3asFFjuRyF9ayT6Nwyi3Gmmy2OJqX1kNYPo/KwGdggsO55D4k6Irf2hWCj0DC+atL4Lbx/0aJ457QXiXOD4LFGQQuZh9p+0wPhfRf+kCu1RwtGirU42/OZinVnP2mWNXiBQAUAFAGd4l9Y3u+QqRzvCx2o/d8qvl7JmS1IXpTNuHvb8XD8if/wAiPkNaw4hXpSXYTXjGVKUZOyaPIyEmGqvqOYYD3X0v+def9ehs19Tyz6zCOykmly3ZFjwKO1+rdGVi2YhAG12sDqLAC/cN60SxE4R9pO64XuaZYyrThbMpJrhe/fsLl4dBm0JU9okKzWAsb6XyoB7uVJDE4m13rtv+ai08bjVDNutEr/mpGk4jYhYluqnMDe99LWyvqp32/K9XRoN+tPd6fliyOFclnqPVq3d8VuScUvXRq4iVyDqjMRa1xppuPIflVFNujNwcrLnYz0pPD1JU3JxT4pJ+I7gIkMeQxiO63ZNL2a++/jvtSV5TjPMpZrPftKsTOpGqpqeZJ79qGZ+py9WixkoLpn9kMAbHNrtbU1ZDr83WTb13tvYup+kOXWzb10dt7dw3BiDKpjM30h9lkXKl7eyL3LDz3qZU1TmpqGnG+/f2DygqFRVVT9Xinq+8jKkjEDEKqqpvGhIZzYHMbhuyLX7xr4Vesi/aer3ey+WptnOi5ZsOt93svl8hGMxzFAqBVVSLBb3TQkC96KVFKTlLf5/Apo0EpuUt3z489BvGYhpI1IkLa3KmwK2vrfnuf8qeEIwk/VsPTpwpzlaNvqQMRKL5pCXv2DzOnLU93fvVsb2tHTiXwcrZYK3ETgOK9WcrktHeysfaUePePl41FbDqrqtJeR06Va+ki/WQEBgQQdiNjeubklfLY1JX0RzCEHtdq9jvYrqeRHl38qsrLKrafU7nR1OHtxve2t9jf4/oxEIQyCzOMMFJYmzSuFclb7dof3VwaeNk6jjLZZ//AF2Ip4upns3z8hibogiyBeuJFn7IVTIWQiwUBrWIN9SLW18HjjnKObLy7tfsMsfJq+X7EbpH0ejwsKnOzSGQodOyRa405G1u++tPhMXKtN6WVk+0sw+JlWm01pYgdHOkuJwFlgYPDe5w8hOQX36prExd9hdfDW9egodINaVNe0zYrouMryp6PlwPROG+kzByZRMZMOxGvWocgNrkdat0G25IvXShXpz9lnIqYWtT9qLNXw/iUM6B4JY5UOgaNldSRuLqd6uM5KoAKAOWoA7QAUAFABQAUAFAGd4l9Y3u+QqRxzhg1j8h8qul7JQlqQfSgf8A7e39bh//AF46w4r9mVuRVjF/Yn3M8YXHSHO3Z6sEjXQaE7MNSSLHQHcVxnQppRX+W/M8+8NRSjHXM9eb8+HeJmmhBs0eYXy3btm4vcgNe+tvjUqNbLfNbs2+Q6WIcL57dmy8hPEXyRKIR2VJV9N8osAfDfXyopKUqjdTfdBSzTquVbfddncUcrlrWFuRBHd4D51v5o6PNFhCDGoY9lgzZRzuUWxt3C/yHOs0mpeo9efiZJOMvUeq4+I0cT7Tk9vQBv7VyfyGlhr4U6jdKKWhZGF4qKWnLwOiQNESbBgVuBaxB0+dr8tBoKJJqVlsRJOM8q1WpGwz5XDEE2vlF7AAbW9+u3IU0n6trjzfq28dDscpDXFwRfXc66e132J1qJJW7yJJZeaZxsc+uYhrixUhSxG+pOp5Hv0plBaW0HVOOiStbjrYjF8qaggk21sT5mxpvanuPrKe4xK5DX0Ia2nI6a+/Snirq3IeKurcgwMGoYghb6kDTxBPIWJ8DsedNKellua6Sbd3sXCgo+eJbrfVLixIuCya2UnTz8L3rK7Shlm9ef3OxhHKlJTSv+fMtMNOrrdNuYtYg8wRyNc+pCUJWkego1IVI3gaSfpRIy5QiA2hsdTYwNmU2O9zWGODgpXv73/tuULBxTvfn5jz9MJCT9FHkZXDLd9TIbs2a9xqNhSLAw5u+nLhsKsBHmyJx7pK2JTK8aA58ykFrg2AI7rWG9asB0b/AHLU3wsy7DYJwnaDu3oUQlHPTz/ftW7EYGrQ1ktDXUpzpO01b5eIsHurJqhFZjRwqZs2UB/vAWfa3tDUaeNWwr1Y7SZTUw9KftRRbYTj+MiFo8XiAL3szLL+cyubeF7Vpj0hVW+pkl0XQltddxc4H0h4+PR2hmFrduMq1++8bBde7L8Kvj0l70TNPodP2ZeKLHDelGcH6TDRMO9JXQ+WVkbx1vVsekab3TRRPoiqvZafl9x+T0y4aIqMTh5483NDFINxr7Qa1jf2fdWqjXjVV4mKvhp0GlMnQ+mPhJ3ndf6UM2v9lTVxnHf1vcI/4v8A7OJ/w6AD9b3CP+L/AOzif8OgA/W9wj/i/wDs4n/DoAdw3pW4VI6omJJZiAB1OJ3JsP8Ad6b0AWfEvrG93yFSOP8ADRqnkPlVsvZKluVXpYUHhsgYXHWQXH/746y1m1B2Ertqm7HhiTKVUODlHaIGhzag2Pj2RbutzBNcyzUsyONlalnju/z7jWIYgqbg29k33sd//H4W5VIy5kd8QVbMhPhytcDTMD330/zFWuKasy5wTVn+fAI0NybXA1IsbDbutYfvpHO6tYrc01aw7JiPo2Dm9iGHf7OUgd2gX4UqjeSa/NRYxzTTjppZ+N/uV0eKXmLfner5RfA0SjLgcjxRuTt5G1/DXSpyDZB6PH6FWsFJ2Kpe+vMLe3ypZU3utxJUno47ojvPqQAAbWHPY0yhorlip6K4mZ1YfdI8Nz5jWiKkmEVKLEM7PoBcnXQEk2FtvKmSSHhHgkEWHzAm9iASvZJDEA6XG21TexbCm2X2GiCD23ClT2GIBB/mnT91YZyc5eym+fA2QhZaCsOupOuu+twdtd99xpUVmtEdOgla6OvCc2dDlfv3DDuccx+YpI1FbLNXX5sW2lGWeDs/zck4XHBjkcZJOQvcN4oefluO6qqlCyzR1X5udChi4z9WWkvn3EysxsG3Q3uPKx/uPL866OCx3o+mW5ZQrSoybSvf83J3AzEsufEXAWxQBWYX8coJ0sOWpI7q6tDG4arWz1ZWS9lPnzZ5b+sKnSmLo9Vg4aPfVXS5LXjxL3iE+GlypEIGllJUMwQCO+7sSLggAkczbnWrpLHYWFFzilJ9iTZ4LoPorpRV71pTpwjZvVq/JL80NHH0Ew2RQTJmAALq57RG5s2YC/8Arvr5hPpmupv1Vbk1t8dD6GsVWW0jMcc4BEk6wYV5Hk3kzZCsa2HtEKDfUG1+4faFdbC4mVSi6taKiuFr3ZqoYis9ZPT5i5ehzfZmU9wKEfmGPypVj6b3i18b/Y0LETW6uQsd0RxORhG0WYghTmYWJGhIKf3mr6WNw6knK9u7+RamIm4NRVmYrF+jPiBa5EchO7daPh27GuxHpnB20dvgcOeErN3evxIkvo44gpA6gNfmskVvfdquj0tg2r5/JiPC1VwNLxr0UEQIcM+adF+kVrBZG55CfZPKx0NhtzwUOnoSquNRWjfR/cungWo3jvxPMcRA0bFHVlZTZlYFWB7iDqDXfTTV0YWraMbAqSC44McmJgQb9dFnPiHXsjwHPvI8BQB9U8S+tb/XIVI5J4ePY8h8qslsV2KP0vvbhcpG+eD8546z1F6rEqq8GeAx4pblLgnXQg6G24/Lw0rnZZKN7HJyzUb20G0hc3JGZL62APkD43tT3i9FuWZoWtHRjgsNdu+9VPNexTLM3Z7iosXkbstZvI2/canI7aq6JVN21V0QcVPcFQTfW+gF9eVtB5VdCOtzRThZ5mj1zhvBI+r4eTgsAcJJhI3xc8ojSVWMfaYNmDX2N8p1J1G43W2VjV2GW4R6PlxK9bHJL1M2IliwxjhMwEaO6rLO2ZciEqBtfnoL2r6tMjIhno30AOJd4pHmSRZZYSyQM8EbRXF5JWZR2iCAFudBe1xURp33IUeY3xPguHi4OkxzesnFPGz5QQzIHDJctpHYFr2uSBcDcEopQBqyMWiG5NjbmbHT3/62pHawZc0botuFShmCpZOyM50LMRyW+gve+3fWaussc0teX8milJS0joO8PSUDICQquym2QEW11zA3BJ5CkrOk/WktWk+I8My0Jk923BU2Btpm3P2lP80f5VTTcYduvw8zZSg5XaYqJwRp5b3qurFqWpupyUo3F1WWAMOsnZbUb/DmDyPjUqpKnrEsp0Y1XlkOCORPZPWL3MbOPJtm9/xqXKnU9r1X2beBrUKtL2XmXbv4/cV66v2g6f0law82F1996V4eX+LT+JKxUf8AJNd6HYZlcXRlYeBB+VVSpyj7SsXQqwn7LuOVF7DbioZCnsEr3ZSVI94qXJtalUqFOW8V4DuHxkkbFkd1ZvaNyS2pOt9zcnXfWok1JWkrruIeHpvgP4jpZPCjO8pZVH3Iyd7C1lHfzpaeDpVZKKivP7mevThSg5tuyKE+lzEhtIoSncRIGPvD2Hwrf+gYe27v3/wcaWPnfRaD6emCW+uGjtzs7g+4m/ypH/T9G2kn5Eenz5Gwfp7h4YQ2LKpMRcwRN1zr3KxAAVrakEi17VzH0NVlUy0vZ5vTwNSxkVG8t+SMfxr0tytcYSFYx9+Ttt7lHZB881dPD9AUo61ZX7tEZqmOk/ZVjAcV4pLiZDJO5dyLXNthsABoBqdBXbpUoUo5IKyMUpOTuxCfRjN9th2f5o+95nUD491WCkzophXlxuGSNSzmaOwAudGBJ8gASTyAJoA+q+JfWN/rkKkcm4Aex5D5VY9hTPemT/ZUv9Zh/wD3EVZ6nsPuK6vsPuZ4BNLYgDW/KudCGZO5yKdPMnc62KNrXYot7jMbDfTLe3+VNlt3v83HyW73+bkCScsd7DuHKroRSNEIKPA4xzWsdh52se7c99TYm1huVtSdDc+Pv3pkhki14/xs4pcMrRqvq0CYdSDfME2Y3Gh8KJTzEOVydwrpWEw6YefDRYiOF2khDs6ZGa+YNlNnQk3yn/4mM9LMmMtCdwjp88C4dThonOFkleFs8qhBMWzrkBIb2mCsb2HedSyqWROaxA4h0hZsI2FlgADTviInLOrRlz2hbZxZmXW3tXttS9YpRsiZZktUV+CwwZcqzEFxqqq2mmzEHbXnYVlnNxd3HRcb/IupwVtGdljWMqk2yksjLpYNfS7G62IvueVTGTqJyhx0aY2ieWRa4MIEJQmxuxZjfUgXNzvy123rHWU3NKfkXKyWgz7QzgnuzZlIPuvbv7qtWjyNeTNUakLLJcveAcJXEQ4mQuR1EPWiwHbOuh7tuVRGjmzX0saJVcuRLW41wbh/Xs65ZGyxPJ9H1dxltq2dlGXXW1ztYGq6VPO2h6s8iT+ZL4T0dxMqq8cLMr+wbqC2tiQGIJUE6tawvvUPD1JRTSL6OKo05PO7W7yThejuJkUMkRKsWAOaMAlWIYasNbg6bmxteqo4WrLVI2Sx1CLs5fPiOcO4E8y6K4frhDc5FjUkC4a7B8w10C+G+lPTw7mu29hK2MjTlurZb8bv+Cr4t0Qm9alhjj60xWPWZo0spNlYuWAQkg9ktfSt8ac4PJEqjXw9SnGpOyb7Hfy1KbEYWWF2jcyxupsysSSDYcnv4Gq5RW0orw+xfCnGSzU5vXtv87jU+PlVfaUnxXf4Gq1QpN7eY+Wql7Xl/IxJx91Ukoht4sP31KwVOTsmyurVq0qbk7ad5VcR42ZwV6woh3XJofMhiT+QrfRwlOlqtzhYjHVa2j0XJFT6uv4sfwl/grSYg9XX8VPhL/BQAerr+Knwl/goAPV1/FT4S/wUAORYdQCxdXCalRnF7kAA3UaXIvQBFkcsSSbk0AfR/oV6A+pQ+tYhf/qZl7KkC8MZ2Hg7bnuFhprQBr+JfWN7vkKkcsMCNE8h8qd7A1oZv0x/7Kl/rMP/AO4iqip7L7imr7D7mfO+JgIN+/nb8qxwmmrHPp1E1YZdiNBpfQjvHl76sST1Zaknqxom5/8Ammb0HbVgzd+9RZi2Z1mvqdajXYjXYXG4G6g/EH41DFevEbH+fuqWr7DPsHcKgcGxOceyoUkk8hfl58qJLLqy6NLS/EuYcG8ZDKufOtpA7C4O++t+YrHKtCaabtZ6WNEYOLvuO4bAowvkeMncB3GxI2Bt5UlSvKDtdP4DxgrbWHpYUS0jC+RQt7cr9w8/nVcKlSd4R46g0lqzkjAC2RcjjmcoNxrdcvjTRi3rd3RZTipabDZY3UKFAAsLXI8bbcrVZlSi3K5ooxyysmjU9EcbDGmLjnk6oTw9WrZHexJNzlQeN+VTh6kUpKTtdFteEm4uCvZ3JXBJ8LhJZGXFdasmGmjuIZo8rsY8gsb3vZtdhl13pqcqVOTalfTkLVVSrFLLazXE0HRnJNNw2Q9ajww9UEMUmV8quOsWW2TKRe+t9AKvptScHyKaicY1Fvft7eRX/piELglL6wYqSSTRiFUzFgwNrNprpesrrwWVX2lqdKOGqPrHb2oJLwF/p2ALN2ic3EFxKgK12iDKbi4sDodDY0LEU7PX/K/wD0Os3HTaDj8dRiTpDhc2Oj6yMriJVmSSXDySx3v2o5Iiua4yghrEa+Gu1VYa676lfolZqm8vsq1k0n33Mp0o4j6xiXkD9YDlAfq+qzBVAByXNtra66Das9SWaVzpYSk6VJRat2XuZrHvdrd399EdjQV+MHYa/dV1L2kZMck6Er8imhQMwBNgSATyAJ3raeWPXekPHpMBxH9G4TBxS4RUSP1bqlJxOeNWLlypctdjrc+zUirVXM3hujGFiw0OJxy4hfWsRJDHDEyoYERyrs5kRizKwtl021NBNy1wHo1jTFzQ4kTPGmIjgWZZcPh4wJFVgSZbtJLaSP6JF79TcCgjNoK4hwhcLwni0CnMIcdGisQMxUFLX8bUBfU81w3sS/0R/wCa/vqBj1D0HdAfWZRjsQv0ETfRKRpLIv2tRqinu3YW5EUAfRNAGd4l9Y3u+QqRyzwQ0TyHypnsS9im9JPBpcZgJIMOA0jNEQCQoskqMdTpspqtq6sVSV00eRH0XcS/BT9rF++s3US7DH6NLs/PgM4j0VcTYgiFL87yx/HephRklqNChJbsaPol4oTfqk/bJ++n6tj9TLmH6peKfgx/tY/30dUw6lh+qXin4Mf7WOo6p8yOpfMP1S8U/Bj/AGsdCpNAqLQ+/ow4qUyGCG17k9ZFmJ5a30sNNKjqPWzXLWpONiVg/RnxJR20J8FmiCgcvtXqqph5SeiXxLIaLVj6+jfHjaBv/wChT83qt4Ws92vD+B8yHh0B4h+AP2sP8VVPo+o+K8wzI7/ILiH4A/aw/wAVR+n1Oa8yc6G5fR5j23w4NtvpYv4qshg6sNpIFUsMr6NuIf8ADp5dbEfzvVjwtS2kvmX08RFe0r+A7+r3iP4C/tYv4qq9AnzXmX+mw5MP1e8R/AX9rF/FR6DU5rzD02HJk3B9EOLRqUVXVDui4hApvv2Q9tal4Otayl8xqeMoKWaUL/BCP5C8Q/4cftYf4qp/TanNeZs/V6Xuvy+4iToJxAggYcXPfLD/ABU0ejpp3bXmT+sUvdfl9yH+rjiP4C/tYv31p9FlzI/V6Xuv8+Ifq44j+Av7WL99T6NLmH6vS91+X3IUvot4mST1Ka/82P8AfTLDy5kfq1L3X5fcZn9E/E2UjqU1/wCbH++nhSlF3uU1+kaVWm4ZXqV36l+K/hRftUrQcY2eD4H0ijRVEeEaVEMSYl+pbEon3RKdbed6LkZUQOC9DOPYaPq+qwsyCTrkGIaOXq5vxEJNw3xHhqaAsSMD0a6QxhwyYaUvP6yGmMTsk1gM8fJTYW2sOVqAsiPxLoZx2eLExPDhguLmE8uV1vnFvZJY2HZGmtAWK3o/6F8cZguKVI4WsJHWRWYKGVjYDmctvC9+VBJ9C8PwUcESRRKEjjUKijYKBoP86AJFAGd4l9Y3u+QqRznCZmLRgsbacz3UA9jR1AgUAFBAUEhQAUAFABQAUAFABQAUAFABQAUAFABQAUAFABQAUAFQAVIBQAUAFABQAUAFABQAUAYbi8zddJ2j7XeakY//2Q=="/>
          <p:cNvSpPr>
            <a:spLocks noGrp="1" noChangeAspect="1" noChangeArrowheads="1"/>
          </p:cNvSpPr>
          <p:nvPr>
            <p:ph sz="half" idx="2"/>
          </p:nvPr>
        </p:nvSpPr>
        <p:spPr bwMode="auto">
          <a:xfrm>
            <a:off x="5390147" y="753978"/>
            <a:ext cx="6593305" cy="60819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70000" lnSpcReduction="20000"/>
          </a:bodyPr>
          <a:lstStyle/>
          <a:p>
            <a:endParaRPr lang="tr-TR" dirty="0" smtClean="0"/>
          </a:p>
          <a:p>
            <a:pPr algn="just"/>
            <a:r>
              <a:rPr lang="tr-TR" sz="3800" dirty="0" smtClean="0">
                <a:latin typeface="Cambria" panose="02040503050406030204" pitchFamily="18" charset="0"/>
                <a:cs typeface="Times New Roman" panose="02020603050405020304" pitchFamily="18" charset="0"/>
              </a:rPr>
              <a:t>Fosil yakıtlar daha ziyade belirgin şartlarda oluşmuştur. Bu, bitkisel maddelerin anaerobik canlılar tarafından ayrıştırılması sonucu olur. Ayrıca bu kaynakların oluşabilmesi için orada kritik çevre kombinasyonlarının ve tektonik koşulların oluşmuş olması gerekir. </a:t>
            </a:r>
          </a:p>
          <a:p>
            <a:pPr algn="just"/>
            <a:r>
              <a:rPr lang="tr-TR" sz="3800" dirty="0" smtClean="0">
                <a:latin typeface="Cambria" panose="02040503050406030204" pitchFamily="18" charset="0"/>
                <a:cs typeface="Times New Roman" panose="02020603050405020304" pitchFamily="18" charset="0"/>
              </a:rPr>
              <a:t>Kömür pek çok bitkisel malzemenin yığılması ve ayrışmasından meydana gelir. Bu ayrışmanın gerçekleşebilmesi için bitkisel maddenin kesinlikle havayla temas etmemesi gerekir. Aksi halde açıkta kalan bitkisel atıklar çürümekte ve hiçbir kalıntı bırakmamaktadır. Bu durum maden kömürünün bugünkü </a:t>
            </a:r>
            <a:r>
              <a:rPr lang="tr-TR" sz="3800" dirty="0" err="1" smtClean="0">
                <a:latin typeface="Cambria" panose="02040503050406030204" pitchFamily="18" charset="0"/>
                <a:cs typeface="Times New Roman" panose="02020603050405020304" pitchFamily="18" charset="0"/>
              </a:rPr>
              <a:t>turbiyelerin</a:t>
            </a:r>
            <a:r>
              <a:rPr lang="tr-TR" sz="3800" dirty="0" smtClean="0">
                <a:latin typeface="Cambria" panose="02040503050406030204" pitchFamily="18" charset="0"/>
                <a:cs typeface="Times New Roman" panose="02020603050405020304" pitchFamily="18" charset="0"/>
              </a:rPr>
              <a:t> oluştuğu ortamda oluştuğunu göstermektedir. </a:t>
            </a:r>
          </a:p>
          <a:p>
            <a:endParaRPr lang="tr-TR" sz="4400" dirty="0" smtClean="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5525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sz="half" idx="1"/>
          </p:nvPr>
        </p:nvPicPr>
        <p:blipFill>
          <a:blip r:embed="rId2"/>
          <a:stretch>
            <a:fillRect/>
          </a:stretch>
        </p:blipFill>
        <p:spPr>
          <a:xfrm>
            <a:off x="180128" y="1940248"/>
            <a:ext cx="6217693" cy="2421747"/>
          </a:xfrm>
          <a:prstGeom prst="rect">
            <a:avLst/>
          </a:prstGeom>
        </p:spPr>
      </p:pic>
      <p:sp>
        <p:nvSpPr>
          <p:cNvPr id="4" name="İçerik Yer Tutucusu 3"/>
          <p:cNvSpPr>
            <a:spLocks noGrp="1"/>
          </p:cNvSpPr>
          <p:nvPr>
            <p:ph sz="half" idx="2"/>
          </p:nvPr>
        </p:nvSpPr>
        <p:spPr>
          <a:xfrm>
            <a:off x="6172200" y="561474"/>
            <a:ext cx="5715000" cy="5615489"/>
          </a:xfrm>
        </p:spPr>
        <p:txBody>
          <a:bodyPr>
            <a:normAutofit lnSpcReduction="10000"/>
          </a:bodyPr>
          <a:lstStyle/>
          <a:p>
            <a:pPr indent="0" algn="just">
              <a:spcAft>
                <a:spcPts val="0"/>
              </a:spcAft>
              <a:buNone/>
            </a:pPr>
            <a:r>
              <a:rPr lang="tr-TR" sz="2600" dirty="0" smtClean="0">
                <a:effectLst/>
                <a:latin typeface="Cambria" panose="02040503050406030204" pitchFamily="18" charset="0"/>
                <a:ea typeface="Times New Roman" panose="02020603050405020304" pitchFamily="18" charset="0"/>
              </a:rPr>
              <a:t>Turbanın oluşması için temel koşul; büyük ölçüde birikmiş alüvyonların ve suya doymuş yani su seviyesi toprak seviyesi üstünde bulanan ortamda bitki alüvyonlarının bulunmasıdır. Bu ortamda bitkisel maddenin korunabilmesi için fotosentez olayının tersinin oluşmasını engelleyecek olan </a:t>
            </a:r>
            <a:r>
              <a:rPr lang="tr-TR" sz="2600" dirty="0" err="1" smtClean="0">
                <a:effectLst/>
                <a:latin typeface="Cambria" panose="02040503050406030204" pitchFamily="18" charset="0"/>
                <a:ea typeface="Times New Roman" panose="02020603050405020304" pitchFamily="18" charset="0"/>
              </a:rPr>
              <a:t>oksidasyonun</a:t>
            </a:r>
            <a:r>
              <a:rPr lang="tr-TR" sz="2600" dirty="0" smtClean="0">
                <a:effectLst/>
                <a:latin typeface="Cambria" panose="02040503050406030204" pitchFamily="18" charset="0"/>
                <a:ea typeface="Times New Roman" panose="02020603050405020304" pitchFamily="18" charset="0"/>
              </a:rPr>
              <a:t> olmaması veya anaerobik şartların oluşması gerekir. </a:t>
            </a:r>
          </a:p>
          <a:p>
            <a:pPr indent="0" algn="just">
              <a:spcAft>
                <a:spcPts val="0"/>
              </a:spcAft>
              <a:buNone/>
            </a:pPr>
            <a:r>
              <a:rPr lang="tr-TR" sz="2600" dirty="0" smtClean="0">
                <a:effectLst/>
                <a:latin typeface="Cambria" panose="02040503050406030204" pitchFamily="18" charset="0"/>
                <a:ea typeface="Times New Roman" panose="02020603050405020304" pitchFamily="18" charset="0"/>
              </a:rPr>
              <a:t> Bataklıklar böyle bir oluşum için uygundur. Bu duruma göre kömürün tropik yağmur ormanlarından yüksek enlemlerdeki tundra bölgelerine kadar geniş bir alanda oluşma imkânı vardır. </a:t>
            </a:r>
          </a:p>
          <a:p>
            <a:endParaRPr lang="tr-TR" dirty="0"/>
          </a:p>
        </p:txBody>
      </p:sp>
    </p:spTree>
    <p:extLst>
      <p:ext uri="{BB962C8B-B14F-4D97-AF65-F5344CB8AC3E}">
        <p14:creationId xmlns:p14="http://schemas.microsoft.com/office/powerpoint/2010/main" val="395044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sz="half" idx="1"/>
          </p:nvPr>
        </p:nvPicPr>
        <p:blipFill>
          <a:blip r:embed="rId2"/>
          <a:stretch>
            <a:fillRect/>
          </a:stretch>
        </p:blipFill>
        <p:spPr>
          <a:xfrm>
            <a:off x="232012" y="1668380"/>
            <a:ext cx="5382725" cy="3214436"/>
          </a:xfrm>
          <a:prstGeom prst="rect">
            <a:avLst/>
          </a:prstGeom>
        </p:spPr>
      </p:pic>
      <p:sp>
        <p:nvSpPr>
          <p:cNvPr id="4" name="İçerik Yer Tutucusu 3"/>
          <p:cNvSpPr>
            <a:spLocks noGrp="1"/>
          </p:cNvSpPr>
          <p:nvPr>
            <p:ph sz="half" idx="2"/>
          </p:nvPr>
        </p:nvSpPr>
        <p:spPr>
          <a:xfrm>
            <a:off x="6172199" y="272955"/>
            <a:ext cx="5769591" cy="6400800"/>
          </a:xfrm>
        </p:spPr>
        <p:txBody>
          <a:bodyPr>
            <a:normAutofit/>
          </a:bodyPr>
          <a:lstStyle/>
          <a:p>
            <a:pPr marL="0" indent="0" algn="just">
              <a:buNone/>
            </a:pPr>
            <a:endParaRPr lang="tr-TR" sz="2400" dirty="0" smtClean="0">
              <a:latin typeface="Cambria" panose="02040503050406030204" pitchFamily="18" charset="0"/>
            </a:endParaRPr>
          </a:p>
          <a:p>
            <a:pPr marL="0" indent="0" algn="just">
              <a:buNone/>
            </a:pPr>
            <a:endParaRPr lang="tr-TR" sz="2400" dirty="0">
              <a:latin typeface="Cambria" panose="02040503050406030204" pitchFamily="18" charset="0"/>
            </a:endParaRPr>
          </a:p>
          <a:p>
            <a:pPr marL="0" indent="0" algn="just">
              <a:buNone/>
            </a:pPr>
            <a:r>
              <a:rPr lang="tr-TR" sz="2400" dirty="0" smtClean="0">
                <a:latin typeface="Cambria" panose="02040503050406030204" pitchFamily="18" charset="0"/>
              </a:rPr>
              <a:t>İkinci </a:t>
            </a:r>
            <a:r>
              <a:rPr lang="tr-TR" sz="2400" dirty="0">
                <a:latin typeface="Cambria" panose="02040503050406030204" pitchFamily="18" charset="0"/>
              </a:rPr>
              <a:t>temel koşul, büyük ölçülere varan alüvyon kalınlığının jeolojik ortamda oluşabilmesidir. Çünkü 1 m. kalınlığında kömür tabakası oluşabilmesi için 10 m. kalınlığında bitki alüvyonunun gerektiği hesaplanmıştır. Böyle bir sıkışmanın gerçekleşebilmesi için turbanın oldukça kalın bir tortul tabaka ile örtülmesi gerekir. Bu olay, turbalık sahalarda genel bir alçalmanın olması ve turbayı gömen kum ve çamur gibi </a:t>
            </a:r>
            <a:r>
              <a:rPr lang="tr-TR" sz="2400" dirty="0" err="1">
                <a:latin typeface="Cambria" panose="02040503050406030204" pitchFamily="18" charset="0"/>
              </a:rPr>
              <a:t>sedimentlerin</a:t>
            </a:r>
            <a:r>
              <a:rPr lang="tr-TR" sz="2400" dirty="0">
                <a:latin typeface="Cambria" panose="02040503050406030204" pitchFamily="18" charset="0"/>
              </a:rPr>
              <a:t> sürekli sağlanması durumunda delta ve alçak kıyı ovalarında gerçekleşebilir. </a:t>
            </a:r>
          </a:p>
          <a:p>
            <a:pPr marL="0" indent="0" algn="just">
              <a:buNone/>
            </a:pPr>
            <a:endParaRPr lang="tr-TR" dirty="0"/>
          </a:p>
          <a:p>
            <a:endParaRPr lang="tr-TR" dirty="0"/>
          </a:p>
        </p:txBody>
      </p:sp>
    </p:spTree>
    <p:extLst>
      <p:ext uri="{BB962C8B-B14F-4D97-AF65-F5344CB8AC3E}">
        <p14:creationId xmlns:p14="http://schemas.microsoft.com/office/powerpoint/2010/main" val="360541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05853" y="481263"/>
            <a:ext cx="10507579" cy="6001643"/>
          </a:xfrm>
          <a:prstGeom prst="rect">
            <a:avLst/>
          </a:prstGeom>
        </p:spPr>
        <p:txBody>
          <a:bodyPr wrap="square">
            <a:spAutoFit/>
          </a:bodyPr>
          <a:lstStyle/>
          <a:p>
            <a:pPr algn="just"/>
            <a:endParaRPr lang="tr-TR" sz="2400" dirty="0" smtClean="0">
              <a:latin typeface="Cambria" panose="02040503050406030204" pitchFamily="18" charset="0"/>
            </a:endParaRPr>
          </a:p>
          <a:p>
            <a:pPr algn="just"/>
            <a:r>
              <a:rPr lang="tr-TR" sz="2400" dirty="0" smtClean="0">
                <a:latin typeface="Cambria" panose="02040503050406030204" pitchFamily="18" charset="0"/>
              </a:rPr>
              <a:t>Kömür oluşumunun ilk aşamasında </a:t>
            </a:r>
            <a:r>
              <a:rPr lang="tr-TR" sz="2400" dirty="0" err="1" smtClean="0">
                <a:latin typeface="Cambria" panose="02040503050406030204" pitchFamily="18" charset="0"/>
              </a:rPr>
              <a:t>biokimyasal</a:t>
            </a:r>
            <a:r>
              <a:rPr lang="tr-TR" sz="2400" dirty="0" smtClean="0">
                <a:latin typeface="Cambria" panose="02040503050406030204" pitchFamily="18" charset="0"/>
              </a:rPr>
              <a:t> ayrışma gerçekleşir. Bataklıklarda toplanan bitkisel malzemede anaerobik mikro organizmalar ayrışmayı başlatır. Ayrışma sonunda karbondioksit (CO2), su (H2O) ve bataklık gazı dediğimiz metan gazı (CH4) gibi maddelerin kaybolmasından sonra karbonca zengin çeşitli bileşimler oluşur. İkinci safhada kömürleşme süreci; mil, çamur ve kumun altında kalan turba depozitlerinin </a:t>
            </a:r>
            <a:r>
              <a:rPr lang="tr-TR" sz="2400" dirty="0" err="1" smtClean="0">
                <a:latin typeface="Cambria" panose="02040503050406030204" pitchFamily="18" charset="0"/>
              </a:rPr>
              <a:t>akretasyonu</a:t>
            </a:r>
            <a:r>
              <a:rPr lang="tr-TR" sz="2400" dirty="0" smtClean="0">
                <a:latin typeface="Cambria" panose="02040503050406030204" pitchFamily="18" charset="0"/>
              </a:rPr>
              <a:t> başlar. Kömürleşme artan sıcaklık, basınç ve zaman unsurları içinde fiziksel ve kimyasal değişmeleri içerir. </a:t>
            </a:r>
          </a:p>
          <a:p>
            <a:pPr algn="just"/>
            <a:r>
              <a:rPr lang="tr-TR" sz="2400" dirty="0" smtClean="0">
                <a:latin typeface="Cambria" panose="02040503050406030204" pitchFamily="18" charset="0"/>
              </a:rPr>
              <a:t>Kömürleşme olayında zaman faktörü jeolojik şartlar kadar önemlidir. Çünkü yaklaşık 400 milyon yıl öncesine kadar organik madde temin edilmesi mümkün değildi .Bir başka önemli husus da bitkisel malzemenin kömürleşebilmesi için uzun süre tortul tabakalar altında kalması gerektiğidir. </a:t>
            </a:r>
          </a:p>
          <a:p>
            <a:endParaRPr lang="tr-TR" sz="2400" dirty="0" smtClean="0"/>
          </a:p>
          <a:p>
            <a:pPr algn="just"/>
            <a:endParaRPr lang="tr-TR" sz="2400" dirty="0">
              <a:latin typeface="Cambria" panose="02040503050406030204" pitchFamily="18" charset="0"/>
            </a:endParaRPr>
          </a:p>
          <a:p>
            <a:pPr algn="just"/>
            <a:endParaRPr lang="tr-TR" sz="2400" dirty="0">
              <a:latin typeface="Cambria" panose="02040503050406030204" pitchFamily="18" charset="0"/>
            </a:endParaRPr>
          </a:p>
        </p:txBody>
      </p:sp>
    </p:spTree>
    <p:extLst>
      <p:ext uri="{BB962C8B-B14F-4D97-AF65-F5344CB8AC3E}">
        <p14:creationId xmlns:p14="http://schemas.microsoft.com/office/powerpoint/2010/main" val="256726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a:stretch>
            <a:fillRect/>
          </a:stretch>
        </p:blipFill>
        <p:spPr>
          <a:xfrm>
            <a:off x="292289" y="1295951"/>
            <a:ext cx="5181600" cy="3994493"/>
          </a:xfrm>
          <a:prstGeom prst="rect">
            <a:avLst/>
          </a:prstGeom>
        </p:spPr>
      </p:pic>
      <p:sp>
        <p:nvSpPr>
          <p:cNvPr id="4" name="İçerik Yer Tutucusu 3"/>
          <p:cNvSpPr>
            <a:spLocks noGrp="1"/>
          </p:cNvSpPr>
          <p:nvPr>
            <p:ph sz="half" idx="2"/>
          </p:nvPr>
        </p:nvSpPr>
        <p:spPr>
          <a:xfrm>
            <a:off x="5732060" y="878305"/>
            <a:ext cx="5397151" cy="5298658"/>
          </a:xfrm>
        </p:spPr>
        <p:txBody>
          <a:bodyPr>
            <a:normAutofit fontScale="77500" lnSpcReduction="20000"/>
          </a:bodyPr>
          <a:lstStyle/>
          <a:p>
            <a:pPr marL="0" indent="0" algn="just">
              <a:lnSpc>
                <a:spcPct val="120000"/>
              </a:lnSpc>
              <a:buNone/>
            </a:pPr>
            <a:r>
              <a:rPr lang="tr-TR" dirty="0">
                <a:latin typeface="Cambria" panose="02040503050406030204" pitchFamily="18" charset="0"/>
              </a:rPr>
              <a:t>Linyitler maden kömürlerine göre jeolojik olarak daha gençtir. Daha çok Üçüncü Zaman arazisinde bulunurlar. Bu kömürlerde bitkisel malzeme bir kısım özelliklerini korumaktadır. </a:t>
            </a:r>
            <a:r>
              <a:rPr lang="tr-TR" dirty="0" smtClean="0">
                <a:latin typeface="Cambria" panose="02040503050406030204" pitchFamily="18" charset="0"/>
              </a:rPr>
              <a:t>Hatta </a:t>
            </a:r>
            <a:r>
              <a:rPr lang="tr-TR" dirty="0">
                <a:latin typeface="Cambria" panose="02040503050406030204" pitchFamily="18" charset="0"/>
              </a:rPr>
              <a:t>yapısını olduğu gibi koruyan ağaç parçalarına bile rastlanılmaktadır. </a:t>
            </a:r>
          </a:p>
          <a:p>
            <a:pPr marL="0" indent="0" algn="just">
              <a:lnSpc>
                <a:spcPct val="120000"/>
              </a:lnSpc>
              <a:buNone/>
            </a:pPr>
            <a:r>
              <a:rPr lang="tr-TR" dirty="0" smtClean="0">
                <a:latin typeface="Cambria" panose="02040503050406030204" pitchFamily="18" charset="0"/>
              </a:rPr>
              <a:t>Bitkisel </a:t>
            </a:r>
            <a:r>
              <a:rPr lang="tr-TR" dirty="0">
                <a:latin typeface="Cambria" panose="02040503050406030204" pitchFamily="18" charset="0"/>
              </a:rPr>
              <a:t>malzemenin kömürleşmesinin başlangıç safhasını oluşturan turbalara gelince bunlar Dördüncü Zamanda oluşmuş ve günümüzde de oluşumları halâ devam etmektedir. Bunlarda da bitkinin bazı kısımları özelliğini aynen korumaktadır</a:t>
            </a:r>
            <a:r>
              <a:rPr lang="tr-TR" dirty="0" smtClean="0">
                <a:latin typeface="Cambria" panose="02040503050406030204" pitchFamily="18" charset="0"/>
              </a:rPr>
              <a:t>.</a:t>
            </a:r>
            <a:endParaRPr lang="tr-TR" dirty="0">
              <a:latin typeface="Cambria" panose="02040503050406030204" pitchFamily="18" charset="0"/>
            </a:endParaRPr>
          </a:p>
        </p:txBody>
      </p:sp>
    </p:spTree>
    <p:extLst>
      <p:ext uri="{BB962C8B-B14F-4D97-AF65-F5344CB8AC3E}">
        <p14:creationId xmlns:p14="http://schemas.microsoft.com/office/powerpoint/2010/main" val="252915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65484" y="1588168"/>
            <a:ext cx="4776537" cy="4154984"/>
          </a:xfrm>
          <a:prstGeom prst="rect">
            <a:avLst/>
          </a:prstGeom>
        </p:spPr>
        <p:txBody>
          <a:bodyPr wrap="square">
            <a:spAutoFit/>
          </a:bodyPr>
          <a:lstStyle/>
          <a:p>
            <a:pPr algn="just"/>
            <a:r>
              <a:rPr lang="tr-TR" sz="2400" dirty="0" smtClean="0">
                <a:latin typeface="Cambria" panose="02040503050406030204" pitchFamily="18" charset="0"/>
              </a:rPr>
              <a:t>Bugün maden kömürünün menşei konusunda hiçbir tereddüt yoktur. Sonuç olarak maden kömürleri bugünkü </a:t>
            </a:r>
            <a:r>
              <a:rPr lang="tr-TR" sz="2400" dirty="0" err="1" smtClean="0">
                <a:latin typeface="Cambria" panose="02040503050406030204" pitchFamily="18" charset="0"/>
              </a:rPr>
              <a:t>turbiyelerdekine</a:t>
            </a:r>
            <a:r>
              <a:rPr lang="tr-TR" sz="2400" dirty="0" smtClean="0">
                <a:latin typeface="Cambria" panose="02040503050406030204" pitchFamily="18" charset="0"/>
              </a:rPr>
              <a:t> benzer bir şekilde teşekkül etmiştir. Maden kömürü üzerinde birikmiş olan tortul tabakaların ağırlığı, basınç, su ve gaz kaybına neden olan diğer faktörlerin etkisi ile kömürleşmiş olan geçmiş jeoloji devirlerine ait bitki kalıntısıdır</a:t>
            </a:r>
            <a:endParaRPr lang="tr-TR" sz="2400" dirty="0">
              <a:latin typeface="Cambria" panose="02040503050406030204" pitchFamily="18" charset="0"/>
            </a:endParaRPr>
          </a:p>
        </p:txBody>
      </p:sp>
      <p:pic>
        <p:nvPicPr>
          <p:cNvPr id="6" name="İçerik Yer Tutucusu 4"/>
          <p:cNvPicPr>
            <a:picLocks noGrp="1" noChangeAspect="1"/>
          </p:cNvPicPr>
          <p:nvPr>
            <p:ph sz="half" idx="1"/>
          </p:nvPr>
        </p:nvPicPr>
        <p:blipFill>
          <a:blip r:embed="rId2"/>
          <a:stretch>
            <a:fillRect/>
          </a:stretch>
        </p:blipFill>
        <p:spPr>
          <a:xfrm>
            <a:off x="5991725" y="1588168"/>
            <a:ext cx="5642812" cy="4154984"/>
          </a:xfrm>
          <a:prstGeom prst="rect">
            <a:avLst/>
          </a:prstGeom>
        </p:spPr>
      </p:pic>
    </p:spTree>
    <p:extLst>
      <p:ext uri="{BB962C8B-B14F-4D97-AF65-F5344CB8AC3E}">
        <p14:creationId xmlns:p14="http://schemas.microsoft.com/office/powerpoint/2010/main" val="178711196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TotalTime>
  <Words>1417</Words>
  <Application>Microsoft Office PowerPoint</Application>
  <PresentationFormat>Geniş ekran</PresentationFormat>
  <Paragraphs>50</Paragraphs>
  <Slides>18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Arial</vt:lpstr>
      <vt:lpstr>Calibri</vt:lpstr>
      <vt:lpstr>Calibri Light</vt:lpstr>
      <vt:lpstr>Cambria</vt:lpstr>
      <vt:lpstr>Times New Roman</vt:lpstr>
      <vt:lpstr>Office Teması</vt:lpstr>
      <vt:lpstr>Maden Kömürü</vt:lpstr>
      <vt:lpstr>PowerPoint Sunusu</vt:lpstr>
      <vt:lpstr>PowerPoint Sunusu</vt:lpstr>
      <vt:lpstr>PowerPoint Sunusu</vt:lpstr>
      <vt:lpstr>PowerPoint Sunusu</vt:lpstr>
      <vt:lpstr>PowerPoint Sunusu</vt:lpstr>
      <vt:lpstr>PowerPoint Sunusu</vt:lpstr>
      <vt:lpstr>PowerPoint Sunusu</vt:lpstr>
      <vt:lpstr>PowerPoint Sunusu</vt:lpstr>
      <vt:lpstr>Kömür yataklarının oluşumunu açıklayan önemli iki teori vardır.  Bunlar, otokton ve allokton oluşum teorileridir.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Maden Kömürü</dc:title>
  <dc:creator>Windows Kullanıcısı</dc:creator>
  <cp:lastModifiedBy>Windows Kullanıcısı</cp:lastModifiedBy>
  <cp:revision>12</cp:revision>
  <dcterms:created xsi:type="dcterms:W3CDTF">2018-01-17T21:32:11Z</dcterms:created>
  <dcterms:modified xsi:type="dcterms:W3CDTF">2018-01-23T22:06:56Z</dcterms:modified>
</cp:coreProperties>
</file>