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lvl="1" indent="-889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2" indent="-8890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3" indent="-8890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4" indent="-889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5" indent="-8890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6" indent="-8890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7" indent="-889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8" indent="-8890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3000"/>
              <a:buFont typeface="Arial"/>
              <a:buChar char="■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Arial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lt2"/>
                </a:solidFill>
              </a:defRPr>
            </a:lvl9pPr>
          </a:lstStyle>
          <a:p>
            <a:pPr marL="0" lvl="0" indent="-8890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1" indent="-8890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2" indent="-8890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3" indent="-8890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4" indent="-8890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5" indent="-8890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6" indent="-8890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7" indent="-8890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8" indent="-8890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ctrTitle"/>
          </p:nvPr>
        </p:nvSpPr>
        <p:spPr>
          <a:xfrm>
            <a:off x="971550" y="1341437"/>
            <a:ext cx="7772400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>
                <a:solidFill>
                  <a:schemeClr val="accent2"/>
                </a:solidFill>
              </a:rPr>
              <a:t>Traksiyon</a:t>
            </a:r>
            <a:endParaRPr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1403350" y="3429000"/>
            <a:ext cx="6400800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 dirty="0" err="1">
                <a:solidFill>
                  <a:schemeClr val="accent1"/>
                </a:solidFill>
              </a:rPr>
              <a:t>Uzm</a:t>
            </a:r>
            <a:r>
              <a:rPr lang="en-US" sz="3200" b="1" dirty="0">
                <a:solidFill>
                  <a:schemeClr val="accent1"/>
                </a:solidFill>
              </a:rPr>
              <a:t>. </a:t>
            </a:r>
            <a:r>
              <a:rPr lang="en-US" sz="3200" b="1" dirty="0" err="1">
                <a:solidFill>
                  <a:schemeClr val="accent1"/>
                </a:solidFill>
              </a:rPr>
              <a:t>Fzt</a:t>
            </a:r>
            <a:r>
              <a:rPr lang="en-US" sz="3200" b="1" dirty="0">
                <a:solidFill>
                  <a:schemeClr val="accent1"/>
                </a:solidFill>
              </a:rPr>
              <a:t>. </a:t>
            </a:r>
            <a:r>
              <a:rPr lang="en-US" sz="3200" b="1" dirty="0" err="1">
                <a:solidFill>
                  <a:schemeClr val="accent1"/>
                </a:solidFill>
              </a:rPr>
              <a:t>Kağan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smtClean="0">
                <a:solidFill>
                  <a:schemeClr val="accent1"/>
                </a:solidFill>
              </a:rPr>
              <a:t>Yücel.</a:t>
            </a:r>
            <a:endParaRPr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2. Mekanik Servikal Traksiyon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Omurgaya yönelik olarak serbest bir ağırlık ve ç ekme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sistemi ile omurgaya yönelik germe işlemidir.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Çekme serbest ağırlık ve makara sistemiyle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 Servikal vertebralar üzerinde yeterli çekme uygun aygıtla sağlanabilir.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Ev kullanımı i çin olan üniteler 9 kg veya daha fazla su veya kum kapsayan bir çanta ve kapıya monte edilmiş bir makara sistemini i çerir.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Tedavi haftada 3-4 kez toplam 10 seanstır.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	a) İntermittan mekanik servikal traksiyon: 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 ç ekmeleri arasında saniyeler süren dinlenme periyodları olan motorize traksiyondur.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 Devamlı (statik) traksiyona kıyasla, bu yöntem daha rahattır.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Hastalar daha fazla kuvveti tolere edebilirler.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b. Devamlı (statik) mekanik servikal traksiyon: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1" u="none" strike="noStrike" cap="none">
                <a:solidFill>
                  <a:schemeClr val="accent6"/>
                </a:solidFill>
              </a:rPr>
              <a:t>	Motorize statik mekanik servikal traksiyon: 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Paraspinal kaslardaki güçsüzlüğü indüklemek iç in devamlı bir traksiyon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 Bu da teorik olarak daha fazla  eklemin servikal omurgaya aktarılmasını sağlar.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İntermittan traksiyona kıyasla, bu yöntem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daha az rahattır ve hastaların çoğu daha az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miktarda ağırlığı tolere edebilmektedir.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 i="1" u="none" strike="noStrike" cap="none">
                <a:solidFill>
                  <a:schemeClr val="accent6"/>
                </a:solidFill>
              </a:rPr>
              <a:t>	Non-motorize statik mekanik servikal traksiyon: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Evde uygulanan bir yöntemdir. Oturur pozisyonda (çekme sistemi duvara veya kapıya bağlanarak)veya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supin pozisyonda (ç ekme sistemi yatağa bağlanarak) uygulanabilir.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1. Manuel Lomber Traksiyon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Mekanik lumbal traksiyon uygulamasından önce kullanılan bir spinal manipülasyon tipidir.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Hastaya manuel traksiyon uygulanabilmesi, için ya yan yatar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pozisyonda olur ya da supin pozisyonda olur.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1139525" y="248225"/>
            <a:ext cx="7033500" cy="6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</a:rPr>
              <a:t>Lumbal Traksiyon</a:t>
            </a:r>
            <a:endParaRPr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2. Mekanik Lomber traksiyon: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Bir masa ve  çekme sistemi vardır.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</a:rPr>
              <a:t>	a. İntermittan mekanik lomber traksiyon: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1" u="none" strike="noStrike" cap="none">
                <a:solidFill>
                  <a:schemeClr val="dk1"/>
                </a:solidFill>
              </a:rPr>
              <a:t>	Geleneksel intermittan mekanik lumbal traksiyon: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Her bir traksiyon  ekmesi arasında istirahat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periyodları (5-15sn) sağlayan motorize  çekme sistemi kullanılır. Tedavi süresi 20-30 dakikadır.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1" i="1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	Vertebral aksiyal dekompresyon (VAX-D) terapötik masası: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intermittan mekanik lomber traksiyon sağlayan, tamamen otomatik bir sistem kullanan, yeni geliştirilmiş bir split masasıdır.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Hasta masa üzerinde prone pozisyonda yatar.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Minimal anterior-posterior basınç larla, doğal anatomik spinal kolon ç izgileri boyunca lateral pelvik bölgelere distraksiyon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kuvvetleri uygulanır.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Tedavinin her bir seansı 30-45 dakika süren, 2-3 haftadan uzun süre günde bir veya iki kez uygulanan 10-20 dekompresyon-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relaksiyon sikluslarından ibarettir.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b. Devamlı (statik) mekanik lomber traksiyon: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10-30 dakika boyunca sabit bir ağırlık (intermittan lomber traksiyondan az sürekli lomber traksiyondan fazla)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İntermittan traksiyon kadar iyi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tolere edilemez.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35924" y="2017700"/>
            <a:ext cx="8319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c. Sürekli mekanik lomber traksiyon: 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Birkaç saat boyunca (20-40 saate kadar olabilir) hafif ağırlıklar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Lumbal vertebraların distraksiyonunda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etkili değildir.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3. Su içinde traksiyon (hidrolik)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Su içinde yapılan traksiyonda, hasta tedavi havuzunda hiç bir yere bağlı olmadan serbest çe hareket edebilmektedir.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Hastanın beline ya da bileklerine 5-20kg arası değişen ağırlık bağlanır.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Halka şeklinde su üstünde yüzebilen bir yastık göğüs  çevresinden ge çirilir ve hasta su içinde vertikal olarak asılı kalır.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Su içi traksiyon hastaların ilk bir iki günlük alışma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dönemi geçtikten sonra 20 dakikalık seanslar halinde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Traksiyondan sonra hastanın yatağında yarım saat dinlenmesi ön koşuldur.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Spinal traksiyon</a:t>
            </a:r>
            <a:r>
              <a:rPr lang="en-US" sz="3200" b="0" i="0" u="none" strike="noStrike" cap="none">
                <a:solidFill>
                  <a:schemeClr val="accent6"/>
                </a:solidFill>
              </a:rPr>
              <a:t>: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Eklem yüzeylerini veya kemik fragmanlarını ayıracak ve  çevre yumuşak dokuyu gerip, uzatacak şekilde bir gücün veya güç  sistemlerinin uygulandığı bir tekniktir.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400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4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. Yer çekimi yardımlı traksiyon ve inversiyon</a:t>
            </a:r>
            <a:br>
              <a:rPr lang="en-US" sz="24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24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traksiyonu</a:t>
            </a:r>
            <a:r>
              <a:rPr lang="en-US" sz="28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En yeni tekniklerdendir ve biç ok durumda uygulanabilir.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Bu traksiyon tipinde, hastaya distraksiyonu kolaylaştıracak bir şekilde pozisyon verilir.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Tedavi süresi genellikle 10-30 dakikadır.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 aleti yerç ekimi hedef dokunun traksiyonuna yardımcı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olabilecek şekilde yerleştirilir. 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İnversiyon traksiyonunda hasta ayak bileklerinden veya alt ekstremitedeki başka bir bölgeden tutularak baş aşağı pozisyona getirilir.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Traksiyon kuvveti yer çekimidir.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Ancak hipertansiyon, kanama sorunları ve glokom gibi kontrendikasyonları mevcuttur.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Tolerans noktasına kadar inversiyon terapisi yapılan bel ağrılı hastalarda başağrısı, görme bulanıklığı,  peteşi ve kas iskelet sistemi sorunları gibi tedaviyle ilgili yeni şikayetler gelişebilir.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chemeClr val="accent2"/>
                </a:solidFill>
                <a:latin typeface="Tahoma"/>
                <a:ea typeface="Tahoma"/>
                <a:cs typeface="Tahoma"/>
                <a:sym typeface="Tahoma"/>
              </a:rPr>
              <a:t>TEDAVİNİN ETKİLERİ VE ETKİ MEKANiZMASI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Traksiyon terapötik etkinliğini hareket segmentinin çeşitli kısımları üzerinde gösterir. Bu etkileri şunlardır: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hlink"/>
                </a:solidFill>
              </a:rPr>
              <a:t>1.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İntervertebral segment genişler.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 Nachemson</a:t>
            </a:r>
            <a:r>
              <a:rPr lang="en-US" sz="18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sırtüstü pozisyonda uygulanan 30kglık traksiyonun</a:t>
            </a:r>
            <a:r>
              <a:rPr lang="en-US" sz="18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L3 seviyesinde intradiskal basıncı %25 düşürdüğünü göstermiştir.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İntradiskal basıncın azalmasıyla intervertebral aralık genişler, böylece diskin yer değiştirmiş kısımları orijinal yerlerine gelebilir.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hlink"/>
                </a:solidFill>
              </a:rPr>
              <a:t>2.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İntervertebral foramina genişler.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Böylece sinir kökü üzerindeki direkt bası kalkar. Kan kapaksız paravertebral venöz pleksusu terkeder;ödem geriler.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</a:t>
            </a:r>
            <a:r>
              <a:rPr lang="en-US" sz="3200" b="0" i="0" u="none" strike="noStrike" cap="none">
                <a:solidFill>
                  <a:schemeClr val="hlink"/>
                </a:solidFill>
              </a:rPr>
              <a:t>3.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Anterior ve posterior longitudinal ligamanlar ve paravertebral kaslar gerilir.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Kaslar gevşer ve nöral elemanlar ile kan damarları üzerindeki bası azalır.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Posterior longitudinal ligaman gerginliği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disk herniasyonunu azaltır.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</a:t>
            </a:r>
            <a:r>
              <a:rPr lang="en-US" sz="3200" b="0" i="0" u="none" strike="noStrike" cap="none">
                <a:solidFill>
                  <a:schemeClr val="hlink"/>
                </a:solidFill>
              </a:rPr>
              <a:t>4.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İntervertebral eklemleri normal pozisyonuna getirir.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Apofizyel eklemleri ayırır ve böylece anormal faset pozisyonunu düzeltir.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hlink"/>
                </a:solidFill>
              </a:rPr>
              <a:t>	5.</a:t>
            </a:r>
            <a:r>
              <a:rPr lang="en-US" sz="2800" b="0" i="0" u="none" strike="noStrike" cap="none">
                <a:solidFill>
                  <a:schemeClr val="dk1"/>
                </a:solidFill>
              </a:rPr>
              <a:t> Disk volümünü arttırır. Yeterli bir traksiyonla negatif intradiskal basınç oluşur.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Ekstradiskal ve intradiskal aralıklar arasındaki basın ç farkı disk yönünde sıvı akımını hızlandırır.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Negatif basıncın emme kuvveti ile nükleer materyalin epidural aralıktan intervertebral aralığa geç mesi sağlanabilir.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Ancak traksiyonun sonucu, uygulanan kuvvetin gücüne ve yönüne, kuvvetin uygulanma süresine, vücudun durumuna, vücudun konturlarına, yapısına ve hastanın yattığı yüzeye bağlıdır.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 uygulanırken amaç , minimal kuvvet harcayarak maksimum sonucun elde edilmesidir.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600" b="1" i="0" u="none" strike="noStrike" cap="none">
                <a:solidFill>
                  <a:schemeClr val="accent2"/>
                </a:solidFill>
                <a:latin typeface="Tahoma"/>
                <a:ea typeface="Tahoma"/>
                <a:cs typeface="Tahoma"/>
                <a:sym typeface="Tahoma"/>
              </a:rPr>
              <a:t>TRAKSİYONUN ENDİKASYONLARI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Sinir kökü sıkışması (disk hernisi, intervertebral foramen darlığı, osteofit ve ligaman basısı,spondilolistezis, travma, servikal sinir kök basısı veya radikülopatisine sekonder boyun ve kol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ağrıları ile lomber radikülopatiye bağlı alt sırt ağrısında kullanılır)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Subakut eklem ağrısı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Dejeneratif eklem hastalığı (traksiyon eklem hareket a çıklığını düzeltir)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Diskojenik ağrı (vertebraların ayrılması ağrıyı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azaltır)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Kronik evrede kompresyon fraktürü (vertebral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kolonun gerilip, uzatılması kompresif güç leri azaltır)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Spinal traksiyonun amacı ağrısız, fonksiyonel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düzelme sağlanmasıdır.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Traksiyon, uygun yönde yeterli miktar ve sürede bir kuvvetin uygulanması ile elde edilir.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Aynı anda hastanın vücudu eşit ve zıt kuvvetle buna karşı koyar.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Hastanın düzgün pozisyonlanması ve doğru  çekme a çısıyla traksiyon belli bir spinal alana lokalize olabilir.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Eklem hipomobilitesi (intermittan  çekme eklem mobilitesini arttırır)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Paraspinal kas spazmı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Nonspesifik alt sırt ağrısı, akut servikal veya lomber strain ve diğer yumuşak doku anormalliklerinde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4400" b="0" i="0" u="none" strike="noStrike" cap="none">
                <a:solidFill>
                  <a:schemeClr val="accent2"/>
                </a:solidFill>
                <a:latin typeface="Tahoma"/>
                <a:ea typeface="Tahoma"/>
                <a:cs typeface="Tahoma"/>
                <a:sym typeface="Tahoma"/>
              </a:rPr>
              <a:t>TRAKSİYONUN KONTRENDİKASYONLARI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Traksiyon uygulamasında yetersiz deneyim en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önemli kontrendikasyondur.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Eklemler, ligamanlar, kemikler ve kasları etkileyen tümör (primer kemik veya spinal kord)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tüberküloz, osteomyelit, diskit gibi enfeksiyon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hastalıkları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Romatoid Artrit, ileri osteoporoz gibi lokal veya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sistemik hastalıklarda yapılar traksiyon kuvvetlerine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dayanabilecek durumda olmadıklarından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uygulanmaz.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Vasküler bası varlığında, vasküler hastalıklarda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(kayışın basıncı dolaşımı daha  çok bozacağından)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Stabil olmayan kırıkta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Akut enflamasyonda (eklemi irrite edip inflamasyonu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arttıracağı için)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Traksiyon, omuriliği diskle temas haline gelecek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şekilde  çekebileceğinden servikal bölge orta hat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disk hernisinde uygulanmaz.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Temporamandibuler eklem disfonksiyonu olan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hastalarda servikal traksiyon uygulanmaz.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Belirgin karotis ve vertebral arter hastalğı olanlarda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uygulanmamalıdır.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Vertebrobaziller arter hastalığı olanlarda traksiyon yapılması özelliklede fleksiyon yerine ekstansiyon yapılması posterior dolaşımı bozar.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Myelopati klinik durumları varsa uygulanmaz.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Lomber ve torasik kayışların basıncının tehlikeli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olabileceği durumlarda hamilelik, hiatus hernisi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ve diğer hernili hastalar.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1182675" y="1344423"/>
            <a:ext cx="7772400" cy="4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Pulmoner hastalıklarda traksiyon uygulanmaz.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Bronşit ve öksürüğü olanlarda öksürükle artan</a:t>
            </a:r>
            <a:r>
              <a:rPr lang="en-US" sz="1800"/>
              <a:t> </a:t>
            </a:r>
            <a:r>
              <a:rPr lang="en-US" sz="2800" b="0" i="0" u="none" strike="noStrike" cap="none">
                <a:solidFill>
                  <a:schemeClr val="dk1"/>
                </a:solidFill>
              </a:rPr>
              <a:t>intraspinal basınç la birlikte ağrı arttacağından,</a:t>
            </a:r>
            <a:r>
              <a:rPr lang="en-US" sz="1800"/>
              <a:t> </a:t>
            </a:r>
            <a:r>
              <a:rPr lang="en-US" sz="2800" b="0" i="0" u="none" strike="noStrike" cap="none">
                <a:solidFill>
                  <a:schemeClr val="dk1"/>
                </a:solidFill>
              </a:rPr>
              <a:t>traksiyondaki hasta öksürürse ağrı daha da şiddetlenebilir.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 Hipertansiyon, kardiyovasküler hastalıklarda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 Kauda ekina sendromunda lomber traksiyon uygulanmaz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Aortik anevrizma veya hemoroid gibi abdominal problemleri olanlarda dikkatli yapılmalıdır.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Hastada ağrı anksiyete durumu rölatif kontrendikasyondur.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Yaşlı kişilerde traksiyon yapılırken çok dikkat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edilmelidir. Bu rölatif bir kontrendikasyondur.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585774" y="2017700"/>
            <a:ext cx="8369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Bulantı, baş dönmesi</a:t>
            </a:r>
            <a:r>
              <a:rPr lang="en-US"/>
              <a:t>, 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temporamandibuler eklem</a:t>
            </a:r>
            <a:r>
              <a:rPr lang="en-US" sz="1800"/>
              <a:t> 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disfonksiyonunun arttığı durumlar, boyun yumuşak</a:t>
            </a:r>
            <a:r>
              <a:rPr lang="en-US" sz="1800"/>
              <a:t> 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dokularında ağrının artması halinde traksiyona son</a:t>
            </a:r>
            <a:r>
              <a:rPr lang="en-US"/>
              <a:t> 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verilmelidir.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SERVİKAL TRAKSİYON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Manuel kuvvet (manipülasyon) veya bir başveya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/>
              <a:t>  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çene askısı ile (mekanize veya motorize kuvvet)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/>
              <a:t>  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uygulanır.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Boyunda veya kulaklarda herhangi bir vasküler sisteme bası yapmayan askı mandibuler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bölgeden ç ok occipital bölgeden  çekme yapar.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Servikal traksiyon hastalara oturur veya sırtüstü yatar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pozisyondayken uygulanabilir; ancak sırtüstü pozisyonu daha ç ok önerilmektedir.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subTitle" idx="1"/>
          </p:nvPr>
        </p:nvSpPr>
        <p:spPr>
          <a:xfrm>
            <a:off x="848150" y="1214425"/>
            <a:ext cx="7942800" cy="45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Oturur pozisyonda Traksiyon çekme kuvveti dokulara etki etmeden önce başın yaklaşık 5.5-6.5 kg olan ağırlığının üstesinden gelinmelidir.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Oysa sırtüstü pozisyonda,baş traksiyon masasında istirahatte olacağından traksiyon kuvvetinin  ç oğu doğrudan dokuların distraksiyonunda kullanılacaktır.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▪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Ancak oturur pozisyonda doğru  çekme açısını ayarlamak daha kolaydır..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8575" y="214300"/>
            <a:ext cx="84855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600" i="0" u="none" strike="noStrike" cap="none">
                <a:solidFill>
                  <a:schemeClr val="accent2"/>
                </a:solidFill>
              </a:rPr>
              <a:t>Traksiyon uygulama teknikleri</a:t>
            </a:r>
            <a:endParaRPr sz="3600" i="0" u="none" strike="noStrike" cap="none">
              <a:solidFill>
                <a:schemeClr val="accent2"/>
              </a:solidFill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Kuvvet, genellikle mekanik bir  çekme sistemi ile (ağırlıkları olan)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Spinal traksiyon en yaygın olarak servikal ve lomber bölgede kullanılır.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Torasik bölge, sakrum ve pelvis traksiyonunun etkileri  çok azdır.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Bu bölgelerde kullanımı dislokasyon, kırık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stabilizasyonu veya konjenital deformite ve skolyoz düzeltilmesi ile sınırlıdır.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Traksiyonda boyun pozisyonu çok önemlidir. 20-30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derece boyun fleksiyonu ile en iyi sonuçlar alınmaktadır.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Ancak altta yatan neden ne olursa olsun,traksiyon sırasında boyun ekstansiyonu engellenmelidir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Çekme kuvveti: Oturma pozisyonunda en az 4.5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kg.</a:t>
            </a:r>
            <a:r>
              <a:rPr lang="en-US" sz="2400"/>
              <a:t>’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lık kuvvet başın ağırlığına karşı koymak için gerekmektedir.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Colachis ve Strohm 24 derece fleksiyonda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iken 12.5 kglık bir traksiyonun vertebral ayrılmaya neden olduğunu, ancak  çekmeyi 22.5 kga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 çıkarmanın ek bir ayrılma sağlamadığını göstermiştir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Bu, Judovichin servikal vertebrayı ayırmak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 çin en az 11kglık bir  çekme gerektiği şeklindeki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gözlemleriyle uyumludur.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Süre: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Colahis ve Strohm 7sn uygulanıp, 5sn kesilen12.5 kglık bir ç ekmede maksimal ayrılmanın 25 dakikada oluştuğunu göstermiştir.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Distraksiyon etkisi kısa sürelidir; traksiyondan 20 dakika sonra hiç bir ayrılma kanıtı gözlenmemektedir.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Weisberg ise disk disfonksiyonlarında 5-10 dakikalık, diğer durumlarda ise 10-15 dakikalık bir çekme süresi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önermektedir.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sz="440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LOMBER TRAKSİYON</a:t>
            </a:r>
            <a:endParaRPr sz="180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Shape 291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Pozisyon: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Lomber traksiyon, sırtüstü veya yüzükoyun pozisyonda uygulanabilir. Pozisyon se çiminde hastanın rahatı ön planda olmalıdır.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Traksiyon unilateral veya bilateral olarak uygulanabilir.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Hastanın omurgasının pozisyonu (fleksiyon, ekstansiyon,nötral) hastadaki disfonksiyona bağlıdır.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Tedavi için hastannn pozisyonlandırılmasında, terapist iki prensibi gözönünde bulundurmalıdır: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1) hastanın pozisyonu, eklem yüzeyleri arasında optimum ayrılmayı sağlamalıdır.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2) eklem pozisyonu, nötral pozisyona olabildiğince yakın olmalıdır. </a:t>
            </a:r>
            <a:r>
              <a:rPr lang="en-US" sz="2400"/>
              <a:t>Ç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ünkü eklem kapsülü ve ligamanlar gevşedikçe istenilen traksiyon miktarı için gereken kuvvet azalacaktır.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>
                <a:solidFill>
                  <a:schemeClr val="accent6"/>
                </a:solidFill>
              </a:rPr>
              <a:t>Ç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ekme kuvveti: 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servikalden daha fazla çekme kuvveti gerektirir.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Pelvik kemerler veya yer çekiminin kullanımı veya inversiyon, lomber bölgeye traksiyon kuvveti uygulamak için gereklidir.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 bölgede vücut direncinin üstesinden gelmek i çin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oldukç a fazla miktardaki kuvvete bağlı olarak, vücudun alt kısmının distraksiyonu sırasında vücudun</a:t>
            </a:r>
            <a:r>
              <a:rPr lang="en-US" sz="18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üst kısmını tutmak için torasik kemer veya korse</a:t>
            </a:r>
            <a:r>
              <a:rPr lang="en-US" sz="18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gerekmektedir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etkin traksiyon masası, ortadan ayrımlı olanıdır,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böylece sürtünme kuvveti minimuma indirilmiş olur.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Hastanın vücudu ve yattığı masa arasındaki friksiyon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katsayısı yaklaşık 0.5 olduğundan, traksiyonda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vücudun o kısmını horizontal olarak hareket ettirmek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için vücut ağırlığının yarısı kadar bir kuvvet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gerekecektir.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Lomber traksiyon sırasında, vücut ağırlığının sadece yaklaşık yarısı ç ekilir; diğer bir deyimle friksiyon kuvvetinin üstesinden gelmek iç in vücut  ağırlığının 1/4ü  kadar bir traksiyon kuvveti gerekmektedir.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Ortadan bölünmüş bir masada sürtünme kuvveti elimine olacağından uygulanan traksiyonel</a:t>
            </a:r>
            <a:endParaRPr sz="18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kuvvetin hemen hepsi dokuların distraksiyonunda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kullanılacaktır.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Süre: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Eğer hasta tarafından tolere ediliyorsa, 20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dakikalık bir süre traksiyon için en  çok önerilen süredir.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Tedavi sıklığı günde 2 defa ile haftada bir uygulamaya kadar değişebilir.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Traksiyon; continous (sürekli), ağırlığı korunmuş ve intermittan (aralıklı) olabilir.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Tüm tiplerde tedavi kuvveti, traksiyona karşı vücut yüzey rezistansını aşmalıdır.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Vücut yüzey rezistansı= vücut segmentinin ağırlığının 1/2si + ilişkili yumuşak doku rezistansı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2"/>
                </a:solidFill>
              </a:rPr>
              <a:t>Özet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Traksiyon:</a:t>
            </a:r>
            <a:endParaRPr sz="2400" b="1" i="0" u="none" strike="noStrike" cap="none">
              <a:solidFill>
                <a:schemeClr val="accent6"/>
              </a:solidFill>
            </a:endParaRPr>
          </a:p>
          <a:p>
            <a:pPr marL="457200" marR="0" lvl="0" indent="-381000" algn="l" rtl="0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Sürekli;Az ağırlık, birkaç saat</a:t>
            </a:r>
            <a:endParaRPr sz="24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İntermittan: Birkaç sn yada dak çekim, sonra</a:t>
            </a:r>
            <a:r>
              <a:rPr lang="en-US" sz="24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gevşeme,20-30 dak, yüksek ağırlık, aralıklı</a:t>
            </a:r>
            <a:endParaRPr sz="24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Statik: fazla ağırlık, 20-60 dak</a:t>
            </a:r>
            <a:r>
              <a:rPr lang="en-US" sz="2400"/>
              <a:t>.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şekilde uygulanır.</a:t>
            </a:r>
            <a:endParaRPr sz="2400" b="0" i="0" u="none" strike="noStrike" cap="none">
              <a:solidFill>
                <a:schemeClr val="dk1"/>
              </a:solidFill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400" b="1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Hasta pozisyonu:</a:t>
            </a:r>
            <a:r>
              <a:rPr lang="en-US" sz="2400">
                <a:latin typeface="Tahoma"/>
                <a:ea typeface="Tahoma"/>
                <a:cs typeface="Tahoma"/>
                <a:sym typeface="Tahoma"/>
              </a:rPr>
              <a:t> yatarak, oturarak</a:t>
            </a:r>
            <a:endParaRPr sz="2400"/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400" b="1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Yöntem çeşidi:</a:t>
            </a:r>
            <a:r>
              <a:rPr lang="en-US" sz="2400">
                <a:latin typeface="Tahoma"/>
                <a:ea typeface="Tahoma"/>
                <a:cs typeface="Tahoma"/>
                <a:sym typeface="Tahoma"/>
              </a:rPr>
              <a:t>elle, ağırlıkla,motorlu cihazla</a:t>
            </a:r>
            <a:endParaRPr sz="2400"/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400" b="1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Kuvvet miktarı:</a:t>
            </a:r>
            <a:r>
              <a:rPr lang="en-US" sz="2400">
                <a:latin typeface="Tahoma"/>
                <a:ea typeface="Tahoma"/>
                <a:cs typeface="Tahoma"/>
                <a:sym typeface="Tahoma"/>
              </a:rPr>
              <a:t>boyunda ortalama 11.5, belde 20-40kg</a:t>
            </a:r>
            <a:endParaRPr sz="2400"/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339" name="Shape 33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Sürekli traksiyon:</a:t>
            </a:r>
            <a:r>
              <a:rPr lang="en-US" sz="3200" b="1" i="0" u="none" strike="noStrike" cap="none">
                <a:solidFill>
                  <a:schemeClr val="dk1"/>
                </a:solidFill>
              </a:rPr>
              <a:t> 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Genellikle 10-14 gün boyunca,hergün birkaç  saat süreyle sabit bir kuvvet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Uzun süreli olması nedeniyle yalnızca hafif miktarlarda kuvvet uygulanabilir.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1182675" y="1676399"/>
            <a:ext cx="7772400" cy="44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1" i="0" u="none" strike="noStrike" cap="none">
                <a:solidFill>
                  <a:schemeClr val="accent6"/>
                </a:solidFill>
              </a:rPr>
              <a:t>Ağırlığı korunmuş traksiyon:</a:t>
            </a:r>
            <a:r>
              <a:rPr lang="en-US" sz="2400" b="1" i="0" u="none" strike="noStrike" cap="none">
                <a:solidFill>
                  <a:schemeClr val="dk1"/>
                </a:solidFill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Sürekli traksiyondan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daha fazla, intermittan traksiyondan daha az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miktarda kuvvet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Yine sürekli olarak ancak 45 dakikayı geç meyecek şekilde (20-60 dak.arası) uygulanır. Bu rölatif olarak kısa süre nedeniyle,daha fazla kuvvet uygulanabilmektedir.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Bu tip traksiyonla, kasların gevşemesi ve yumuşak dokuların gerilmesi sağlanabilmekte ve kemik yüzeylerin ayrılması mümkün olmaktadır.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Yatan hastalarda hergün, ayaktan tedaviye gelenlerde haftada 3 kez uygulama yapılabilir.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1" i="0" u="none" strike="noStrike" cap="none">
                <a:solidFill>
                  <a:schemeClr val="accent6"/>
                </a:solidFill>
              </a:rPr>
              <a:t>İntermittan (aralıklı) traksiyon:</a:t>
            </a:r>
            <a:r>
              <a:rPr lang="en-US" sz="2000" b="1" i="0" u="none" strike="noStrike" cap="none">
                <a:solidFill>
                  <a:schemeClr val="dk1"/>
                </a:solidFill>
              </a:rPr>
              <a:t> </a:t>
            </a:r>
            <a:r>
              <a:rPr lang="en-US" sz="2000" b="0" i="0" u="none" strike="noStrike" cap="none">
                <a:solidFill>
                  <a:schemeClr val="dk1"/>
                </a:solidFill>
              </a:rPr>
              <a:t>Kısa süreli daha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fazla kuvvet uygulamalarıdır.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Her tedavi siklusunda kuvvet yavaş yavaş arttırılıp, azaltılır. Bir makara veya motorize sistemle uygulanabilir. Süre ayarlanabilir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ve zamanı planlanmış, ritmik bir şema ile uygulanır veya hasta tarafından manuel olarak kontrol edilebilir.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Çekme genellikle 15-60sn süren gevşetme şeklinde aralıklı olarak kuvvet uygulayan mekanik bir cihazla yapılır.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Amacı, kemik yüzeyleri birbirinden ayırmak, eklemi mobilize etmek, yumuşak dokuları germek ve eklem etrafındaki kasları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gevşetmektir.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 Tedavi süresi genellikle 10-30 dakdır.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150925" y="1020449"/>
            <a:ext cx="7793100" cy="6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1. Manuel Servikal Traksiyon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Terapist tarafından 15-60sn süreyle veya ani tek hareket olarak uygulanır.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Mekanik traksiyon uygulamasından önce kullanılır.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1064300" y="122850"/>
            <a:ext cx="7890900" cy="6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</a:rPr>
              <a:t>Servical Traksiyon</a:t>
            </a:r>
            <a:endParaRPr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1128</Words>
  <Application>Microsoft Office PowerPoint</Application>
  <PresentationFormat>Ekran Gösterisi (4:3)</PresentationFormat>
  <Paragraphs>228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Light Gradient</vt:lpstr>
      <vt:lpstr>Traksiyon</vt:lpstr>
      <vt:lpstr>Slayt 2</vt:lpstr>
      <vt:lpstr>Slayt 3</vt:lpstr>
      <vt:lpstr>Traksiyon uygulama teknikleri</vt:lpstr>
      <vt:lpstr>Slayt 5</vt:lpstr>
      <vt:lpstr>Slayt 6</vt:lpstr>
      <vt:lpstr>Slayt 7</vt:lpstr>
      <vt:lpstr>Slayt 8</vt:lpstr>
      <vt:lpstr>1. Manuel Servikal Traksiyon</vt:lpstr>
      <vt:lpstr>2. Mekanik Servikal Traksiyon</vt:lpstr>
      <vt:lpstr>Slayt 11</vt:lpstr>
      <vt:lpstr>b. Devamlı (statik) mekanik servikal traksiyon:</vt:lpstr>
      <vt:lpstr>Slayt 13</vt:lpstr>
      <vt:lpstr>1. Manuel Lomber Traksiyon</vt:lpstr>
      <vt:lpstr>2. Mekanik Lomber traksiyon:</vt:lpstr>
      <vt:lpstr>Slayt 16</vt:lpstr>
      <vt:lpstr>Slayt 17</vt:lpstr>
      <vt:lpstr>Slayt 18</vt:lpstr>
      <vt:lpstr>3. Su içinde traksiyon (hidrolik)</vt:lpstr>
      <vt:lpstr>4. Yer çekimi yardımlı traksiyon ve inversiyon traksiyonu </vt:lpstr>
      <vt:lpstr>Slayt 21</vt:lpstr>
      <vt:lpstr>TEDAVİNİN ETKİLERİ VE ETKİ MEKANiZMASI</vt:lpstr>
      <vt:lpstr>Slayt 23</vt:lpstr>
      <vt:lpstr>Slayt 24</vt:lpstr>
      <vt:lpstr>Slayt 25</vt:lpstr>
      <vt:lpstr>Slayt 26</vt:lpstr>
      <vt:lpstr>Slayt 27</vt:lpstr>
      <vt:lpstr>TRAKSİYONUN ENDİKASYONLARI</vt:lpstr>
      <vt:lpstr>Slayt 29</vt:lpstr>
      <vt:lpstr>Slayt 30</vt:lpstr>
      <vt:lpstr>TRAKSİYONUN KONTRENDİKASYONLARI</vt:lpstr>
      <vt:lpstr>Slayt 32</vt:lpstr>
      <vt:lpstr>Slayt 33</vt:lpstr>
      <vt:lpstr>Slayt 34</vt:lpstr>
      <vt:lpstr>Slayt 35</vt:lpstr>
      <vt:lpstr>Slayt 36</vt:lpstr>
      <vt:lpstr>SERVİKAL TRAKSİYON</vt:lpstr>
      <vt:lpstr>Slayt 38</vt:lpstr>
      <vt:lpstr>Slayt 39</vt:lpstr>
      <vt:lpstr>Slayt 40</vt:lpstr>
      <vt:lpstr>Slayt 41</vt:lpstr>
      <vt:lpstr>Slayt 42</vt:lpstr>
      <vt:lpstr>LOMBER TRAKSİYON</vt:lpstr>
      <vt:lpstr>Slayt 44</vt:lpstr>
      <vt:lpstr>Slayt 45</vt:lpstr>
      <vt:lpstr>Slayt 46</vt:lpstr>
      <vt:lpstr>Slayt 47</vt:lpstr>
      <vt:lpstr>Slayt 48</vt:lpstr>
      <vt:lpstr>Slayt 49</vt:lpstr>
      <vt:lpstr>Özet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Traksiyon</dc:title>
  <cp:lastModifiedBy>ayşegül</cp:lastModifiedBy>
  <cp:revision>1</cp:revision>
  <dcterms:modified xsi:type="dcterms:W3CDTF">2018-03-02T09:53:22Z</dcterms:modified>
</cp:coreProperties>
</file>