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8959" autoAdjust="0"/>
    <p:restoredTop sz="94660"/>
  </p:normalViewPr>
  <p:slideViewPr>
    <p:cSldViewPr snapToGrid="0">
      <p:cViewPr varScale="1">
        <p:scale>
          <a:sx n="54" d="100"/>
          <a:sy n="54" d="100"/>
        </p:scale>
        <p:origin x="-518" y="-67"/>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BB8FB5B-9080-4B88-88F3-81F6826FC687}"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7558E18-2C43-4F96-BC42-5E3F001BE691}" type="slidenum">
              <a:rPr lang="tr-TR" smtClean="0"/>
              <a:pPr/>
              <a:t>‹#›</a:t>
            </a:fld>
            <a:endParaRPr lang="tr-TR"/>
          </a:p>
        </p:txBody>
      </p:sp>
    </p:spTree>
    <p:extLst>
      <p:ext uri="{BB962C8B-B14F-4D97-AF65-F5344CB8AC3E}">
        <p14:creationId xmlns:p14="http://schemas.microsoft.com/office/powerpoint/2010/main" xmlns="" val="3710874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BB8FB5B-9080-4B88-88F3-81F6826FC687}"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558E18-2C43-4F96-BC42-5E3F001BE691}" type="slidenum">
              <a:rPr lang="tr-TR" smtClean="0"/>
              <a:pPr/>
              <a:t>‹#›</a:t>
            </a:fld>
            <a:endParaRPr lang="tr-TR"/>
          </a:p>
        </p:txBody>
      </p:sp>
    </p:spTree>
    <p:extLst>
      <p:ext uri="{BB962C8B-B14F-4D97-AF65-F5344CB8AC3E}">
        <p14:creationId xmlns:p14="http://schemas.microsoft.com/office/powerpoint/2010/main" xmlns="" val="8209194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BB8FB5B-9080-4B88-88F3-81F6826FC687}"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558E18-2C43-4F96-BC42-5E3F001BE691}"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16299826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BB8FB5B-9080-4B88-88F3-81F6826FC687}" type="datetimeFigureOut">
              <a:rPr lang="tr-TR" smtClean="0"/>
              <a:pPr/>
              <a:t>01.09.2019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558E18-2C43-4F96-BC42-5E3F001BE691}" type="slidenum">
              <a:rPr lang="tr-TR" smtClean="0"/>
              <a:pPr/>
              <a:t>‹#›</a:t>
            </a:fld>
            <a:endParaRPr lang="tr-TR"/>
          </a:p>
        </p:txBody>
      </p:sp>
    </p:spTree>
    <p:extLst>
      <p:ext uri="{BB962C8B-B14F-4D97-AF65-F5344CB8AC3E}">
        <p14:creationId xmlns:p14="http://schemas.microsoft.com/office/powerpoint/2010/main" xmlns="" val="41166669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BB8FB5B-9080-4B88-88F3-81F6826FC687}" type="datetimeFigureOut">
              <a:rPr lang="tr-TR" smtClean="0"/>
              <a:pPr/>
              <a:t>01.09.2019</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558E18-2C43-4F96-BC42-5E3F001BE691}"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1085248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BB8FB5B-9080-4B88-88F3-81F6826FC687}" type="datetimeFigureOut">
              <a:rPr lang="tr-TR" smtClean="0"/>
              <a:pPr/>
              <a:t>01.09.2019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558E18-2C43-4F96-BC42-5E3F001BE691}" type="slidenum">
              <a:rPr lang="tr-TR" smtClean="0"/>
              <a:pPr/>
              <a:t>‹#›</a:t>
            </a:fld>
            <a:endParaRPr lang="tr-TR"/>
          </a:p>
        </p:txBody>
      </p:sp>
    </p:spTree>
    <p:extLst>
      <p:ext uri="{BB962C8B-B14F-4D97-AF65-F5344CB8AC3E}">
        <p14:creationId xmlns:p14="http://schemas.microsoft.com/office/powerpoint/2010/main" xmlns="" val="40089930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BB8FB5B-9080-4B88-88F3-81F6826FC687}"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558E18-2C43-4F96-BC42-5E3F001BE691}" type="slidenum">
              <a:rPr lang="tr-TR" smtClean="0"/>
              <a:pPr/>
              <a:t>‹#›</a:t>
            </a:fld>
            <a:endParaRPr lang="tr-TR"/>
          </a:p>
        </p:txBody>
      </p:sp>
    </p:spTree>
    <p:extLst>
      <p:ext uri="{BB962C8B-B14F-4D97-AF65-F5344CB8AC3E}">
        <p14:creationId xmlns:p14="http://schemas.microsoft.com/office/powerpoint/2010/main" xmlns="" val="37025773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BB8FB5B-9080-4B88-88F3-81F6826FC687}"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558E18-2C43-4F96-BC42-5E3F001BE691}" type="slidenum">
              <a:rPr lang="tr-TR" smtClean="0"/>
              <a:pPr/>
              <a:t>‹#›</a:t>
            </a:fld>
            <a:endParaRPr lang="tr-TR"/>
          </a:p>
        </p:txBody>
      </p:sp>
    </p:spTree>
    <p:extLst>
      <p:ext uri="{BB962C8B-B14F-4D97-AF65-F5344CB8AC3E}">
        <p14:creationId xmlns:p14="http://schemas.microsoft.com/office/powerpoint/2010/main" xmlns="" val="3980087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BB8FB5B-9080-4B88-88F3-81F6826FC687}"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558E18-2C43-4F96-BC42-5E3F001BE691}" type="slidenum">
              <a:rPr lang="tr-TR" smtClean="0"/>
              <a:pPr/>
              <a:t>‹#›</a:t>
            </a:fld>
            <a:endParaRPr lang="tr-TR"/>
          </a:p>
        </p:txBody>
      </p:sp>
    </p:spTree>
    <p:extLst>
      <p:ext uri="{BB962C8B-B14F-4D97-AF65-F5344CB8AC3E}">
        <p14:creationId xmlns:p14="http://schemas.microsoft.com/office/powerpoint/2010/main" xmlns="" val="1599906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BB8FB5B-9080-4B88-88F3-81F6826FC687}"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558E18-2C43-4F96-BC42-5E3F001BE691}" type="slidenum">
              <a:rPr lang="tr-TR" smtClean="0"/>
              <a:pPr/>
              <a:t>‹#›</a:t>
            </a:fld>
            <a:endParaRPr lang="tr-TR"/>
          </a:p>
        </p:txBody>
      </p:sp>
    </p:spTree>
    <p:extLst>
      <p:ext uri="{BB962C8B-B14F-4D97-AF65-F5344CB8AC3E}">
        <p14:creationId xmlns:p14="http://schemas.microsoft.com/office/powerpoint/2010/main" xmlns="" val="3098867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BB8FB5B-9080-4B88-88F3-81F6826FC687}" type="datetimeFigureOut">
              <a:rPr lang="tr-TR" smtClean="0"/>
              <a:pPr/>
              <a:t>01.09.2019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7558E18-2C43-4F96-BC42-5E3F001BE691}" type="slidenum">
              <a:rPr lang="tr-TR" smtClean="0"/>
              <a:pPr/>
              <a:t>‹#›</a:t>
            </a:fld>
            <a:endParaRPr lang="tr-TR"/>
          </a:p>
        </p:txBody>
      </p:sp>
    </p:spTree>
    <p:extLst>
      <p:ext uri="{BB962C8B-B14F-4D97-AF65-F5344CB8AC3E}">
        <p14:creationId xmlns:p14="http://schemas.microsoft.com/office/powerpoint/2010/main" xmlns="" val="40172756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BB8FB5B-9080-4B88-88F3-81F6826FC687}" type="datetimeFigureOut">
              <a:rPr lang="tr-TR" smtClean="0"/>
              <a:pPr/>
              <a:t>01.09.2019</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7558E18-2C43-4F96-BC42-5E3F001BE691}" type="slidenum">
              <a:rPr lang="tr-TR" smtClean="0"/>
              <a:pPr/>
              <a:t>‹#›</a:t>
            </a:fld>
            <a:endParaRPr lang="tr-TR"/>
          </a:p>
        </p:txBody>
      </p:sp>
    </p:spTree>
    <p:extLst>
      <p:ext uri="{BB962C8B-B14F-4D97-AF65-F5344CB8AC3E}">
        <p14:creationId xmlns:p14="http://schemas.microsoft.com/office/powerpoint/2010/main" xmlns="" val="555387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BB8FB5B-9080-4B88-88F3-81F6826FC687}" type="datetimeFigureOut">
              <a:rPr lang="tr-TR" smtClean="0"/>
              <a:pPr/>
              <a:t>01.09.2019</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7558E18-2C43-4F96-BC42-5E3F001BE691}" type="slidenum">
              <a:rPr lang="tr-TR" smtClean="0"/>
              <a:pPr/>
              <a:t>‹#›</a:t>
            </a:fld>
            <a:endParaRPr lang="tr-TR"/>
          </a:p>
        </p:txBody>
      </p:sp>
    </p:spTree>
    <p:extLst>
      <p:ext uri="{BB962C8B-B14F-4D97-AF65-F5344CB8AC3E}">
        <p14:creationId xmlns:p14="http://schemas.microsoft.com/office/powerpoint/2010/main" xmlns="" val="25414500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B8FB5B-9080-4B88-88F3-81F6826FC687}" type="datetimeFigureOut">
              <a:rPr lang="tr-TR" smtClean="0"/>
              <a:pPr/>
              <a:t>01.09.2019</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7558E18-2C43-4F96-BC42-5E3F001BE691}" type="slidenum">
              <a:rPr lang="tr-TR" smtClean="0"/>
              <a:pPr/>
              <a:t>‹#›</a:t>
            </a:fld>
            <a:endParaRPr lang="tr-TR"/>
          </a:p>
        </p:txBody>
      </p:sp>
    </p:spTree>
    <p:extLst>
      <p:ext uri="{BB962C8B-B14F-4D97-AF65-F5344CB8AC3E}">
        <p14:creationId xmlns:p14="http://schemas.microsoft.com/office/powerpoint/2010/main" xmlns="" val="3778502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BB8FB5B-9080-4B88-88F3-81F6826FC687}" type="datetimeFigureOut">
              <a:rPr lang="tr-TR" smtClean="0"/>
              <a:pPr/>
              <a:t>01.09.2019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7558E18-2C43-4F96-BC42-5E3F001BE691}" type="slidenum">
              <a:rPr lang="tr-TR" smtClean="0"/>
              <a:pPr/>
              <a:t>‹#›</a:t>
            </a:fld>
            <a:endParaRPr lang="tr-TR"/>
          </a:p>
        </p:txBody>
      </p:sp>
    </p:spTree>
    <p:extLst>
      <p:ext uri="{BB962C8B-B14F-4D97-AF65-F5344CB8AC3E}">
        <p14:creationId xmlns:p14="http://schemas.microsoft.com/office/powerpoint/2010/main" xmlns="" val="3169146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BB8FB5B-9080-4B88-88F3-81F6826FC687}" type="datetimeFigureOut">
              <a:rPr lang="tr-TR" smtClean="0"/>
              <a:pPr/>
              <a:t>01.09.2019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558E18-2C43-4F96-BC42-5E3F001BE691}" type="slidenum">
              <a:rPr lang="tr-TR" smtClean="0"/>
              <a:pPr/>
              <a:t>‹#›</a:t>
            </a:fld>
            <a:endParaRPr lang="tr-TR"/>
          </a:p>
        </p:txBody>
      </p:sp>
    </p:spTree>
    <p:extLst>
      <p:ext uri="{BB962C8B-B14F-4D97-AF65-F5344CB8AC3E}">
        <p14:creationId xmlns:p14="http://schemas.microsoft.com/office/powerpoint/2010/main" xmlns="" val="3974936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BB8FB5B-9080-4B88-88F3-81F6826FC687}" type="datetimeFigureOut">
              <a:rPr lang="tr-TR" smtClean="0"/>
              <a:pPr/>
              <a:t>01.09.2019</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7558E18-2C43-4F96-BC42-5E3F001BE691}" type="slidenum">
              <a:rPr lang="tr-TR" smtClean="0"/>
              <a:pPr/>
              <a:t>‹#›</a:t>
            </a:fld>
            <a:endParaRPr lang="tr-TR"/>
          </a:p>
        </p:txBody>
      </p:sp>
    </p:spTree>
    <p:extLst>
      <p:ext uri="{BB962C8B-B14F-4D97-AF65-F5344CB8AC3E}">
        <p14:creationId xmlns:p14="http://schemas.microsoft.com/office/powerpoint/2010/main" xmlns="" val="9685410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Oryantalizm </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xmlns="" val="223141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dirty="0" smtClean="0"/>
              <a:t>Oryantalizm</a:t>
            </a:r>
            <a:r>
              <a:rPr lang="tr-TR" dirty="0" smtClean="0"/>
              <a:t> ya da diğer adlarıyla </a:t>
            </a:r>
            <a:r>
              <a:rPr lang="tr-TR" b="1" dirty="0" smtClean="0"/>
              <a:t>Şarkiyatçılık</a:t>
            </a:r>
            <a:r>
              <a:rPr lang="tr-TR" dirty="0" smtClean="0"/>
              <a:t>, </a:t>
            </a:r>
            <a:r>
              <a:rPr lang="tr-TR" b="1" dirty="0" smtClean="0"/>
              <a:t>Şarkiyat</a:t>
            </a:r>
            <a:r>
              <a:rPr lang="tr-TR" dirty="0" smtClean="0"/>
              <a:t>; Yakın ve Uzak Doğu toplum ve kültürleri, dilleri ve halklarının incelendiği batı kökenli ve batı merkezli araştırma alanlarının tümüne verilen ortak ad.</a:t>
            </a:r>
          </a:p>
          <a:p>
            <a:r>
              <a:rPr lang="tr-TR" dirty="0" smtClean="0"/>
              <a:t>Terim, kimi çevrelerce olumsuz bir yan anlamla 18. ve 19.yüzyıllardaki sanayi kapitalizminin gelişme döneminin zihniyeti tarafından şekillendirilmiş Amerikalı ve Avrupalıların Doğu araştırmalarını tanımlamakta kullanılmıştır. </a:t>
            </a:r>
            <a:endParaRPr lang="tr-TR" dirty="0"/>
          </a:p>
        </p:txBody>
      </p:sp>
    </p:spTree>
    <p:extLst>
      <p:ext uri="{BB962C8B-B14F-4D97-AF65-F5344CB8AC3E}">
        <p14:creationId xmlns:p14="http://schemas.microsoft.com/office/powerpoint/2010/main" xmlns="" val="124148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Bu anlamda doğuculuk Aydınlanma çağı sonrası Batı Avrupalı beyaz adamın Doğu hakları ve kültürüne yönelik dışarıdan, ötekileştirici ve ön yargı dolu yorumlarına işaret etmektedir. Terimi bu bakış açısından ve olumsuz manada kitaplarında -özellikle de </a:t>
            </a:r>
            <a:r>
              <a:rPr lang="tr-TR" dirty="0" smtClean="0"/>
              <a:t>Oryantalizm </a:t>
            </a:r>
            <a:r>
              <a:rPr lang="tr-TR" dirty="0" smtClean="0"/>
              <a:t>(1978) kitabında- kullanan en ünlü kişi Edward Said’dir</a:t>
            </a:r>
          </a:p>
          <a:p>
            <a:endParaRPr lang="tr-TR" dirty="0"/>
          </a:p>
        </p:txBody>
      </p:sp>
    </p:spTree>
    <p:extLst>
      <p:ext uri="{BB962C8B-B14F-4D97-AF65-F5344CB8AC3E}">
        <p14:creationId xmlns:p14="http://schemas.microsoft.com/office/powerpoint/2010/main" xmlns="" val="2618754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err="1" smtClean="0"/>
              <a:t>latince</a:t>
            </a:r>
            <a:r>
              <a:rPr lang="tr-TR" dirty="0" smtClean="0"/>
              <a:t> tabanlı diğer dillerde karşılığı "</a:t>
            </a:r>
            <a:r>
              <a:rPr lang="tr-TR" i="1" dirty="0" err="1" smtClean="0"/>
              <a:t>orientalism</a:t>
            </a:r>
            <a:r>
              <a:rPr lang="tr-TR" dirty="0" err="1" smtClean="0"/>
              <a:t>"dir</a:t>
            </a:r>
            <a:r>
              <a:rPr lang="tr-TR" dirty="0" smtClean="0"/>
              <a:t>. Kökeni ise güneşin doğuşunu ifade eden Latince  </a:t>
            </a:r>
            <a:r>
              <a:rPr lang="tr-TR" i="1" dirty="0" err="1" smtClean="0"/>
              <a:t>oriens</a:t>
            </a:r>
            <a:r>
              <a:rPr lang="tr-TR" dirty="0" smtClean="0"/>
              <a:t> sözcüğüne dayanmaktadır ve coğrafi manada doğuyu göstermekte kullanılmıştır. </a:t>
            </a:r>
          </a:p>
          <a:p>
            <a:r>
              <a:rPr lang="tr-TR" dirty="0" smtClean="0"/>
              <a:t>Roma İmparatorluğu  döneminde henüz Uzak Doğu kültürleri tam olarak bilinmediğinden günümüzde Orta Doğu denilen bölge Doğu olarak görülmekteydi.</a:t>
            </a:r>
          </a:p>
          <a:p>
            <a:endParaRPr lang="tr-TR" dirty="0" smtClean="0"/>
          </a:p>
          <a:p>
            <a:endParaRPr lang="tr-TR" dirty="0"/>
          </a:p>
        </p:txBody>
      </p:sp>
    </p:spTree>
    <p:extLst>
      <p:ext uri="{BB962C8B-B14F-4D97-AF65-F5344CB8AC3E}">
        <p14:creationId xmlns:p14="http://schemas.microsoft.com/office/powerpoint/2010/main" xmlns="" val="1055975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  Edward Said'in Görüşleri:</a:t>
            </a:r>
          </a:p>
          <a:p>
            <a:r>
              <a:rPr lang="tr-TR" b="1" dirty="0" smtClean="0"/>
              <a:t>Doğu</a:t>
            </a:r>
            <a:r>
              <a:rPr lang="tr-TR" dirty="0" smtClean="0"/>
              <a:t> (</a:t>
            </a:r>
            <a:r>
              <a:rPr lang="tr-TR" i="1" dirty="0" smtClean="0"/>
              <a:t>Orient</a:t>
            </a:r>
            <a:r>
              <a:rPr lang="tr-TR" dirty="0" smtClean="0"/>
              <a:t>) tabiri Doğu'yu (yani Batı Avrupa dışında kalan Asya ve Afrika coğrafyalarını) Batılı öğrenim, Batılı bilinç ve Batı imparatorluğu alanına taşıyan politik güçlerce çevrelenen temsiller sistemine işaret eder.</a:t>
            </a:r>
          </a:p>
          <a:p>
            <a:r>
              <a:rPr lang="tr-TR" dirty="0" smtClean="0"/>
              <a:t>Doğu (Orient) Batılı için vardır ve Batı ile ilişkisin içinde ve onun tarafından inşa edilir. O, Batı'ya yabancı olan diğeri ve onun altı  olanı yansıtan bir aynadır.</a:t>
            </a:r>
          </a:p>
        </p:txBody>
      </p:sp>
    </p:spTree>
    <p:extLst>
      <p:ext uri="{BB962C8B-B14F-4D97-AF65-F5344CB8AC3E}">
        <p14:creationId xmlns:p14="http://schemas.microsoft.com/office/powerpoint/2010/main" xmlns="" val="3807042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Oryantalizm</a:t>
            </a:r>
            <a:r>
              <a:rPr lang="tr-TR" dirty="0" smtClean="0"/>
              <a:t>, Doğu'ya ilişkin ideolojik ön yargılar ve perspektiflerin hakim olduğu, düzenlenmiş (veya Doğululaştırılmış-</a:t>
            </a:r>
            <a:r>
              <a:rPr lang="tr-TR" dirty="0" err="1" smtClean="0"/>
              <a:t>Orientalized</a:t>
            </a:r>
            <a:r>
              <a:rPr lang="tr-TR" dirty="0" smtClean="0"/>
              <a:t>) yazı, vizyon ve araştırma tarzıdır. O, tüm düşünce ve araştırma alanı tarafından ifade edilen </a:t>
            </a:r>
            <a:r>
              <a:rPr lang="tr-TR" i="1" dirty="0" smtClean="0"/>
              <a:t>Doğu</a:t>
            </a:r>
            <a:r>
              <a:rPr lang="tr-TR" dirty="0" smtClean="0"/>
              <a:t> imajıdır.</a:t>
            </a:r>
          </a:p>
          <a:p>
            <a:r>
              <a:rPr lang="tr-TR" b="1" dirty="0" smtClean="0"/>
              <a:t>Oryantal</a:t>
            </a:r>
            <a:r>
              <a:rPr lang="tr-TR" dirty="0" smtClean="0"/>
              <a:t> (Doğulu) bu tip düşünmeyi temsil eden kişidir. Erkeği </a:t>
            </a:r>
            <a:r>
              <a:rPr lang="tr-TR" dirty="0" err="1" smtClean="0"/>
              <a:t>feminen</a:t>
            </a:r>
            <a:r>
              <a:rPr lang="tr-TR" dirty="0" smtClean="0"/>
              <a:t>, güçsüz ama yine de garip bir şekilde Batılı, beyaz kadını tehdit eden kişi olarak tasvir edilir. Doğulu kadın ise çarpıcı </a:t>
            </a:r>
            <a:r>
              <a:rPr lang="tr-TR" smtClean="0"/>
              <a:t>derecede </a:t>
            </a:r>
            <a:r>
              <a:rPr lang="tr-TR" smtClean="0"/>
              <a:t>egzotik </a:t>
            </a:r>
            <a:r>
              <a:rPr lang="tr-TR" dirty="0" smtClean="0"/>
              <a:t>ve hakimiyet altına alınmaya isteklidir(Batı Asya için "cariye", Doğu Asya için "</a:t>
            </a:r>
            <a:r>
              <a:rPr lang="tr-TR" dirty="0" err="1" smtClean="0"/>
              <a:t>Madame</a:t>
            </a:r>
            <a:r>
              <a:rPr lang="tr-TR" dirty="0" smtClean="0"/>
              <a:t> </a:t>
            </a:r>
            <a:r>
              <a:rPr lang="tr-TR" dirty="0" err="1" smtClean="0"/>
              <a:t>Butterfly</a:t>
            </a:r>
            <a:r>
              <a:rPr lang="tr-TR" dirty="0" smtClean="0"/>
              <a:t>" klişeleri örnek verilebilir). Doğulu kültürel ve ulusal sınırları aşan bir klişedir.</a:t>
            </a:r>
          </a:p>
          <a:p>
            <a:endParaRPr lang="tr-TR" dirty="0" smtClean="0"/>
          </a:p>
          <a:p>
            <a:endParaRPr lang="tr-TR" dirty="0"/>
          </a:p>
        </p:txBody>
      </p:sp>
    </p:spTree>
    <p:extLst>
      <p:ext uri="{BB962C8B-B14F-4D97-AF65-F5344CB8AC3E}">
        <p14:creationId xmlns:p14="http://schemas.microsoft.com/office/powerpoint/2010/main" xmlns="" val="4077153736"/>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TotalTime>
  <Words>330</Words>
  <Application>Microsoft Office PowerPoint</Application>
  <PresentationFormat>Özel</PresentationFormat>
  <Paragraphs>11</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Duman</vt:lpstr>
      <vt:lpstr>Oryantalizm </vt:lpstr>
      <vt:lpstr>Slayt 2</vt:lpstr>
      <vt:lpstr>Slayt 3</vt:lpstr>
      <vt:lpstr>Slayt 4</vt:lpstr>
      <vt:lpstr>Slayt 5</vt:lpstr>
      <vt:lpstr>Slayt 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Oryantalizm </dc:title>
  <dc:creator>nahide</dc:creator>
  <cp:lastModifiedBy>Pc</cp:lastModifiedBy>
  <cp:revision>3</cp:revision>
  <dcterms:created xsi:type="dcterms:W3CDTF">2018-01-29T10:40:04Z</dcterms:created>
  <dcterms:modified xsi:type="dcterms:W3CDTF">2019-09-01T18:07:09Z</dcterms:modified>
</cp:coreProperties>
</file>