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57" r:id="rId5"/>
    <p:sldId id="258" r:id="rId6"/>
    <p:sldId id="259" r:id="rId7"/>
    <p:sldId id="260" r:id="rId8"/>
    <p:sldId id="271" r:id="rId9"/>
    <p:sldId id="272" r:id="rId10"/>
    <p:sldId id="273" r:id="rId11"/>
    <p:sldId id="274" r:id="rId12"/>
    <p:sldId id="275" r:id="rId13"/>
    <p:sldId id="276" r:id="rId14"/>
    <p:sldId id="280" r:id="rId15"/>
    <p:sldId id="281" r:id="rId16"/>
    <p:sldId id="262" r:id="rId17"/>
    <p:sldId id="263" r:id="rId18"/>
    <p:sldId id="278" r:id="rId19"/>
    <p:sldId id="265" r:id="rId20"/>
    <p:sldId id="266" r:id="rId21"/>
    <p:sldId id="297" r:id="rId22"/>
    <p:sldId id="279" r:id="rId23"/>
    <p:sldId id="282" r:id="rId24"/>
    <p:sldId id="283" r:id="rId25"/>
    <p:sldId id="308" r:id="rId26"/>
    <p:sldId id="284" r:id="rId27"/>
    <p:sldId id="285" r:id="rId28"/>
    <p:sldId id="305" r:id="rId29"/>
    <p:sldId id="299" r:id="rId30"/>
    <p:sldId id="300" r:id="rId31"/>
    <p:sldId id="286" r:id="rId32"/>
    <p:sldId id="287" r:id="rId33"/>
    <p:sldId id="306" r:id="rId34"/>
    <p:sldId id="288" r:id="rId35"/>
    <p:sldId id="289" r:id="rId36"/>
    <p:sldId id="301" r:id="rId37"/>
    <p:sldId id="303" r:id="rId38"/>
    <p:sldId id="290" r:id="rId39"/>
    <p:sldId id="304" r:id="rId40"/>
    <p:sldId id="307" r:id="rId41"/>
    <p:sldId id="291" r:id="rId42"/>
    <p:sldId id="292" r:id="rId43"/>
    <p:sldId id="302" r:id="rId44"/>
    <p:sldId id="298" r:id="rId45"/>
    <p:sldId id="293" r:id="rId46"/>
    <p:sldId id="294" r:id="rId47"/>
    <p:sldId id="296" r:id="rId48"/>
    <p:sldId id="295"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2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12812B53-39C0-42F0-96ED-63E42DB2BC1F}" type="datetimeFigureOut">
              <a:rPr lang="tr-TR" smtClean="0"/>
              <a:t>28.08.2019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6CE78F2-818C-4915-9F8A-5BC64C5FDCE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2812B53-39C0-42F0-96ED-63E42DB2BC1F}" type="datetimeFigureOut">
              <a:rPr lang="tr-TR" smtClean="0"/>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2812B53-39C0-42F0-96ED-63E42DB2BC1F}" type="datetimeFigureOut">
              <a:rPr lang="tr-TR" smtClean="0"/>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2812B53-39C0-42F0-96ED-63E42DB2BC1F}" type="datetimeFigureOut">
              <a:rPr lang="tr-TR" smtClean="0"/>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12812B53-39C0-42F0-96ED-63E42DB2BC1F}" type="datetimeFigureOut">
              <a:rPr lang="tr-TR" smtClean="0"/>
              <a:t>28.08.2019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CE78F2-818C-4915-9F8A-5BC64C5FDCE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12812B53-39C0-42F0-96ED-63E42DB2BC1F}" type="datetimeFigureOut">
              <a:rPr lang="tr-TR" smtClean="0"/>
              <a:t>28.08.2019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12812B53-39C0-42F0-96ED-63E42DB2BC1F}" type="datetimeFigureOut">
              <a:rPr lang="tr-TR" smtClean="0"/>
              <a:t>28.08.2019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12812B53-39C0-42F0-96ED-63E42DB2BC1F}" type="datetimeFigureOut">
              <a:rPr lang="tr-TR" smtClean="0"/>
              <a:t>28.08.2019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12B53-39C0-42F0-96ED-63E42DB2BC1F}" type="datetimeFigureOut">
              <a:rPr lang="tr-TR" smtClean="0"/>
              <a:t>28.08.2019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12812B53-39C0-42F0-96ED-63E42DB2BC1F}" type="datetimeFigureOut">
              <a:rPr lang="tr-TR" smtClean="0"/>
              <a:t>28.08.2019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CE78F2-818C-4915-9F8A-5BC64C5FDCE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12812B53-39C0-42F0-96ED-63E42DB2BC1F}" type="datetimeFigureOut">
              <a:rPr lang="tr-TR" smtClean="0"/>
              <a:t>28.08.2019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6CE78F2-818C-4915-9F8A-5BC64C5FDCE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812B53-39C0-42F0-96ED-63E42DB2BC1F}" type="datetimeFigureOut">
              <a:rPr lang="tr-TR" smtClean="0"/>
              <a:t>28.08.2019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CE78F2-818C-4915-9F8A-5BC64C5FDCE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7200" dirty="0" smtClean="0"/>
              <a:t>Aşılı Fide Üretimi</a:t>
            </a:r>
            <a:endParaRPr lang="tr-TR" sz="7200" dirty="0"/>
          </a:p>
        </p:txBody>
      </p:sp>
    </p:spTree>
    <p:extLst>
      <p:ext uri="{BB962C8B-B14F-4D97-AF65-F5344CB8AC3E}">
        <p14:creationId xmlns:p14="http://schemas.microsoft.com/office/powerpoint/2010/main" val="345887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363272" cy="4839816"/>
          </a:xfrm>
        </p:spPr>
        <p:txBody>
          <a:bodyPr/>
          <a:lstStyle/>
          <a:p>
            <a:pPr algn="just"/>
            <a:r>
              <a:rPr lang="tr-TR" dirty="0" smtClean="0"/>
              <a:t>Toprak </a:t>
            </a:r>
            <a:r>
              <a:rPr lang="tr-TR" dirty="0"/>
              <a:t>ve ortamdan kaynaklanan hastalık ve zararlı etmenlerine karşı tolerans ve dayanım oluşturmak</a:t>
            </a:r>
          </a:p>
          <a:p>
            <a:pPr algn="just"/>
            <a:r>
              <a:rPr lang="tr-TR" dirty="0"/>
              <a:t> </a:t>
            </a:r>
            <a:r>
              <a:rPr lang="tr-TR" dirty="0" smtClean="0"/>
              <a:t>Ürün </a:t>
            </a:r>
            <a:r>
              <a:rPr lang="tr-TR" dirty="0"/>
              <a:t>kayıplarını azaltmak</a:t>
            </a:r>
          </a:p>
          <a:p>
            <a:pPr algn="just"/>
            <a:r>
              <a:rPr lang="tr-TR" dirty="0"/>
              <a:t> </a:t>
            </a:r>
            <a:r>
              <a:rPr lang="tr-TR" dirty="0" smtClean="0"/>
              <a:t>Bitkinin </a:t>
            </a:r>
            <a:r>
              <a:rPr lang="tr-TR" dirty="0"/>
              <a:t>büyümesinde fizyolojik olumsuzluklara dayanım oluşturmak</a:t>
            </a:r>
          </a:p>
          <a:p>
            <a:pPr algn="just"/>
            <a:r>
              <a:rPr lang="tr-TR" dirty="0"/>
              <a:t> </a:t>
            </a:r>
            <a:r>
              <a:rPr lang="tr-TR" dirty="0" smtClean="0"/>
              <a:t>Su </a:t>
            </a:r>
            <a:r>
              <a:rPr lang="tr-TR" dirty="0"/>
              <a:t>alım etkinliğini ve su stresine ve kuraklığa karşı dayanımı </a:t>
            </a:r>
            <a:r>
              <a:rPr lang="tr-TR" dirty="0" smtClean="0"/>
              <a:t>artırmak</a:t>
            </a:r>
          </a:p>
          <a:p>
            <a:pPr algn="just"/>
            <a:r>
              <a:rPr lang="tr-TR" dirty="0" smtClean="0"/>
              <a:t>Çift ürün yetiştirmek</a:t>
            </a:r>
            <a:endParaRPr lang="tr-TR" dirty="0"/>
          </a:p>
          <a:p>
            <a:pPr marL="0" indent="0">
              <a:buNone/>
            </a:pPr>
            <a:endParaRPr lang="tr-TR" dirty="0"/>
          </a:p>
        </p:txBody>
      </p:sp>
    </p:spTree>
    <p:extLst>
      <p:ext uri="{BB962C8B-B14F-4D97-AF65-F5344CB8AC3E}">
        <p14:creationId xmlns:p14="http://schemas.microsoft.com/office/powerpoint/2010/main" val="120263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Tuzluluk  ve su baskınlarına toleransı artırmak</a:t>
            </a:r>
          </a:p>
          <a:p>
            <a:pPr algn="just"/>
            <a:r>
              <a:rPr lang="tr-TR" dirty="0"/>
              <a:t> </a:t>
            </a:r>
            <a:r>
              <a:rPr lang="tr-TR" dirty="0" smtClean="0"/>
              <a:t>Erkenciliği </a:t>
            </a:r>
            <a:r>
              <a:rPr lang="tr-TR" dirty="0"/>
              <a:t>ve toplam verimi artırmak böylece ikinci ürün yetiştiriciliğine fırsat oluşturabilmek</a:t>
            </a:r>
          </a:p>
          <a:p>
            <a:pPr algn="just"/>
            <a:r>
              <a:rPr lang="tr-TR" dirty="0"/>
              <a:t> </a:t>
            </a:r>
            <a:r>
              <a:rPr lang="tr-TR" dirty="0" smtClean="0"/>
              <a:t>Düşük </a:t>
            </a:r>
            <a:r>
              <a:rPr lang="tr-TR" dirty="0"/>
              <a:t>sıcaklıkların olumsuz etkisini azaltmaya yardımcı olmak</a:t>
            </a:r>
          </a:p>
          <a:p>
            <a:pPr algn="just"/>
            <a:r>
              <a:rPr lang="tr-TR" dirty="0"/>
              <a:t> </a:t>
            </a:r>
            <a:r>
              <a:rPr lang="tr-TR" dirty="0" smtClean="0"/>
              <a:t>Su </a:t>
            </a:r>
            <a:r>
              <a:rPr lang="tr-TR" dirty="0"/>
              <a:t>ve besin maddelerinin daha etkin alımı ve kullanımını sağlamak</a:t>
            </a:r>
          </a:p>
          <a:p>
            <a:endParaRPr lang="tr-TR" dirty="0"/>
          </a:p>
        </p:txBody>
      </p:sp>
    </p:spTree>
    <p:extLst>
      <p:ext uri="{BB962C8B-B14F-4D97-AF65-F5344CB8AC3E}">
        <p14:creationId xmlns:p14="http://schemas.microsoft.com/office/powerpoint/2010/main" val="347734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Bitkinin </a:t>
            </a:r>
            <a:r>
              <a:rPr lang="tr-TR" dirty="0"/>
              <a:t>tümüyle kuvvetli gelişimini sağlamak ve verimi artırmak</a:t>
            </a:r>
          </a:p>
          <a:p>
            <a:pPr algn="just"/>
            <a:r>
              <a:rPr lang="tr-TR" dirty="0"/>
              <a:t> </a:t>
            </a:r>
            <a:r>
              <a:rPr lang="tr-TR" dirty="0" smtClean="0"/>
              <a:t>Daha </a:t>
            </a:r>
            <a:r>
              <a:rPr lang="tr-TR" dirty="0"/>
              <a:t>kuvvetli kök gücünü ve gelişimini sağlamak</a:t>
            </a:r>
          </a:p>
          <a:p>
            <a:pPr algn="just"/>
            <a:r>
              <a:rPr lang="tr-TR" dirty="0"/>
              <a:t> </a:t>
            </a:r>
            <a:r>
              <a:rPr lang="tr-TR" dirty="0" smtClean="0"/>
              <a:t>Yüksek </a:t>
            </a:r>
            <a:r>
              <a:rPr lang="tr-TR" dirty="0"/>
              <a:t>kaliteye ve daha fazla protein içeriğine sahip olmak</a:t>
            </a:r>
          </a:p>
          <a:p>
            <a:pPr algn="just"/>
            <a:r>
              <a:rPr lang="tr-TR" dirty="0"/>
              <a:t> </a:t>
            </a:r>
            <a:r>
              <a:rPr lang="tr-TR" dirty="0" smtClean="0"/>
              <a:t>Meyve </a:t>
            </a:r>
            <a:r>
              <a:rPr lang="tr-TR" dirty="0"/>
              <a:t>iriliğini artırmak</a:t>
            </a:r>
          </a:p>
          <a:p>
            <a:pPr algn="just"/>
            <a:r>
              <a:rPr lang="tr-TR" dirty="0"/>
              <a:t> </a:t>
            </a:r>
            <a:r>
              <a:rPr lang="tr-TR" dirty="0" smtClean="0"/>
              <a:t>Zirai </a:t>
            </a:r>
            <a:r>
              <a:rPr lang="tr-TR" dirty="0"/>
              <a:t>kimyasalların kullanımını azaltmak</a:t>
            </a:r>
          </a:p>
          <a:p>
            <a:endParaRPr lang="tr-TR" dirty="0"/>
          </a:p>
        </p:txBody>
      </p:sp>
    </p:spTree>
    <p:extLst>
      <p:ext uri="{BB962C8B-B14F-4D97-AF65-F5344CB8AC3E}">
        <p14:creationId xmlns:p14="http://schemas.microsoft.com/office/powerpoint/2010/main" val="373685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Tuzlu </a:t>
            </a:r>
            <a:r>
              <a:rPr lang="tr-TR" dirty="0"/>
              <a:t>ve olumsuz topraklarda sağlıklı üretim yapabilmek</a:t>
            </a:r>
          </a:p>
          <a:p>
            <a:pPr algn="just"/>
            <a:r>
              <a:rPr lang="tr-TR" dirty="0" smtClean="0"/>
              <a:t>Çevre </a:t>
            </a:r>
            <a:r>
              <a:rPr lang="tr-TR" dirty="0"/>
              <a:t>dostu üretime katkı sağlamak</a:t>
            </a:r>
          </a:p>
          <a:p>
            <a:pPr algn="just"/>
            <a:r>
              <a:rPr lang="tr-TR" dirty="0" smtClean="0"/>
              <a:t>İçsel </a:t>
            </a:r>
            <a:r>
              <a:rPr lang="tr-TR" dirty="0"/>
              <a:t>hormonların sentezlenmesini artırmak</a:t>
            </a:r>
          </a:p>
          <a:p>
            <a:pPr algn="just"/>
            <a:r>
              <a:rPr lang="tr-TR" dirty="0" smtClean="0"/>
              <a:t>Bor</a:t>
            </a:r>
            <a:r>
              <a:rPr lang="tr-TR" dirty="0"/>
              <a:t>, bakır, kadmiyum ve mangan </a:t>
            </a:r>
            <a:r>
              <a:rPr lang="tr-TR" dirty="0" err="1"/>
              <a:t>toksitesinin</a:t>
            </a:r>
            <a:r>
              <a:rPr lang="tr-TR" dirty="0"/>
              <a:t> negatif etkisini kısıtlamak</a:t>
            </a:r>
          </a:p>
          <a:p>
            <a:pPr algn="just"/>
            <a:r>
              <a:rPr lang="tr-TR" dirty="0" smtClean="0"/>
              <a:t>Karpuz </a:t>
            </a:r>
            <a:r>
              <a:rPr lang="tr-TR" dirty="0"/>
              <a:t>gibi optimum performans için nispeten yüksek toprak sıcaklığı gerektiren türlerde düşük toprak sıcaklığının olumsuz etkilerini dengelemek</a:t>
            </a:r>
          </a:p>
          <a:p>
            <a:endParaRPr lang="tr-TR" dirty="0"/>
          </a:p>
        </p:txBody>
      </p:sp>
    </p:spTree>
    <p:extLst>
      <p:ext uri="{BB962C8B-B14F-4D97-AF65-F5344CB8AC3E}">
        <p14:creationId xmlns:p14="http://schemas.microsoft.com/office/powerpoint/2010/main" val="4271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Aşılamanın Dezavantajları</a:t>
            </a:r>
            <a:endParaRPr lang="tr-TR" dirty="0"/>
          </a:p>
        </p:txBody>
      </p:sp>
      <p:sp>
        <p:nvSpPr>
          <p:cNvPr id="3" name="İçerik Yer Tutucusu 2"/>
          <p:cNvSpPr>
            <a:spLocks noGrp="1"/>
          </p:cNvSpPr>
          <p:nvPr>
            <p:ph idx="1"/>
          </p:nvPr>
        </p:nvSpPr>
        <p:spPr/>
        <p:txBody>
          <a:bodyPr/>
          <a:lstStyle/>
          <a:p>
            <a:r>
              <a:rPr lang="tr-TR" dirty="0" smtClean="0"/>
              <a:t>Ekstra zaman, yer ve bitkisel materyale ihtiyaç duyulması</a:t>
            </a:r>
          </a:p>
          <a:p>
            <a:r>
              <a:rPr lang="tr-TR" dirty="0" smtClean="0"/>
              <a:t>Uyuşmazlık sorunları</a:t>
            </a:r>
          </a:p>
          <a:p>
            <a:r>
              <a:rPr lang="tr-TR" dirty="0" smtClean="0"/>
              <a:t>Anaca bağlı olarak </a:t>
            </a:r>
            <a:r>
              <a:rPr lang="tr-TR" dirty="0" err="1" smtClean="0"/>
              <a:t>kotiledon</a:t>
            </a:r>
            <a:r>
              <a:rPr lang="tr-TR" dirty="0" smtClean="0"/>
              <a:t> bozulmaları</a:t>
            </a:r>
          </a:p>
          <a:p>
            <a:r>
              <a:rPr lang="tr-TR" dirty="0" smtClean="0"/>
              <a:t>Aşılama ve sonrasında bitki bakımı için yeterli bir tecrübe birikimi gerektirmesi</a:t>
            </a:r>
          </a:p>
          <a:p>
            <a:r>
              <a:rPr lang="tr-TR" dirty="0" err="1" smtClean="0"/>
              <a:t>Hibrit</a:t>
            </a:r>
            <a:r>
              <a:rPr lang="tr-TR" dirty="0" smtClean="0"/>
              <a:t> anaç kullanıldığında maliyetin artması</a:t>
            </a:r>
            <a:endParaRPr lang="tr-TR" dirty="0"/>
          </a:p>
        </p:txBody>
      </p:sp>
    </p:spTree>
    <p:extLst>
      <p:ext uri="{BB962C8B-B14F-4D97-AF65-F5344CB8AC3E}">
        <p14:creationId xmlns:p14="http://schemas.microsoft.com/office/powerpoint/2010/main" val="218441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1143000"/>
          </a:xfrm>
        </p:spPr>
        <p:txBody>
          <a:bodyPr>
            <a:normAutofit fontScale="90000"/>
          </a:bodyPr>
          <a:lstStyle/>
          <a:p>
            <a:r>
              <a:rPr lang="tr-TR" dirty="0" smtClean="0"/>
              <a:t>Aşılamanın uygulandığı sebze türleri</a:t>
            </a:r>
            <a:endParaRPr lang="tr-TR" dirty="0"/>
          </a:p>
        </p:txBody>
      </p:sp>
      <p:sp>
        <p:nvSpPr>
          <p:cNvPr id="3" name="İçerik Yer Tutucusu 2"/>
          <p:cNvSpPr>
            <a:spLocks noGrp="1"/>
          </p:cNvSpPr>
          <p:nvPr>
            <p:ph idx="1"/>
          </p:nvPr>
        </p:nvSpPr>
        <p:spPr>
          <a:xfrm>
            <a:off x="467544" y="2276872"/>
            <a:ext cx="8229600" cy="4389120"/>
          </a:xfrm>
        </p:spPr>
        <p:txBody>
          <a:bodyPr/>
          <a:lstStyle/>
          <a:p>
            <a:r>
              <a:rPr lang="tr-TR" dirty="0" smtClean="0"/>
              <a:t>Patlıcan</a:t>
            </a:r>
          </a:p>
          <a:p>
            <a:r>
              <a:rPr lang="tr-TR" dirty="0" smtClean="0"/>
              <a:t>Domates</a:t>
            </a:r>
          </a:p>
          <a:p>
            <a:r>
              <a:rPr lang="tr-TR" dirty="0" smtClean="0"/>
              <a:t>Karpuz</a:t>
            </a:r>
          </a:p>
          <a:p>
            <a:r>
              <a:rPr lang="tr-TR" dirty="0" smtClean="0"/>
              <a:t>Kavun</a:t>
            </a:r>
          </a:p>
          <a:p>
            <a:r>
              <a:rPr lang="tr-TR" dirty="0" smtClean="0"/>
              <a:t>Hıyar</a:t>
            </a:r>
          </a:p>
          <a:p>
            <a:pPr marL="0" indent="0">
              <a:buNone/>
            </a:pPr>
            <a:endParaRPr lang="tr-TR" dirty="0"/>
          </a:p>
        </p:txBody>
      </p:sp>
    </p:spTree>
    <p:extLst>
      <p:ext uri="{BB962C8B-B14F-4D97-AF65-F5344CB8AC3E}">
        <p14:creationId xmlns:p14="http://schemas.microsoft.com/office/powerpoint/2010/main" val="86025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628800"/>
            <a:ext cx="8424936" cy="4695800"/>
          </a:xfrm>
        </p:spPr>
        <p:txBody>
          <a:bodyPr/>
          <a:lstStyle/>
          <a:p>
            <a:pPr marL="0" indent="0" algn="just">
              <a:buNone/>
            </a:pPr>
            <a:r>
              <a:rPr lang="tr-TR" dirty="0" smtClean="0"/>
              <a:t>Karpuzda aşılı fide ile üretimde, aşılı olmayanlara göre önerilen kimyasal gübre uygulaması yaklaşık olarak </a:t>
            </a:r>
            <a:r>
              <a:rPr lang="tr-TR" b="1" dirty="0" smtClean="0"/>
              <a:t>% 50</a:t>
            </a:r>
            <a:r>
              <a:rPr lang="tr-TR" dirty="0" smtClean="0"/>
              <a:t>’ </a:t>
            </a:r>
            <a:r>
              <a:rPr lang="tr-TR" dirty="0" err="1" smtClean="0"/>
              <a:t>lere</a:t>
            </a:r>
            <a:r>
              <a:rPr lang="tr-TR" dirty="0" smtClean="0"/>
              <a:t> düşebilmekte ve böylece önemli bir tasarruf sağlanabilmektedir. </a:t>
            </a:r>
            <a:endParaRPr lang="tr-TR" dirty="0"/>
          </a:p>
        </p:txBody>
      </p:sp>
    </p:spTree>
    <p:extLst>
      <p:ext uri="{BB962C8B-B14F-4D97-AF65-F5344CB8AC3E}">
        <p14:creationId xmlns:p14="http://schemas.microsoft.com/office/powerpoint/2010/main" val="244451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Soğuk dönemlerde düşük toprak sıcaklıklarına toleranslı </a:t>
            </a:r>
            <a:r>
              <a:rPr lang="tr-TR" b="1" dirty="0" err="1" smtClean="0"/>
              <a:t>Cucurbita</a:t>
            </a:r>
            <a:r>
              <a:rPr lang="tr-TR" b="1" dirty="0" smtClean="0"/>
              <a:t> </a:t>
            </a:r>
            <a:r>
              <a:rPr lang="tr-TR" b="1" dirty="0" err="1" smtClean="0"/>
              <a:t>maxima</a:t>
            </a:r>
            <a:r>
              <a:rPr lang="tr-TR" b="1" dirty="0" smtClean="0"/>
              <a:t> </a:t>
            </a:r>
            <a:r>
              <a:rPr lang="tr-TR" b="1" dirty="0" err="1" smtClean="0"/>
              <a:t>Duch.xC.moschata</a:t>
            </a:r>
            <a:r>
              <a:rPr lang="tr-TR" b="1" dirty="0" smtClean="0"/>
              <a:t> </a:t>
            </a:r>
            <a:r>
              <a:rPr lang="tr-TR" b="1" dirty="0" err="1" smtClean="0"/>
              <a:t>Duch</a:t>
            </a:r>
            <a:r>
              <a:rPr lang="tr-TR" b="1" dirty="0" smtClean="0"/>
              <a:t>. </a:t>
            </a:r>
            <a:r>
              <a:rPr lang="tr-TR" dirty="0" smtClean="0"/>
              <a:t>gibi özel </a:t>
            </a:r>
            <a:r>
              <a:rPr lang="tr-TR" dirty="0" err="1" smtClean="0"/>
              <a:t>hibrit</a:t>
            </a:r>
            <a:r>
              <a:rPr lang="tr-TR" dirty="0" smtClean="0"/>
              <a:t> anaçları ya da </a:t>
            </a:r>
            <a:r>
              <a:rPr lang="tr-TR" b="1" dirty="0" smtClean="0"/>
              <a:t>incir yapraklı kabak </a:t>
            </a:r>
            <a:r>
              <a:rPr lang="tr-TR" dirty="0" smtClean="0"/>
              <a:t>üzerine aşılanan karpuzda soğuk dönemlerde düşük toprak sıcaklığından kaynaklanan bazı yetiştiricilik risk engelleri büyük ölçüde </a:t>
            </a:r>
            <a:r>
              <a:rPr lang="tr-TR" dirty="0" err="1" smtClean="0"/>
              <a:t>azaltılabilmetedir</a:t>
            </a:r>
            <a:r>
              <a:rPr lang="tr-TR" dirty="0" smtClean="0"/>
              <a:t>.</a:t>
            </a:r>
            <a:endParaRPr lang="tr-TR" dirty="0"/>
          </a:p>
        </p:txBody>
      </p:sp>
    </p:spTree>
    <p:extLst>
      <p:ext uri="{BB962C8B-B14F-4D97-AF65-F5344CB8AC3E}">
        <p14:creationId xmlns:p14="http://schemas.microsoft.com/office/powerpoint/2010/main" val="384856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200" b="1" dirty="0" smtClean="0"/>
              <a:t>Aşılı Karpuz Fidesi Üretiminde Yaygın Kullanılan Anaç Türleri ve Özellikleri</a:t>
            </a:r>
            <a:endParaRPr lang="tr-TR" sz="32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71105483"/>
              </p:ext>
            </p:extLst>
          </p:nvPr>
        </p:nvGraphicFramePr>
        <p:xfrm>
          <a:off x="251520" y="1916830"/>
          <a:ext cx="8640959" cy="4104456"/>
        </p:xfrm>
        <a:graphic>
          <a:graphicData uri="http://schemas.openxmlformats.org/drawingml/2006/table">
            <a:tbl>
              <a:tblPr firstRow="1" firstCol="1" bandRow="1">
                <a:tableStyleId>{5C22544A-7EE6-4342-B048-85BDC9FD1C3A}</a:tableStyleId>
              </a:tblPr>
              <a:tblGrid>
                <a:gridCol w="3134639">
                  <a:extLst>
                    <a:ext uri="{9D8B030D-6E8A-4147-A177-3AD203B41FA5}">
                      <a16:colId xmlns:a16="http://schemas.microsoft.com/office/drawing/2014/main" val="20000"/>
                    </a:ext>
                  </a:extLst>
                </a:gridCol>
                <a:gridCol w="5506320">
                  <a:extLst>
                    <a:ext uri="{9D8B030D-6E8A-4147-A177-3AD203B41FA5}">
                      <a16:colId xmlns:a16="http://schemas.microsoft.com/office/drawing/2014/main" val="20001"/>
                    </a:ext>
                  </a:extLst>
                </a:gridCol>
              </a:tblGrid>
              <a:tr h="1199057">
                <a:tc>
                  <a:txBody>
                    <a:bodyPr/>
                    <a:lstStyle/>
                    <a:p>
                      <a:pPr>
                        <a:spcAft>
                          <a:spcPts val="0"/>
                        </a:spcAft>
                        <a:tabLst>
                          <a:tab pos="762000" algn="l"/>
                        </a:tabLst>
                      </a:pPr>
                      <a:r>
                        <a:rPr lang="tr-TR" sz="1400" dirty="0" err="1">
                          <a:effectLst/>
                        </a:rPr>
                        <a:t>Cucurbita</a:t>
                      </a:r>
                      <a:r>
                        <a:rPr lang="tr-TR" sz="1400" dirty="0">
                          <a:effectLst/>
                        </a:rPr>
                        <a:t> </a:t>
                      </a:r>
                      <a:r>
                        <a:rPr lang="tr-TR" sz="1400" dirty="0" err="1">
                          <a:effectLst/>
                        </a:rPr>
                        <a:t>maxima</a:t>
                      </a:r>
                      <a:r>
                        <a:rPr lang="tr-TR" sz="1400" dirty="0">
                          <a:effectLst/>
                        </a:rPr>
                        <a:t> x </a:t>
                      </a:r>
                      <a:r>
                        <a:rPr lang="tr-TR" sz="1400" dirty="0" err="1">
                          <a:effectLst/>
                        </a:rPr>
                        <a:t>C.moschata</a:t>
                      </a:r>
                      <a:endParaRPr lang="tr-TR" sz="1400" dirty="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Fusarium oxysporium (Fusarium solgunluğu) dayanıklı, Monosparascus cannonballus (kök çürüklüğü) tolerant,</a:t>
                      </a:r>
                    </a:p>
                    <a:p>
                      <a:pPr>
                        <a:spcAft>
                          <a:spcPts val="0"/>
                        </a:spcAft>
                        <a:tabLst>
                          <a:tab pos="762000" algn="l"/>
                        </a:tabLst>
                      </a:pPr>
                      <a:r>
                        <a:rPr lang="tr-TR" sz="1400">
                          <a:effectLst/>
                        </a:rPr>
                        <a:t>Verticillium dahlia tolerant,</a:t>
                      </a:r>
                    </a:p>
                    <a:p>
                      <a:pPr>
                        <a:spcAft>
                          <a:spcPts val="0"/>
                        </a:spcAft>
                        <a:tabLst>
                          <a:tab pos="762000" algn="l"/>
                        </a:tabLst>
                      </a:pPr>
                      <a:r>
                        <a:rPr lang="tr-TR" sz="1400">
                          <a:effectLst/>
                        </a:rPr>
                        <a:t>Didymella bryoniae tolerant</a:t>
                      </a:r>
                    </a:p>
                    <a:p>
                      <a:pPr>
                        <a:spcAft>
                          <a:spcPts val="0"/>
                        </a:spcAft>
                        <a:tabLst>
                          <a:tab pos="762000" algn="l"/>
                        </a:tabLst>
                      </a:pPr>
                      <a:r>
                        <a:rPr lang="tr-TR" sz="1400">
                          <a:effectLst/>
                        </a:rPr>
                        <a:t>CMV, ZYMV, PRSV, WMV-II Virüsleri tolerant</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415057">
                <a:tc>
                  <a:txBody>
                    <a:bodyPr/>
                    <a:lstStyle/>
                    <a:p>
                      <a:pPr>
                        <a:spcAft>
                          <a:spcPts val="0"/>
                        </a:spcAft>
                        <a:tabLst>
                          <a:tab pos="762000" algn="l"/>
                        </a:tabLst>
                      </a:pPr>
                      <a:r>
                        <a:rPr lang="tr-TR" sz="1400">
                          <a:effectLst/>
                        </a:rPr>
                        <a:t>Lageneria siceraria (su kabağı)</a:t>
                      </a:r>
                      <a:endParaRPr lang="tr-TR" sz="140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Fusarium oxysporium (Fusarium solgunluğu) dayanıklı</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5057">
                <a:tc>
                  <a:txBody>
                    <a:bodyPr/>
                    <a:lstStyle/>
                    <a:p>
                      <a:pPr>
                        <a:spcAft>
                          <a:spcPts val="0"/>
                        </a:spcAft>
                        <a:tabLst>
                          <a:tab pos="762000" algn="l"/>
                        </a:tabLst>
                      </a:pPr>
                      <a:r>
                        <a:rPr lang="tr-TR" sz="1400" dirty="0" err="1">
                          <a:effectLst/>
                        </a:rPr>
                        <a:t>Citrullus</a:t>
                      </a:r>
                      <a:r>
                        <a:rPr lang="tr-TR" sz="1400" dirty="0">
                          <a:effectLst/>
                        </a:rPr>
                        <a:t> </a:t>
                      </a:r>
                      <a:r>
                        <a:rPr lang="tr-TR" sz="1400" dirty="0" err="1">
                          <a:effectLst/>
                        </a:rPr>
                        <a:t>lanatus</a:t>
                      </a:r>
                      <a:r>
                        <a:rPr lang="tr-TR" sz="1400" dirty="0">
                          <a:effectLst/>
                        </a:rPr>
                        <a:t> var. </a:t>
                      </a:r>
                      <a:r>
                        <a:rPr lang="tr-TR" sz="1400" dirty="0" err="1">
                          <a:effectLst/>
                        </a:rPr>
                        <a:t>citroides</a:t>
                      </a:r>
                      <a:endParaRPr lang="tr-TR" sz="1400" dirty="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Meloidogyne incognita (Kök ur nematodu) dayanıklı</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15057">
                <a:tc>
                  <a:txBody>
                    <a:bodyPr/>
                    <a:lstStyle/>
                    <a:p>
                      <a:pPr>
                        <a:spcAft>
                          <a:spcPts val="0"/>
                        </a:spcAft>
                        <a:tabLst>
                          <a:tab pos="762000" algn="l"/>
                        </a:tabLst>
                      </a:pPr>
                      <a:r>
                        <a:rPr lang="tr-TR" sz="1400">
                          <a:effectLst/>
                        </a:rPr>
                        <a:t>Benincasa hispida</a:t>
                      </a:r>
                      <a:endParaRPr lang="tr-TR" sz="140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Fusarium oxysporium (Fusarium solgunluğu) dayanıklı</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415057">
                <a:tc>
                  <a:txBody>
                    <a:bodyPr/>
                    <a:lstStyle/>
                    <a:p>
                      <a:pPr>
                        <a:spcAft>
                          <a:spcPts val="0"/>
                        </a:spcAft>
                        <a:tabLst>
                          <a:tab pos="762000" algn="l"/>
                        </a:tabLst>
                      </a:pPr>
                      <a:r>
                        <a:rPr lang="tr-TR" sz="1400">
                          <a:effectLst/>
                        </a:rPr>
                        <a:t>Cucurbita moschata</a:t>
                      </a:r>
                      <a:endParaRPr lang="tr-TR" sz="140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Fusarium oxysporium (Fusarium solgunluğu) dayanıklı</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415057">
                <a:tc>
                  <a:txBody>
                    <a:bodyPr/>
                    <a:lstStyle/>
                    <a:p>
                      <a:pPr>
                        <a:spcAft>
                          <a:spcPts val="0"/>
                        </a:spcAft>
                        <a:tabLst>
                          <a:tab pos="762000" algn="l"/>
                        </a:tabLst>
                      </a:pPr>
                      <a:r>
                        <a:rPr lang="tr-TR" sz="1400">
                          <a:effectLst/>
                        </a:rPr>
                        <a:t>Cucurbita maxima</a:t>
                      </a:r>
                      <a:endParaRPr lang="tr-TR" sz="140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Fusarium oxysporium (Fusarium solgunluğu) dayanıklı</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415057">
                <a:tc>
                  <a:txBody>
                    <a:bodyPr/>
                    <a:lstStyle/>
                    <a:p>
                      <a:pPr>
                        <a:spcAft>
                          <a:spcPts val="0"/>
                        </a:spcAft>
                        <a:tabLst>
                          <a:tab pos="762000" algn="l"/>
                        </a:tabLst>
                      </a:pPr>
                      <a:r>
                        <a:rPr lang="tr-TR" sz="1400">
                          <a:effectLst/>
                        </a:rPr>
                        <a:t>Sicyos angulatus</a:t>
                      </a:r>
                      <a:endParaRPr lang="tr-TR" sz="1400">
                        <a:effectLst/>
                        <a:latin typeface="Times New Roman"/>
                        <a:ea typeface="Times New Roman"/>
                      </a:endParaRPr>
                    </a:p>
                  </a:txBody>
                  <a:tcPr marL="68580" marR="68580" marT="0" marB="0"/>
                </a:tc>
                <a:tc>
                  <a:txBody>
                    <a:bodyPr/>
                    <a:lstStyle/>
                    <a:p>
                      <a:pPr>
                        <a:spcAft>
                          <a:spcPts val="0"/>
                        </a:spcAft>
                        <a:tabLst>
                          <a:tab pos="762000" algn="l"/>
                        </a:tabLst>
                      </a:pPr>
                      <a:r>
                        <a:rPr lang="tr-TR" sz="1400">
                          <a:effectLst/>
                        </a:rPr>
                        <a:t>Meloidogyne incognita (Kök ur nematodu) dayanıklı</a:t>
                      </a:r>
                      <a:endParaRPr lang="tr-TR" sz="14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415057">
                <a:tc>
                  <a:txBody>
                    <a:bodyPr/>
                    <a:lstStyle/>
                    <a:p>
                      <a:pPr>
                        <a:spcAft>
                          <a:spcPts val="0"/>
                        </a:spcAft>
                        <a:tabLst>
                          <a:tab pos="762000" algn="l"/>
                        </a:tabLst>
                      </a:pPr>
                      <a:r>
                        <a:rPr lang="tr-TR" sz="1400" dirty="0" err="1">
                          <a:effectLst/>
                        </a:rPr>
                        <a:t>Cucurbita</a:t>
                      </a:r>
                      <a:r>
                        <a:rPr lang="tr-TR" sz="1400" dirty="0">
                          <a:effectLst/>
                        </a:rPr>
                        <a:t> </a:t>
                      </a:r>
                      <a:r>
                        <a:rPr lang="tr-TR" sz="1400" dirty="0" err="1">
                          <a:effectLst/>
                        </a:rPr>
                        <a:t>pepo</a:t>
                      </a:r>
                      <a:endParaRPr lang="tr-TR" sz="1400" dirty="0">
                        <a:effectLst/>
                        <a:latin typeface="Times New Roman"/>
                        <a:ea typeface="Times New Roman"/>
                      </a:endParaRPr>
                    </a:p>
                  </a:txBody>
                  <a:tcPr marL="68580" marR="68580" marT="0" marB="0"/>
                </a:tc>
                <a:tc>
                  <a:txBody>
                    <a:bodyPr/>
                    <a:lstStyle/>
                    <a:p>
                      <a:pPr>
                        <a:spcAft>
                          <a:spcPts val="0"/>
                        </a:spcAft>
                        <a:tabLst>
                          <a:tab pos="762000" algn="l"/>
                        </a:tabLst>
                      </a:pPr>
                      <a:r>
                        <a:rPr lang="tr-TR" sz="1400" dirty="0" err="1">
                          <a:effectLst/>
                        </a:rPr>
                        <a:t>Fusarium</a:t>
                      </a:r>
                      <a:r>
                        <a:rPr lang="tr-TR" sz="1400" dirty="0">
                          <a:effectLst/>
                        </a:rPr>
                        <a:t> </a:t>
                      </a:r>
                      <a:r>
                        <a:rPr lang="tr-TR" sz="1400" dirty="0" err="1">
                          <a:effectLst/>
                        </a:rPr>
                        <a:t>oxysporium</a:t>
                      </a:r>
                      <a:r>
                        <a:rPr lang="tr-TR" sz="1400" dirty="0">
                          <a:effectLst/>
                        </a:rPr>
                        <a:t> (</a:t>
                      </a:r>
                      <a:r>
                        <a:rPr lang="tr-TR" sz="1400" dirty="0" err="1">
                          <a:effectLst/>
                        </a:rPr>
                        <a:t>Fusarium</a:t>
                      </a:r>
                      <a:r>
                        <a:rPr lang="tr-TR" sz="1400" dirty="0">
                          <a:effectLst/>
                        </a:rPr>
                        <a:t> solgunluğu) dayanıklı</a:t>
                      </a:r>
                      <a:endParaRPr lang="tr-TR" sz="14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7410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Özellikle Kore ve Japonya aşılama masraflarını azaltarak üretim miktarını artırma amaçlı, aşılamada mekanizasyon ve robot sistemlerinin geliştirilmesi konusunda yoğun çalışmalarda bulunmaktadır. </a:t>
            </a:r>
          </a:p>
          <a:p>
            <a:pPr marL="0" indent="0" algn="just">
              <a:buNone/>
            </a:pPr>
            <a:endParaRPr lang="tr-TR" dirty="0"/>
          </a:p>
          <a:p>
            <a:pPr marL="0" indent="0" algn="just">
              <a:buNone/>
            </a:pPr>
            <a:r>
              <a:rPr lang="tr-TR" b="1" dirty="0" smtClean="0"/>
              <a:t>Anaç ve kalem tohumlarının fiyatları</a:t>
            </a:r>
            <a:r>
              <a:rPr lang="tr-TR" dirty="0" smtClean="0"/>
              <a:t>, </a:t>
            </a:r>
            <a:r>
              <a:rPr lang="tr-TR" b="1" dirty="0" smtClean="0"/>
              <a:t>aşılamada işgücü masrafı</a:t>
            </a:r>
            <a:r>
              <a:rPr lang="tr-TR" dirty="0" smtClean="0"/>
              <a:t> ve </a:t>
            </a:r>
            <a:r>
              <a:rPr lang="tr-TR" b="1" dirty="0" smtClean="0"/>
              <a:t>aşılama sonrası bakım </a:t>
            </a:r>
            <a:r>
              <a:rPr lang="tr-TR" dirty="0" smtClean="0"/>
              <a:t>fiyatların belirlenmesinde </a:t>
            </a:r>
            <a:r>
              <a:rPr lang="tr-TR" b="1" dirty="0" smtClean="0">
                <a:solidFill>
                  <a:srgbClr val="FF0000"/>
                </a:solidFill>
              </a:rPr>
              <a:t>ana faktör </a:t>
            </a:r>
            <a:r>
              <a:rPr lang="tr-TR" dirty="0" smtClean="0"/>
              <a:t>olarak düşünülmektedir.</a:t>
            </a:r>
            <a:endParaRPr lang="tr-TR" dirty="0"/>
          </a:p>
        </p:txBody>
      </p:sp>
    </p:spTree>
    <p:extLst>
      <p:ext uri="{BB962C8B-B14F-4D97-AF65-F5344CB8AC3E}">
        <p14:creationId xmlns:p14="http://schemas.microsoft.com/office/powerpoint/2010/main" val="96239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40768"/>
            <a:ext cx="8435280" cy="4983832"/>
          </a:xfrm>
        </p:spPr>
        <p:txBody>
          <a:bodyPr/>
          <a:lstStyle/>
          <a:p>
            <a:pPr marL="0" indent="0" algn="just">
              <a:buNone/>
            </a:pPr>
            <a:endParaRPr lang="tr-TR" dirty="0"/>
          </a:p>
          <a:p>
            <a:pPr marL="0" indent="0" algn="just">
              <a:buNone/>
            </a:pPr>
            <a:r>
              <a:rPr lang="tr-TR" dirty="0" smtClean="0"/>
              <a:t>Sebze </a:t>
            </a:r>
            <a:r>
              <a:rPr lang="tr-TR" dirty="0"/>
              <a:t>yetiştiriciliğinde aşılı fide kullanımı 1920’li yıllarda, karpuzun </a:t>
            </a:r>
            <a:r>
              <a:rPr lang="tr-TR" dirty="0" err="1"/>
              <a:t>Fusarium</a:t>
            </a:r>
            <a:r>
              <a:rPr lang="tr-TR" dirty="0"/>
              <a:t> solgunluğuna karşı dayanıklılık sağlamak amacıyla su kabağı (</a:t>
            </a:r>
            <a:r>
              <a:rPr lang="tr-TR" dirty="0" err="1"/>
              <a:t>Lagenaria</a:t>
            </a:r>
            <a:r>
              <a:rPr lang="tr-TR" dirty="0"/>
              <a:t> </a:t>
            </a:r>
            <a:r>
              <a:rPr lang="tr-TR" dirty="0" err="1"/>
              <a:t>siceraria</a:t>
            </a:r>
            <a:r>
              <a:rPr lang="tr-TR" dirty="0"/>
              <a:t>) üzerine aşılanması ile başlamıştır </a:t>
            </a:r>
          </a:p>
          <a:p>
            <a:pPr marL="0" indent="0">
              <a:buNone/>
            </a:pPr>
            <a:endParaRPr lang="tr-TR" dirty="0"/>
          </a:p>
        </p:txBody>
      </p:sp>
    </p:spTree>
    <p:extLst>
      <p:ext uri="{BB962C8B-B14F-4D97-AF65-F5344CB8AC3E}">
        <p14:creationId xmlns:p14="http://schemas.microsoft.com/office/powerpoint/2010/main" val="64335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700808"/>
            <a:ext cx="8435280" cy="4623792"/>
          </a:xfrm>
        </p:spPr>
        <p:txBody>
          <a:bodyPr>
            <a:normAutofit/>
          </a:bodyPr>
          <a:lstStyle/>
          <a:p>
            <a:pPr algn="just"/>
            <a:r>
              <a:rPr lang="tr-TR" dirty="0" smtClean="0"/>
              <a:t>İlk aşı makinası ”Bir </a:t>
            </a:r>
            <a:r>
              <a:rPr lang="tr-TR" dirty="0" err="1" smtClean="0"/>
              <a:t>kotiledon</a:t>
            </a:r>
            <a:r>
              <a:rPr lang="tr-TR" dirty="0" smtClean="0"/>
              <a:t> </a:t>
            </a:r>
            <a:r>
              <a:rPr lang="tr-TR" dirty="0" err="1" smtClean="0"/>
              <a:t>splice</a:t>
            </a:r>
            <a:r>
              <a:rPr lang="tr-TR" dirty="0" smtClean="0"/>
              <a:t> aşı” sistemi için </a:t>
            </a:r>
            <a:r>
              <a:rPr lang="tr-TR" dirty="0" err="1" smtClean="0"/>
              <a:t>Iam</a:t>
            </a:r>
            <a:r>
              <a:rPr lang="tr-TR" dirty="0" smtClean="0"/>
              <a:t> Brain tarafından 1980’lerde Japonya’da </a:t>
            </a:r>
            <a:r>
              <a:rPr lang="tr-TR" dirty="0" err="1" smtClean="0"/>
              <a:t>Cucurbitacea</a:t>
            </a:r>
            <a:r>
              <a:rPr lang="tr-TR" dirty="0" smtClean="0"/>
              <a:t> sebzelerini (kabak, kavun, karpuz, hıyar) aşılamak için geliştirilmiştir. </a:t>
            </a:r>
          </a:p>
          <a:p>
            <a:pPr algn="just"/>
            <a:r>
              <a:rPr lang="tr-TR" dirty="0" smtClean="0"/>
              <a:t>Robot, fide şeklini, kesim ve tutma bölgelerini, kesim ve birleştirme çeşitliliğini hesaplamaktadır. </a:t>
            </a:r>
          </a:p>
        </p:txBody>
      </p:sp>
    </p:spTree>
    <p:extLst>
      <p:ext uri="{BB962C8B-B14F-4D97-AF65-F5344CB8AC3E}">
        <p14:creationId xmlns:p14="http://schemas.microsoft.com/office/powerpoint/2010/main" val="264733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264696" cy="542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712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Fideler </a:t>
            </a:r>
            <a:r>
              <a:rPr lang="tr-TR" dirty="0" err="1"/>
              <a:t>kotiledonun</a:t>
            </a:r>
            <a:r>
              <a:rPr lang="tr-TR" dirty="0"/>
              <a:t> </a:t>
            </a:r>
            <a:r>
              <a:rPr lang="tr-TR" dirty="0" err="1"/>
              <a:t>hipokotile</a:t>
            </a:r>
            <a:r>
              <a:rPr lang="tr-TR" dirty="0"/>
              <a:t> bağlantı noktasından kalem ve anaç 20°-30° ’</a:t>
            </a:r>
            <a:r>
              <a:rPr lang="tr-TR" dirty="0" err="1"/>
              <a:t>lik</a:t>
            </a:r>
            <a:r>
              <a:rPr lang="tr-TR" dirty="0"/>
              <a:t> bir açı ile kesilmektedir. </a:t>
            </a:r>
          </a:p>
          <a:p>
            <a:pPr algn="just"/>
            <a:r>
              <a:rPr lang="tr-TR" dirty="0"/>
              <a:t>Robotla aşılamada %95 canlılık oranıyla bir bitkinin aşılanması 4,5 saniye sürdüğü bildirilmektedir. </a:t>
            </a:r>
          </a:p>
          <a:p>
            <a:pPr algn="just"/>
            <a:r>
              <a:rPr lang="tr-TR" dirty="0"/>
              <a:t>Domates, biber için geliştirilen bir makinada ise mandal aşılama metodu ile saatte 1200 fide aşılanabilmektedir</a:t>
            </a:r>
          </a:p>
          <a:p>
            <a:endParaRPr lang="tr-TR" dirty="0"/>
          </a:p>
        </p:txBody>
      </p:sp>
    </p:spTree>
    <p:extLst>
      <p:ext uri="{BB962C8B-B14F-4D97-AF65-F5344CB8AC3E}">
        <p14:creationId xmlns:p14="http://schemas.microsoft.com/office/powerpoint/2010/main" val="213883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Kullanılan aşı yöntemleri</a:t>
            </a:r>
            <a:endParaRPr lang="tr-TR" dirty="0"/>
          </a:p>
        </p:txBody>
      </p:sp>
      <p:sp>
        <p:nvSpPr>
          <p:cNvPr id="3" name="İçerik Yer Tutucusu 2"/>
          <p:cNvSpPr>
            <a:spLocks noGrp="1"/>
          </p:cNvSpPr>
          <p:nvPr>
            <p:ph idx="1"/>
          </p:nvPr>
        </p:nvSpPr>
        <p:spPr/>
        <p:txBody>
          <a:bodyPr/>
          <a:lstStyle/>
          <a:p>
            <a:pPr algn="just"/>
            <a:r>
              <a:rPr lang="tr-TR" dirty="0" smtClean="0"/>
              <a:t>İngiliz </a:t>
            </a:r>
            <a:r>
              <a:rPr lang="tr-TR" dirty="0" err="1" smtClean="0"/>
              <a:t>dilcikli</a:t>
            </a:r>
            <a:r>
              <a:rPr lang="tr-TR" dirty="0" smtClean="0"/>
              <a:t> aşısı (yanaştırma aşı)</a:t>
            </a:r>
          </a:p>
          <a:p>
            <a:pPr algn="just"/>
            <a:r>
              <a:rPr lang="tr-TR" dirty="0" smtClean="0"/>
              <a:t>Yarma aşı</a:t>
            </a:r>
          </a:p>
          <a:p>
            <a:pPr algn="just"/>
            <a:r>
              <a:rPr lang="tr-TR" dirty="0" smtClean="0"/>
              <a:t>Koltuk aşı (kakma aşı)</a:t>
            </a:r>
          </a:p>
          <a:p>
            <a:pPr algn="just"/>
            <a:r>
              <a:rPr lang="tr-TR" dirty="0" smtClean="0"/>
              <a:t>Eğimli kesik</a:t>
            </a:r>
          </a:p>
          <a:p>
            <a:pPr algn="just"/>
            <a:r>
              <a:rPr lang="tr-TR" dirty="0" smtClean="0"/>
              <a:t>Yatay kesik</a:t>
            </a:r>
          </a:p>
          <a:p>
            <a:pPr algn="just"/>
            <a:r>
              <a:rPr lang="tr-TR" dirty="0" smtClean="0"/>
              <a:t>Tüplü aşılama</a:t>
            </a:r>
          </a:p>
        </p:txBody>
      </p:sp>
    </p:spTree>
    <p:extLst>
      <p:ext uri="{BB962C8B-B14F-4D97-AF65-F5344CB8AC3E}">
        <p14:creationId xmlns:p14="http://schemas.microsoft.com/office/powerpoint/2010/main" val="258571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İngiliz </a:t>
            </a:r>
            <a:r>
              <a:rPr lang="tr-TR" dirty="0" err="1" smtClean="0"/>
              <a:t>dilcikli</a:t>
            </a:r>
            <a:r>
              <a:rPr lang="tr-TR" dirty="0" smtClean="0"/>
              <a:t> aşısı</a:t>
            </a:r>
            <a:endParaRPr lang="tr-TR" dirty="0"/>
          </a:p>
        </p:txBody>
      </p:sp>
      <p:sp>
        <p:nvSpPr>
          <p:cNvPr id="3" name="İçerik Yer Tutucusu 2"/>
          <p:cNvSpPr>
            <a:spLocks noGrp="1"/>
          </p:cNvSpPr>
          <p:nvPr>
            <p:ph idx="1"/>
          </p:nvPr>
        </p:nvSpPr>
        <p:spPr/>
        <p:txBody>
          <a:bodyPr>
            <a:normAutofit fontScale="92500"/>
          </a:bodyPr>
          <a:lstStyle/>
          <a:p>
            <a:pPr algn="just"/>
            <a:r>
              <a:rPr lang="tr-TR" dirty="0" smtClean="0"/>
              <a:t>Anaç ve kalem bitkileri domateste 10-15 cm boy  ve 3-5 cm kalınlığa geldiğinde, hıyarlarda </a:t>
            </a:r>
            <a:r>
              <a:rPr lang="tr-TR" dirty="0" err="1" smtClean="0"/>
              <a:t>kotiledon</a:t>
            </a:r>
            <a:r>
              <a:rPr lang="tr-TR" dirty="0" smtClean="0"/>
              <a:t> yapraklı devrede yapılır.</a:t>
            </a:r>
          </a:p>
          <a:p>
            <a:pPr algn="just"/>
            <a:r>
              <a:rPr lang="tr-TR" dirty="0" smtClean="0"/>
              <a:t>Domates ya da patlıcan aşılanıyor ise aşı noktasının üzerinde 1-2 yaprak kalacak şekilde anacın tepesi kesilir.</a:t>
            </a:r>
          </a:p>
          <a:p>
            <a:pPr algn="just"/>
            <a:r>
              <a:rPr lang="tr-TR" dirty="0" err="1" smtClean="0"/>
              <a:t>Kabakgillerde</a:t>
            </a:r>
            <a:r>
              <a:rPr lang="tr-TR" dirty="0" smtClean="0"/>
              <a:t> kalemin ve anacın </a:t>
            </a:r>
            <a:r>
              <a:rPr lang="tr-TR" dirty="0" err="1" smtClean="0"/>
              <a:t>hipokotilleri</a:t>
            </a:r>
            <a:r>
              <a:rPr lang="tr-TR" dirty="0" smtClean="0"/>
              <a:t> üzerinde, </a:t>
            </a:r>
            <a:r>
              <a:rPr lang="tr-TR" dirty="0" err="1" smtClean="0"/>
              <a:t>patlıcangillerde</a:t>
            </a:r>
            <a:r>
              <a:rPr lang="tr-TR" dirty="0" smtClean="0"/>
              <a:t> ise gövde üzerinde aşağı (anaçta) ve yukarı (kalemde) doğru eğimli bir şekilde kesim yapılır, oluşan dilcik şeklindeki yapılar birbirine kabuk kabuğa gelecek şekilde geçirilir ve bir pens yardımıyla tutturulur.</a:t>
            </a:r>
            <a:endParaRPr lang="tr-TR" dirty="0"/>
          </a:p>
        </p:txBody>
      </p:sp>
    </p:spTree>
    <p:extLst>
      <p:ext uri="{BB962C8B-B14F-4D97-AF65-F5344CB8AC3E}">
        <p14:creationId xmlns:p14="http://schemas.microsoft.com/office/powerpoint/2010/main" val="227194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ONY\Desktop\pt2004036f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277103" cy="43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9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Aşılanan bitkiler bir plastik tünel altında gölge bir yerde yaklaşık 10 gün süreyle tutulur.</a:t>
            </a:r>
          </a:p>
          <a:p>
            <a:pPr algn="just"/>
            <a:r>
              <a:rPr lang="tr-TR" dirty="0" smtClean="0"/>
              <a:t>Aşılamadan sonra bakım yerinde sıcaklık 22-25 °C ve oransal nem %85-90 olmalıdır ve ışıklanma %50 oranında azalacak şekilde gölgeleme yapılmalıdır.</a:t>
            </a:r>
          </a:p>
          <a:p>
            <a:pPr algn="just"/>
            <a:r>
              <a:rPr lang="tr-TR" dirty="0" smtClean="0"/>
              <a:t>Tam kaynaşma olduktan sonra kalemin kökleri kesilir.</a:t>
            </a:r>
            <a:endParaRPr lang="tr-TR" dirty="0"/>
          </a:p>
        </p:txBody>
      </p:sp>
    </p:spTree>
    <p:extLst>
      <p:ext uri="{BB962C8B-B14F-4D97-AF65-F5344CB8AC3E}">
        <p14:creationId xmlns:p14="http://schemas.microsoft.com/office/powerpoint/2010/main" val="321977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Yarma aşı</a:t>
            </a:r>
            <a:endParaRPr lang="tr-TR" dirty="0"/>
          </a:p>
        </p:txBody>
      </p:sp>
      <p:sp>
        <p:nvSpPr>
          <p:cNvPr id="3" name="İçerik Yer Tutucusu 2"/>
          <p:cNvSpPr>
            <a:spLocks noGrp="1"/>
          </p:cNvSpPr>
          <p:nvPr>
            <p:ph idx="1"/>
          </p:nvPr>
        </p:nvSpPr>
        <p:spPr/>
        <p:txBody>
          <a:bodyPr>
            <a:normAutofit fontScale="92500"/>
          </a:bodyPr>
          <a:lstStyle/>
          <a:p>
            <a:pPr algn="just"/>
            <a:r>
              <a:rPr lang="tr-TR" dirty="0" err="1" smtClean="0"/>
              <a:t>Solanaceae</a:t>
            </a:r>
            <a:r>
              <a:rPr lang="tr-TR" dirty="0" smtClean="0"/>
              <a:t> familyasında yaygın olarak kullanılır.</a:t>
            </a:r>
          </a:p>
          <a:p>
            <a:pPr algn="just"/>
            <a:r>
              <a:rPr lang="tr-TR" dirty="0" err="1" smtClean="0"/>
              <a:t>Solanaceae</a:t>
            </a:r>
            <a:r>
              <a:rPr lang="tr-TR" dirty="0" smtClean="0"/>
              <a:t> familyasında anaçlar 5-6 yaprak, kalemler ise 4-5 yaprak </a:t>
            </a:r>
            <a:r>
              <a:rPr lang="tr-TR" dirty="0" err="1" smtClean="0"/>
              <a:t>yaprak</a:t>
            </a:r>
            <a:r>
              <a:rPr lang="tr-TR" dirty="0" smtClean="0"/>
              <a:t> aşamasına geldiğinde, </a:t>
            </a:r>
            <a:r>
              <a:rPr lang="tr-TR" dirty="0" err="1" smtClean="0"/>
              <a:t>Cucurbitaceae</a:t>
            </a:r>
            <a:r>
              <a:rPr lang="tr-TR" dirty="0" smtClean="0"/>
              <a:t> familyasında ise anaç ve kalem ilk gerçek yaprak aşamasına geldiğinde aşılama işlemi gerçekleştirilir.</a:t>
            </a:r>
          </a:p>
          <a:p>
            <a:pPr algn="just"/>
            <a:r>
              <a:rPr lang="tr-TR" dirty="0" smtClean="0"/>
              <a:t>Aşı yapılırken anacın tepesi, kalemin kök bölgesi kesilir.</a:t>
            </a:r>
          </a:p>
          <a:p>
            <a:pPr algn="just"/>
            <a:r>
              <a:rPr lang="tr-TR" dirty="0" smtClean="0"/>
              <a:t>Anaç aşağı doğru keskin bir cisimle yaklaşık 1.5-2 cm yarılır, iki tarafından düzgün bir şekilde kesilerek V harfi şeklinde kesilen kalem yarılan yere yerleştirilir ve bir pens yardımıyla tutturulur.</a:t>
            </a:r>
          </a:p>
        </p:txBody>
      </p:sp>
    </p:spTree>
    <p:extLst>
      <p:ext uri="{BB962C8B-B14F-4D97-AF65-F5344CB8AC3E}">
        <p14:creationId xmlns:p14="http://schemas.microsoft.com/office/powerpoint/2010/main" val="237808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SONY\Desktop\eb480f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00905"/>
            <a:ext cx="7272808" cy="532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0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SONY\Desktop\Grafted seedlings 10-14 days old, Matt Kleinhenz, Ohio St. Univ.-OARD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412" y="821897"/>
            <a:ext cx="8250028" cy="550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5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a:spLocks noGrp="1"/>
          </p:cNvSpPr>
          <p:nvPr>
            <p:ph idx="1"/>
          </p:nvPr>
        </p:nvSpPr>
        <p:spPr/>
        <p:txBody>
          <a:bodyPr/>
          <a:lstStyle/>
          <a:p>
            <a:pPr marL="0" indent="0" algn="just">
              <a:buNone/>
            </a:pPr>
            <a:r>
              <a:rPr lang="tr-TR" dirty="0" smtClean="0"/>
              <a:t>Asya’nın doğusunda Kore, Japonya başta olmak üzere Çin’de uzun süredir kullanımda olan aşılı fide ile üretim tekniği, ülkemizde 2000’li yıllara yaklaşırken uygulamaya girmiş, yaygınlaşmış ve hızlı bir şekilde de gelişimini sürdürmektedir. 2008 yılında Japonya ve Kore’de 700 milyondan fazla aşılı fide üretildiği bildirilmektedir .</a:t>
            </a:r>
            <a:endParaRPr lang="tr-TR" dirty="0"/>
          </a:p>
        </p:txBody>
      </p:sp>
    </p:spTree>
    <p:extLst>
      <p:ext uri="{BB962C8B-B14F-4D97-AF65-F5344CB8AC3E}">
        <p14:creationId xmlns:p14="http://schemas.microsoft.com/office/powerpoint/2010/main" val="2026163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SONY\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6912768" cy="517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02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Aşılanan bitkiler %90-95 oransal nem</a:t>
            </a:r>
            <a:r>
              <a:rPr lang="tr-TR" dirty="0"/>
              <a:t>, 22-25 </a:t>
            </a:r>
            <a:r>
              <a:rPr lang="tr-TR" dirty="0" smtClean="0"/>
              <a:t>°</a:t>
            </a:r>
            <a:r>
              <a:rPr lang="tr-TR" dirty="0"/>
              <a:t>C </a:t>
            </a:r>
            <a:r>
              <a:rPr lang="tr-TR" dirty="0" smtClean="0"/>
              <a:t>olan ve güneş ışığını %50 oranında gölgeleyen gölge materyali bulunan plastik tünellere yerleştirilir.</a:t>
            </a:r>
            <a:endParaRPr lang="tr-TR" dirty="0"/>
          </a:p>
        </p:txBody>
      </p:sp>
    </p:spTree>
    <p:extLst>
      <p:ext uri="{BB962C8B-B14F-4D97-AF65-F5344CB8AC3E}">
        <p14:creationId xmlns:p14="http://schemas.microsoft.com/office/powerpoint/2010/main" val="13265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Koltuk (Kakma) Aşı</a:t>
            </a:r>
            <a:endParaRPr lang="tr-TR" dirty="0"/>
          </a:p>
        </p:txBody>
      </p:sp>
      <p:sp>
        <p:nvSpPr>
          <p:cNvPr id="3" name="İçerik Yer Tutucusu 2"/>
          <p:cNvSpPr>
            <a:spLocks noGrp="1"/>
          </p:cNvSpPr>
          <p:nvPr>
            <p:ph idx="1"/>
          </p:nvPr>
        </p:nvSpPr>
        <p:spPr/>
        <p:txBody>
          <a:bodyPr/>
          <a:lstStyle/>
          <a:p>
            <a:pPr algn="just"/>
            <a:r>
              <a:rPr lang="tr-TR" dirty="0" err="1" smtClean="0"/>
              <a:t>Cucurbitaceae</a:t>
            </a:r>
            <a:r>
              <a:rPr lang="tr-TR" dirty="0" smtClean="0"/>
              <a:t> familyasında (özellikle karpuzda) kullanılmaktadır.</a:t>
            </a:r>
          </a:p>
          <a:p>
            <a:pPr algn="just"/>
            <a:r>
              <a:rPr lang="tr-TR" dirty="0" smtClean="0"/>
              <a:t>Anaçların ilk gerçek yaprakları yatay hale geldiğinde, kalemlerin ise </a:t>
            </a:r>
            <a:r>
              <a:rPr lang="tr-TR" dirty="0" err="1" smtClean="0"/>
              <a:t>kotiledon</a:t>
            </a:r>
            <a:r>
              <a:rPr lang="tr-TR" dirty="0" smtClean="0"/>
              <a:t> ve ilk gerçek yaprağın çıkma aşamasında aşılama yapılır.</a:t>
            </a:r>
          </a:p>
          <a:p>
            <a:pPr algn="just"/>
            <a:r>
              <a:rPr lang="tr-TR" dirty="0" smtClean="0"/>
              <a:t>Bu aşılama tekniğinde anacın </a:t>
            </a:r>
            <a:r>
              <a:rPr lang="tr-TR" dirty="0" err="1" smtClean="0"/>
              <a:t>hipokotil</a:t>
            </a:r>
            <a:r>
              <a:rPr lang="tr-TR" dirty="0" smtClean="0"/>
              <a:t> kalınlığı ve iç boşluğu önemlidir.</a:t>
            </a:r>
          </a:p>
          <a:p>
            <a:pPr marL="0" indent="0">
              <a:buNone/>
            </a:pPr>
            <a:endParaRPr lang="tr-TR" dirty="0"/>
          </a:p>
        </p:txBody>
      </p:sp>
    </p:spTree>
    <p:extLst>
      <p:ext uri="{BB962C8B-B14F-4D97-AF65-F5344CB8AC3E}">
        <p14:creationId xmlns:p14="http://schemas.microsoft.com/office/powerpoint/2010/main" val="713678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SONY\Desktop\eb480f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670640" cy="383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8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smtClean="0"/>
              <a:t>Aşılama aşamasına gelmiş olan anacın büyüme noktası uzaklaştırılır ve </a:t>
            </a:r>
            <a:r>
              <a:rPr lang="tr-TR" dirty="0" err="1" smtClean="0"/>
              <a:t>kotiledon</a:t>
            </a:r>
            <a:r>
              <a:rPr lang="tr-TR" dirty="0" smtClean="0"/>
              <a:t> yaprağın birisinden diğerine doğru büyüme noktası hafif eğimli 5-6 mm çapında bir delik açılır.</a:t>
            </a:r>
          </a:p>
          <a:p>
            <a:pPr algn="just"/>
            <a:r>
              <a:rPr lang="tr-TR" dirty="0" smtClean="0"/>
              <a:t>Kalemin </a:t>
            </a:r>
            <a:r>
              <a:rPr lang="tr-TR" dirty="0" err="1" smtClean="0"/>
              <a:t>hipokotili</a:t>
            </a:r>
            <a:r>
              <a:rPr lang="tr-TR" dirty="0" smtClean="0"/>
              <a:t> ise aynı eğimde kesilir ve açılan deliğe yerleştirilir ve aşılama işlemi tamamlanmış olur.</a:t>
            </a:r>
          </a:p>
          <a:p>
            <a:pPr algn="just"/>
            <a:r>
              <a:rPr lang="tr-TR" dirty="0"/>
              <a:t>Aşılamadan sonra </a:t>
            </a:r>
            <a:r>
              <a:rPr lang="tr-TR" dirty="0" smtClean="0"/>
              <a:t>sıcaklık </a:t>
            </a:r>
            <a:r>
              <a:rPr lang="tr-TR" dirty="0"/>
              <a:t>22-25 °C ve oransal nem </a:t>
            </a:r>
            <a:r>
              <a:rPr lang="tr-TR" dirty="0" smtClean="0"/>
              <a:t>%90-95 olan </a:t>
            </a:r>
            <a:r>
              <a:rPr lang="tr-TR" dirty="0"/>
              <a:t>ve </a:t>
            </a:r>
            <a:r>
              <a:rPr lang="tr-TR" dirty="0" smtClean="0"/>
              <a:t>%50 ışık geçirimli gölge materyali ile gölgelenmiş tünellere yerleştirilir.</a:t>
            </a:r>
          </a:p>
          <a:p>
            <a:pPr algn="just"/>
            <a:r>
              <a:rPr lang="tr-TR" dirty="0" smtClean="0"/>
              <a:t>Aşılamadan yaklaşık 5-7 gün sonra tünellere aşamalı olarak açılarak bitkiler normal şartlara alıştırılır ve dikim işlemi yapılır.</a:t>
            </a:r>
            <a:endParaRPr lang="tr-TR" dirty="0"/>
          </a:p>
          <a:p>
            <a:endParaRPr lang="tr-TR" dirty="0"/>
          </a:p>
        </p:txBody>
      </p:sp>
    </p:spTree>
    <p:extLst>
      <p:ext uri="{BB962C8B-B14F-4D97-AF65-F5344CB8AC3E}">
        <p14:creationId xmlns:p14="http://schemas.microsoft.com/office/powerpoint/2010/main" val="1398543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Tüplü aşılama tekniği</a:t>
            </a:r>
            <a:endParaRPr lang="tr-TR" dirty="0"/>
          </a:p>
        </p:txBody>
      </p:sp>
      <p:sp>
        <p:nvSpPr>
          <p:cNvPr id="3" name="İçerik Yer Tutucusu 2"/>
          <p:cNvSpPr>
            <a:spLocks noGrp="1"/>
          </p:cNvSpPr>
          <p:nvPr>
            <p:ph idx="1"/>
          </p:nvPr>
        </p:nvSpPr>
        <p:spPr/>
        <p:txBody>
          <a:bodyPr/>
          <a:lstStyle/>
          <a:p>
            <a:pPr algn="just"/>
            <a:r>
              <a:rPr lang="tr-TR" dirty="0" err="1" smtClean="0"/>
              <a:t>Solanaceae</a:t>
            </a:r>
            <a:r>
              <a:rPr lang="tr-TR" dirty="0" smtClean="0"/>
              <a:t> familyasında yaygın olarak kullanılır.</a:t>
            </a:r>
          </a:p>
          <a:p>
            <a:pPr algn="just"/>
            <a:r>
              <a:rPr lang="tr-TR" dirty="0" smtClean="0"/>
              <a:t>Aşılama işlemi anaç ve kalem 2-3 yaprak aşamasında iken gerçekleştirilir.</a:t>
            </a:r>
          </a:p>
          <a:p>
            <a:pPr algn="just"/>
            <a:r>
              <a:rPr lang="tr-TR" dirty="0" smtClean="0"/>
              <a:t>2-3 yapraklı aşamasındaki anacın </a:t>
            </a:r>
            <a:r>
              <a:rPr lang="tr-TR" dirty="0" err="1" smtClean="0"/>
              <a:t>kotiledon</a:t>
            </a:r>
            <a:r>
              <a:rPr lang="tr-TR" dirty="0" smtClean="0"/>
              <a:t> yaprakları üzerinde yaklaşık 1-1.5 cm gövde kalacak şekilde kesilir.</a:t>
            </a:r>
          </a:p>
          <a:p>
            <a:pPr algn="just"/>
            <a:r>
              <a:rPr lang="tr-TR" dirty="0" smtClean="0"/>
              <a:t>Anaç kesildikten sonra </a:t>
            </a:r>
            <a:r>
              <a:rPr lang="tr-TR" dirty="0" err="1" smtClean="0"/>
              <a:t>kotiledon</a:t>
            </a:r>
            <a:r>
              <a:rPr lang="tr-TR" dirty="0" smtClean="0"/>
              <a:t> yaprakları üzerindeki kısma özel olarak üretilmiş olan tüp yerleştirilir.</a:t>
            </a:r>
          </a:p>
          <a:p>
            <a:pPr algn="just"/>
            <a:r>
              <a:rPr lang="tr-TR" dirty="0" err="1" smtClean="0"/>
              <a:t>Kotiledon</a:t>
            </a:r>
            <a:r>
              <a:rPr lang="tr-TR" dirty="0" smtClean="0"/>
              <a:t> yapraklarının yaklaşık 1 cm altından kesilen kalem tüpün boş kalan kısmına kesim yüzeyleri tamamen temas edecek şekilde yerleştirilir.</a:t>
            </a:r>
            <a:endParaRPr lang="tr-TR" dirty="0"/>
          </a:p>
        </p:txBody>
      </p:sp>
    </p:spTree>
    <p:extLst>
      <p:ext uri="{BB962C8B-B14F-4D97-AF65-F5344CB8AC3E}">
        <p14:creationId xmlns:p14="http://schemas.microsoft.com/office/powerpoint/2010/main" val="1682405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SONY\Desktop\injertos_zo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313" y="1129880"/>
            <a:ext cx="7169055" cy="47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59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SONY\Desktop\241_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815987"/>
            <a:ext cx="7344816" cy="55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9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Domates kalemlerinin patlıcan anacına aşılanması</a:t>
            </a:r>
            <a:endParaRPr lang="tr-TR" dirty="0"/>
          </a:p>
        </p:txBody>
      </p:sp>
      <p:sp>
        <p:nvSpPr>
          <p:cNvPr id="3" name="İçerik Yer Tutucusu 2"/>
          <p:cNvSpPr>
            <a:spLocks noGrp="1"/>
          </p:cNvSpPr>
          <p:nvPr>
            <p:ph idx="1"/>
          </p:nvPr>
        </p:nvSpPr>
        <p:spPr/>
        <p:txBody>
          <a:bodyPr/>
          <a:lstStyle/>
          <a:p>
            <a:pPr algn="just"/>
            <a:r>
              <a:rPr lang="tr-TR" dirty="0" smtClean="0"/>
              <a:t>Domates ve patlıcanın boğaz genişlikleri eşit olmalıdır.</a:t>
            </a:r>
          </a:p>
          <a:p>
            <a:pPr marL="0" indent="0" algn="just">
              <a:buNone/>
            </a:pPr>
            <a:r>
              <a:rPr lang="tr-TR" dirty="0" smtClean="0"/>
              <a:t>(1.6-1.8 mm)</a:t>
            </a:r>
          </a:p>
          <a:p>
            <a:pPr algn="just"/>
            <a:r>
              <a:rPr lang="tr-TR" dirty="0" smtClean="0"/>
              <a:t>Bunun için patlıcan tohumları yaklaşık 3 gün önceden ekilmelidir.</a:t>
            </a:r>
          </a:p>
          <a:p>
            <a:pPr algn="just"/>
            <a:r>
              <a:rPr lang="tr-TR" dirty="0" smtClean="0"/>
              <a:t>Patlıcan </a:t>
            </a:r>
            <a:r>
              <a:rPr lang="tr-TR" dirty="0" err="1" smtClean="0"/>
              <a:t>kotiledonu</a:t>
            </a:r>
            <a:r>
              <a:rPr lang="tr-TR" dirty="0" smtClean="0"/>
              <a:t> üzerinden 30 derece açı yaparak kesilir.</a:t>
            </a:r>
          </a:p>
          <a:p>
            <a:pPr algn="just"/>
            <a:r>
              <a:rPr lang="tr-TR" dirty="0" smtClean="0"/>
              <a:t>Kesmeye boğazdan mümkün olduğu kadar yüksek başlanır.</a:t>
            </a:r>
            <a:endParaRPr lang="tr-TR" dirty="0"/>
          </a:p>
        </p:txBody>
      </p:sp>
    </p:spTree>
    <p:extLst>
      <p:ext uri="{BB962C8B-B14F-4D97-AF65-F5344CB8AC3E}">
        <p14:creationId xmlns:p14="http://schemas.microsoft.com/office/powerpoint/2010/main" val="1991253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SONY\Desktop\Cutting-rootstock-at-meristem-e140087032913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330" y="1135220"/>
            <a:ext cx="7784070" cy="51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5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ea typeface="Calibri"/>
                <a:cs typeface="Times New Roman"/>
              </a:rPr>
              <a:t>Kötüleşmiş toprak kökenli hastalıkların enfeksiyonundan meydana gelen ürün kayıplarından kaçınıp, başarılı üretim yapmak için aşılı fidenin sebze üretiminde kullanımı Japonya ve Kore’ ye dayanmaktadır. </a:t>
            </a:r>
            <a:endParaRPr lang="tr-TR" dirty="0"/>
          </a:p>
        </p:txBody>
      </p:sp>
    </p:spTree>
    <p:extLst>
      <p:ext uri="{BB962C8B-B14F-4D97-AF65-F5344CB8AC3E}">
        <p14:creationId xmlns:p14="http://schemas.microsoft.com/office/powerpoint/2010/main" val="1516077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SONY\Desktop\res_Cutting-Rootstock-300x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883970" cy="458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18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Domates 30 derece açı yapacak şekilde </a:t>
            </a:r>
            <a:r>
              <a:rPr lang="tr-TR" dirty="0" err="1" smtClean="0"/>
              <a:t>kotiledonun</a:t>
            </a:r>
            <a:r>
              <a:rPr lang="tr-TR" dirty="0" smtClean="0"/>
              <a:t> biraz üstünden ya da ilk gerçek yaprağın üstünden kesilir.</a:t>
            </a:r>
          </a:p>
          <a:p>
            <a:pPr algn="just"/>
            <a:r>
              <a:rPr lang="tr-TR" dirty="0" smtClean="0"/>
              <a:t>4-10 mm uzunluğunda 2 mm iç çaplı 30 derece açıyla kesilmiş </a:t>
            </a:r>
            <a:r>
              <a:rPr lang="tr-TR" dirty="0" err="1" smtClean="0"/>
              <a:t>latex</a:t>
            </a:r>
            <a:r>
              <a:rPr lang="tr-TR" dirty="0" smtClean="0"/>
              <a:t> tüpü aşının üstünden kaydırılır.4tüpün kesim açısı ile kalemin kesim açısının paralel olduğundan emin olunmalıdır.</a:t>
            </a:r>
          </a:p>
          <a:p>
            <a:pPr algn="just"/>
            <a:r>
              <a:rPr lang="tr-TR" dirty="0" smtClean="0"/>
              <a:t>Aşı kalemi tüpün yarısını dolduracak ve anaca yer kalacak miktarda boşluk bırakacak şekilde itilir.</a:t>
            </a:r>
            <a:endParaRPr lang="tr-TR" dirty="0"/>
          </a:p>
        </p:txBody>
      </p:sp>
    </p:spTree>
    <p:extLst>
      <p:ext uri="{BB962C8B-B14F-4D97-AF65-F5344CB8AC3E}">
        <p14:creationId xmlns:p14="http://schemas.microsoft.com/office/powerpoint/2010/main" val="2955060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Kalem tüpün içinde anaca doğru kaydırılır ve tekrar kesim açılarının paralel olduğundan emin olunur.</a:t>
            </a:r>
          </a:p>
          <a:p>
            <a:pPr algn="just"/>
            <a:r>
              <a:rPr lang="tr-TR" dirty="0" smtClean="0"/>
              <a:t>Aşı tuttuktan sonra tüp sertleşip yarılarak kendiliğinden araziye düşer.</a:t>
            </a:r>
            <a:endParaRPr lang="tr-TR" dirty="0"/>
          </a:p>
        </p:txBody>
      </p:sp>
    </p:spTree>
    <p:extLst>
      <p:ext uri="{BB962C8B-B14F-4D97-AF65-F5344CB8AC3E}">
        <p14:creationId xmlns:p14="http://schemas.microsoft.com/office/powerpoint/2010/main" val="4177748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SONY\Desktop\Grafted-Watermel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7972003" cy="503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1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6591" y="1014984"/>
            <a:ext cx="6687777" cy="481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96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Aşılanmış fideler gölge bir yere alınır.</a:t>
            </a:r>
          </a:p>
          <a:p>
            <a:pPr algn="just"/>
            <a:r>
              <a:rPr lang="tr-TR" dirty="0" smtClean="0"/>
              <a:t>25-32 °C sıcaklıkta tutulur.</a:t>
            </a:r>
          </a:p>
          <a:p>
            <a:pPr algn="just"/>
            <a:r>
              <a:rPr lang="tr-TR" dirty="0" smtClean="0"/>
              <a:t>Polietilen zeminin üstünde sığ bir su yüzeyi oluşturulmalı ve hava nemini artırmak için (RH</a:t>
            </a:r>
            <a:r>
              <a:rPr lang="tr-TR" dirty="0" smtClean="0">
                <a:latin typeface="Times New Roman"/>
                <a:cs typeface="Times New Roman"/>
              </a:rPr>
              <a:t>˃%85) kapılar kapalı tutulmalıdır.</a:t>
            </a:r>
          </a:p>
          <a:p>
            <a:pPr algn="just"/>
            <a:r>
              <a:rPr lang="tr-TR" dirty="0" smtClean="0">
                <a:latin typeface="Times New Roman"/>
                <a:cs typeface="Times New Roman"/>
              </a:rPr>
              <a:t>Aşılı fideler başta soluyormuş gibi görünebilir ancak 3 gün içinde kendine gelecektir.</a:t>
            </a:r>
            <a:endParaRPr lang="tr-TR" dirty="0"/>
          </a:p>
        </p:txBody>
      </p:sp>
    </p:spTree>
    <p:extLst>
      <p:ext uri="{BB962C8B-B14F-4D97-AF65-F5344CB8AC3E}">
        <p14:creationId xmlns:p14="http://schemas.microsoft.com/office/powerpoint/2010/main" val="4029849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Aşılamadan 4-5 gün sonra en üstte bulunan gümüş renkli gölgelik örtüsü kaldırılarak katılaştırma prosesi başlatılır.</a:t>
            </a:r>
          </a:p>
          <a:p>
            <a:pPr algn="just"/>
            <a:r>
              <a:rPr lang="tr-TR" dirty="0" smtClean="0"/>
              <a:t>Zemindeki su derene edilir.</a:t>
            </a:r>
          </a:p>
          <a:p>
            <a:pPr algn="just"/>
            <a:r>
              <a:rPr lang="tr-TR" dirty="0" smtClean="0"/>
              <a:t>Kapıyı kaplayan plastik örtü kaldırılır ancak kapı böcek zararlılarına karşı sürekli kapalı tutulmalıdır.</a:t>
            </a:r>
          </a:p>
          <a:p>
            <a:pPr algn="just"/>
            <a:r>
              <a:rPr lang="tr-TR" dirty="0" smtClean="0"/>
              <a:t>Bu koşullar 2-3 gün sürdürülür.</a:t>
            </a:r>
            <a:endParaRPr lang="tr-TR" dirty="0"/>
          </a:p>
        </p:txBody>
      </p:sp>
    </p:spTree>
    <p:extLst>
      <p:ext uri="{BB962C8B-B14F-4D97-AF65-F5344CB8AC3E}">
        <p14:creationId xmlns:p14="http://schemas.microsoft.com/office/powerpoint/2010/main" val="2788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Aşıda başarıyı etkileyen faktörler</a:t>
            </a:r>
            <a:endParaRPr lang="tr-TR" dirty="0"/>
          </a:p>
        </p:txBody>
      </p:sp>
      <p:sp>
        <p:nvSpPr>
          <p:cNvPr id="3" name="İçerik Yer Tutucusu 2"/>
          <p:cNvSpPr>
            <a:spLocks noGrp="1"/>
          </p:cNvSpPr>
          <p:nvPr>
            <p:ph idx="1"/>
          </p:nvPr>
        </p:nvSpPr>
        <p:spPr/>
        <p:txBody>
          <a:bodyPr/>
          <a:lstStyle/>
          <a:p>
            <a:pPr algn="just"/>
            <a:r>
              <a:rPr lang="tr-TR" dirty="0" smtClean="0"/>
              <a:t>Uygun anaç-kalem seçimi</a:t>
            </a:r>
          </a:p>
          <a:p>
            <a:pPr algn="just"/>
            <a:r>
              <a:rPr lang="tr-TR" dirty="0" smtClean="0"/>
              <a:t>Aşıda kullanılacak bitkilerin yetiştirilmesi ve aşı yerinin iklim koşulları</a:t>
            </a:r>
          </a:p>
          <a:p>
            <a:pPr algn="just"/>
            <a:r>
              <a:rPr lang="tr-TR" dirty="0" smtClean="0"/>
              <a:t>Aşı zamanı</a:t>
            </a:r>
          </a:p>
          <a:p>
            <a:pPr algn="just"/>
            <a:r>
              <a:rPr lang="tr-TR" dirty="0" smtClean="0"/>
              <a:t>Uygun aşı yöntemi</a:t>
            </a:r>
          </a:p>
          <a:p>
            <a:pPr algn="just"/>
            <a:r>
              <a:rPr lang="tr-TR" dirty="0" smtClean="0"/>
              <a:t>Aşı yerinin ve kullanılan aletlerin dezenfeksiyonu</a:t>
            </a:r>
          </a:p>
          <a:p>
            <a:pPr algn="just"/>
            <a:r>
              <a:rPr lang="tr-TR" dirty="0" smtClean="0"/>
              <a:t>Aşı yerinin bağlanması</a:t>
            </a:r>
          </a:p>
          <a:p>
            <a:pPr algn="just"/>
            <a:r>
              <a:rPr lang="tr-TR" dirty="0" smtClean="0"/>
              <a:t>Kalem ve anacın yapraklı olması</a:t>
            </a:r>
            <a:endParaRPr lang="tr-TR" dirty="0"/>
          </a:p>
        </p:txBody>
      </p:sp>
    </p:spTree>
    <p:extLst>
      <p:ext uri="{BB962C8B-B14F-4D97-AF65-F5344CB8AC3E}">
        <p14:creationId xmlns:p14="http://schemas.microsoft.com/office/powerpoint/2010/main" val="2837627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Aşılama sonrası bakım ünitesi</a:t>
            </a:r>
            <a:endParaRPr lang="tr-TR" dirty="0"/>
          </a:p>
        </p:txBody>
      </p:sp>
      <p:sp>
        <p:nvSpPr>
          <p:cNvPr id="3" name="İçerik Yer Tutucusu 2"/>
          <p:cNvSpPr>
            <a:spLocks noGrp="1"/>
          </p:cNvSpPr>
          <p:nvPr>
            <p:ph idx="1"/>
          </p:nvPr>
        </p:nvSpPr>
        <p:spPr/>
        <p:txBody>
          <a:bodyPr/>
          <a:lstStyle/>
          <a:p>
            <a:pPr algn="just"/>
            <a:r>
              <a:rPr lang="tr-TR" dirty="0" smtClean="0"/>
              <a:t>Aşılanan bitkilerin aşı tutması, yaraların kapanması ve alıştırılması için aşılamanın ilk haftası için özel hazırlanmış tüneller kullanılmaktadır.</a:t>
            </a:r>
          </a:p>
          <a:p>
            <a:pPr algn="just"/>
            <a:r>
              <a:rPr lang="tr-TR" dirty="0" smtClean="0"/>
              <a:t>Tüneller içte nemin yükselmesini sağlamak ve korumak için plastik bir filmden, dışta ise aşırı ısınmayı ve ışıklanmayı önlemek için gölgeleme materyalinden oluşmaktadır.</a:t>
            </a:r>
          </a:p>
          <a:p>
            <a:pPr algn="just"/>
            <a:r>
              <a:rPr lang="tr-TR" dirty="0" smtClean="0"/>
              <a:t>Aşılamadan üç gün sonra gölge materyali ve plastik tünel sabahları ve akşamları açılır, bu alıştırma 7-10 gün süreyle yapılır.</a:t>
            </a:r>
            <a:endParaRPr lang="tr-TR" dirty="0"/>
          </a:p>
        </p:txBody>
      </p:sp>
    </p:spTree>
    <p:extLst>
      <p:ext uri="{BB962C8B-B14F-4D97-AF65-F5344CB8AC3E}">
        <p14:creationId xmlns:p14="http://schemas.microsoft.com/office/powerpoint/2010/main" val="356795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Sebzeleri aşılama, çevre dostu üretimin ve istenmeyen zirai kimyasal atıkların alımını minimize etmenin yanı sıra organik üretimde de iyi adaptasyon sağlamaktadır. </a:t>
            </a:r>
            <a:endParaRPr lang="tr-TR" dirty="0"/>
          </a:p>
        </p:txBody>
      </p:sp>
    </p:spTree>
    <p:extLst>
      <p:ext uri="{BB962C8B-B14F-4D97-AF65-F5344CB8AC3E}">
        <p14:creationId xmlns:p14="http://schemas.microsoft.com/office/powerpoint/2010/main" val="104646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Aşılı fidelerin yüksek kalite ve iyi performansı nedeniyle çiftçiler tarafından tercihinin pazara yansımasındaki artış, ticari sebze fidesi üreticilerinin sayısı ve boyutunu arttırmıştır. </a:t>
            </a:r>
            <a:endParaRPr lang="tr-TR" dirty="0"/>
          </a:p>
        </p:txBody>
      </p:sp>
    </p:spTree>
    <p:extLst>
      <p:ext uri="{BB962C8B-B14F-4D97-AF65-F5344CB8AC3E}">
        <p14:creationId xmlns:p14="http://schemas.microsoft.com/office/powerpoint/2010/main" val="8914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12776"/>
            <a:ext cx="8507288" cy="5559896"/>
          </a:xfrm>
        </p:spPr>
        <p:txBody>
          <a:bodyPr>
            <a:normAutofit/>
          </a:bodyPr>
          <a:lstStyle/>
          <a:p>
            <a:pPr marL="0" indent="0" algn="just">
              <a:buNone/>
            </a:pPr>
            <a:r>
              <a:rPr lang="tr-TR" dirty="0" smtClean="0"/>
              <a:t>Ayrıca aşı teknolojisi; </a:t>
            </a:r>
          </a:p>
          <a:p>
            <a:pPr algn="just"/>
            <a:r>
              <a:rPr lang="tr-TR" dirty="0" smtClean="0"/>
              <a:t>hastalık toleransı, </a:t>
            </a:r>
          </a:p>
          <a:p>
            <a:pPr algn="just"/>
            <a:r>
              <a:rPr lang="tr-TR" dirty="0" smtClean="0"/>
              <a:t>yüksek ürün veriminin avantajlarının farkındalığındaki artış ile </a:t>
            </a:r>
          </a:p>
          <a:p>
            <a:pPr algn="just"/>
            <a:r>
              <a:rPr lang="tr-TR" dirty="0" smtClean="0"/>
              <a:t>aynı zamanda </a:t>
            </a:r>
            <a:r>
              <a:rPr lang="tr-TR" dirty="0" err="1" smtClean="0"/>
              <a:t>ard</a:t>
            </a:r>
            <a:r>
              <a:rPr lang="tr-TR" dirty="0" smtClean="0"/>
              <a:t> arda ve sürekli üretimin yapıldığı yerlerdeki, düşük toprak sıcaklığı ve yüksek toprak tuzluluğu gibi kötüleşen çevresel koşullardan meydana gelen ürün kayıplarını iyileştirmede yüksek etkiye sahiptir. </a:t>
            </a:r>
          </a:p>
          <a:p>
            <a:pPr marL="0" indent="0" algn="just">
              <a:buNone/>
            </a:pPr>
            <a:endParaRPr lang="tr-TR" dirty="0" smtClean="0"/>
          </a:p>
        </p:txBody>
      </p:sp>
    </p:spTree>
    <p:extLst>
      <p:ext uri="{BB962C8B-B14F-4D97-AF65-F5344CB8AC3E}">
        <p14:creationId xmlns:p14="http://schemas.microsoft.com/office/powerpoint/2010/main" val="111237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Aşılı fideler bir kere </a:t>
            </a:r>
            <a:r>
              <a:rPr lang="tr-TR" dirty="0" err="1"/>
              <a:t>enfekte</a:t>
            </a:r>
            <a:r>
              <a:rPr lang="tr-TR" dirty="0"/>
              <a:t> olan zararlıların hızlı yayılma şansının bulunduğu </a:t>
            </a:r>
            <a:r>
              <a:rPr lang="tr-TR" dirty="0" err="1"/>
              <a:t>hidroponik</a:t>
            </a:r>
            <a:r>
              <a:rPr lang="tr-TR" dirty="0"/>
              <a:t> sistemde tercih edilmektedir.</a:t>
            </a:r>
          </a:p>
          <a:p>
            <a:endParaRPr lang="tr-TR" dirty="0"/>
          </a:p>
        </p:txBody>
      </p:sp>
    </p:spTree>
    <p:extLst>
      <p:ext uri="{BB962C8B-B14F-4D97-AF65-F5344CB8AC3E}">
        <p14:creationId xmlns:p14="http://schemas.microsoft.com/office/powerpoint/2010/main" val="113489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276872"/>
            <a:ext cx="8229600" cy="1143000"/>
          </a:xfrm>
        </p:spPr>
        <p:txBody>
          <a:bodyPr>
            <a:normAutofit fontScale="90000"/>
          </a:bodyPr>
          <a:lstStyle/>
          <a:p>
            <a:pPr algn="ctr"/>
            <a:r>
              <a:rPr lang="tr-TR" dirty="0" smtClean="0"/>
              <a:t>Aşılı Fide </a:t>
            </a:r>
            <a:r>
              <a:rPr lang="tr-TR" dirty="0"/>
              <a:t>K</a:t>
            </a:r>
            <a:r>
              <a:rPr lang="tr-TR" dirty="0" smtClean="0"/>
              <a:t>ullanımının </a:t>
            </a:r>
            <a:r>
              <a:rPr lang="tr-TR" dirty="0"/>
              <a:t>A</a:t>
            </a:r>
            <a:r>
              <a:rPr lang="tr-TR" dirty="0" smtClean="0"/>
              <a:t>vantajları</a:t>
            </a:r>
            <a:endParaRPr lang="tr-TR" dirty="0"/>
          </a:p>
        </p:txBody>
      </p:sp>
    </p:spTree>
    <p:extLst>
      <p:ext uri="{BB962C8B-B14F-4D97-AF65-F5344CB8AC3E}">
        <p14:creationId xmlns:p14="http://schemas.microsoft.com/office/powerpoint/2010/main" val="2046557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1506</Words>
  <Application>Microsoft Office PowerPoint</Application>
  <PresentationFormat>Ekran Gösterisi (4:3)</PresentationFormat>
  <Paragraphs>139</Paragraphs>
  <Slides>48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Calibri</vt:lpstr>
      <vt:lpstr>Constantia</vt:lpstr>
      <vt:lpstr>Times New Roman</vt:lpstr>
      <vt:lpstr>Wingdings 2</vt:lpstr>
      <vt:lpstr>Akış</vt:lpstr>
      <vt:lpstr>Aşılı Fide Üretimi</vt:lpstr>
      <vt:lpstr>PowerPoint Sunusu</vt:lpstr>
      <vt:lpstr>PowerPoint Sunusu</vt:lpstr>
      <vt:lpstr>PowerPoint Sunusu</vt:lpstr>
      <vt:lpstr>PowerPoint Sunusu</vt:lpstr>
      <vt:lpstr>PowerPoint Sunusu</vt:lpstr>
      <vt:lpstr>PowerPoint Sunusu</vt:lpstr>
      <vt:lpstr>PowerPoint Sunusu</vt:lpstr>
      <vt:lpstr>Aşılı Fide Kullanımının Avantajları</vt:lpstr>
      <vt:lpstr>PowerPoint Sunusu</vt:lpstr>
      <vt:lpstr>PowerPoint Sunusu</vt:lpstr>
      <vt:lpstr>PowerPoint Sunusu</vt:lpstr>
      <vt:lpstr>PowerPoint Sunusu</vt:lpstr>
      <vt:lpstr>Aşılamanın Dezavantajları</vt:lpstr>
      <vt:lpstr>Aşılamanın uygulandığı sebze türleri</vt:lpstr>
      <vt:lpstr>PowerPoint Sunusu</vt:lpstr>
      <vt:lpstr>PowerPoint Sunusu</vt:lpstr>
      <vt:lpstr>Aşılı Karpuz Fidesi Üretiminde Yaygın Kullanılan Anaç Türleri ve Özellikleri</vt:lpstr>
      <vt:lpstr>PowerPoint Sunusu</vt:lpstr>
      <vt:lpstr>PowerPoint Sunusu</vt:lpstr>
      <vt:lpstr>PowerPoint Sunusu</vt:lpstr>
      <vt:lpstr>PowerPoint Sunusu</vt:lpstr>
      <vt:lpstr>Kullanılan aşı yöntemleri</vt:lpstr>
      <vt:lpstr>İngiliz dilcikli aşısı</vt:lpstr>
      <vt:lpstr>PowerPoint Sunusu</vt:lpstr>
      <vt:lpstr>PowerPoint Sunusu</vt:lpstr>
      <vt:lpstr>Yarma aşı</vt:lpstr>
      <vt:lpstr>PowerPoint Sunusu</vt:lpstr>
      <vt:lpstr>PowerPoint Sunusu</vt:lpstr>
      <vt:lpstr>PowerPoint Sunusu</vt:lpstr>
      <vt:lpstr>PowerPoint Sunusu</vt:lpstr>
      <vt:lpstr>Koltuk (Kakma) Aşı</vt:lpstr>
      <vt:lpstr>PowerPoint Sunusu</vt:lpstr>
      <vt:lpstr>PowerPoint Sunusu</vt:lpstr>
      <vt:lpstr>Tüplü aşılama tekniği</vt:lpstr>
      <vt:lpstr>PowerPoint Sunusu</vt:lpstr>
      <vt:lpstr>PowerPoint Sunusu</vt:lpstr>
      <vt:lpstr>Domates kalemlerinin patlıcan anacına aşılanması</vt:lpstr>
      <vt:lpstr>PowerPoint Sunusu</vt:lpstr>
      <vt:lpstr>PowerPoint Sunusu</vt:lpstr>
      <vt:lpstr>PowerPoint Sunusu</vt:lpstr>
      <vt:lpstr>PowerPoint Sunusu</vt:lpstr>
      <vt:lpstr>PowerPoint Sunusu</vt:lpstr>
      <vt:lpstr>PowerPoint Sunusu</vt:lpstr>
      <vt:lpstr>PowerPoint Sunusu</vt:lpstr>
      <vt:lpstr>PowerPoint Sunusu</vt:lpstr>
      <vt:lpstr>Aşıda başarıyı etkileyen faktörler</vt:lpstr>
      <vt:lpstr>Aşılama sonrası bakım ünitesi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Köksal</cp:lastModifiedBy>
  <cp:revision>17</cp:revision>
  <dcterms:created xsi:type="dcterms:W3CDTF">2015-05-05T21:46:06Z</dcterms:created>
  <dcterms:modified xsi:type="dcterms:W3CDTF">2019-08-28T12:34:08Z</dcterms:modified>
</cp:coreProperties>
</file>