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Anglo</a:t>
            </a:r>
            <a:r>
              <a:rPr lang="tr-TR" dirty="0" smtClean="0">
                <a:solidFill>
                  <a:srgbClr val="FF0000"/>
                </a:solidFill>
              </a:rPr>
              <a:t>-Amerikan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Anglo</a:t>
            </a:r>
            <a:r>
              <a:rPr lang="tr-TR" dirty="0" smtClean="0">
                <a:solidFill>
                  <a:srgbClr val="FF0000"/>
                </a:solidFill>
              </a:rPr>
              <a:t>-Amerikan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Ana hukuk düzeni İngiliz hukukudur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Commonwealth</a:t>
            </a:r>
            <a:r>
              <a:rPr lang="tr-TR" dirty="0" smtClean="0">
                <a:solidFill>
                  <a:srgbClr val="002060"/>
                </a:solidFill>
              </a:rPr>
              <a:t> ülkeleri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law’un</a:t>
            </a:r>
            <a:r>
              <a:rPr lang="tr-TR" dirty="0" smtClean="0">
                <a:solidFill>
                  <a:srgbClr val="002060"/>
                </a:solidFill>
              </a:rPr>
              <a:t> çeşitli anlamları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 err="1" smtClean="0">
                <a:solidFill>
                  <a:srgbClr val="002060"/>
                </a:solidFill>
              </a:rPr>
              <a:t>anglo-amerikan</a:t>
            </a:r>
            <a:r>
              <a:rPr lang="tr-TR" dirty="0" smtClean="0">
                <a:solidFill>
                  <a:srgbClr val="002060"/>
                </a:solidFill>
              </a:rPr>
              <a:t> hukuk sisteminin tümünü ifade eder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Bazen medeni hukuku kavramının karşılığı olarak kullanılmakta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İngiltere’de krallık mahkemeleri tarafından yaratılan hukuk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r>
              <a:rPr lang="tr-TR" dirty="0" smtClean="0">
                <a:solidFill>
                  <a:srgbClr val="002060"/>
                </a:solidFill>
              </a:rPr>
              <a:t>Bazen yazılı hukuktan ayrılığı, bazen de </a:t>
            </a:r>
            <a:r>
              <a:rPr lang="tr-TR" dirty="0" err="1" smtClean="0">
                <a:solidFill>
                  <a:srgbClr val="002060"/>
                </a:solidFill>
              </a:rPr>
              <a:t>equity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law’dan</a:t>
            </a:r>
            <a:r>
              <a:rPr lang="tr-TR" dirty="0" smtClean="0">
                <a:solidFill>
                  <a:srgbClr val="002060"/>
                </a:solidFill>
              </a:rPr>
              <a:t> ayrılığı ifade eder. </a:t>
            </a:r>
          </a:p>
          <a:p>
            <a:pPr marL="514350" indent="-514350">
              <a:buClr>
                <a:srgbClr val="FF0000"/>
              </a:buClr>
              <a:buAutoNum type="alphaLcParenR"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İngiliz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law</a:t>
            </a:r>
            <a:r>
              <a:rPr lang="tr-TR" dirty="0">
                <a:solidFill>
                  <a:srgbClr val="002060"/>
                </a:solidFill>
              </a:rPr>
              <a:t>- </a:t>
            </a:r>
            <a:r>
              <a:rPr lang="tr-TR" dirty="0" err="1">
                <a:solidFill>
                  <a:srgbClr val="002060"/>
                </a:solidFill>
              </a:rPr>
              <a:t>writler</a:t>
            </a:r>
            <a:r>
              <a:rPr lang="tr-TR" dirty="0">
                <a:solidFill>
                  <a:srgbClr val="002060"/>
                </a:solidFill>
              </a:rPr>
              <a:t> sistemi</a:t>
            </a:r>
          </a:p>
          <a:p>
            <a:pPr>
              <a:buClr>
                <a:srgbClr val="FF0000"/>
              </a:buClr>
            </a:pPr>
            <a:r>
              <a:rPr lang="tr-TR" dirty="0" err="1">
                <a:solidFill>
                  <a:srgbClr val="002060"/>
                </a:solidFill>
              </a:rPr>
              <a:t>Equity</a:t>
            </a:r>
            <a:r>
              <a:rPr lang="tr-TR" dirty="0">
                <a:solidFill>
                  <a:srgbClr val="002060"/>
                </a:solidFill>
              </a:rPr>
              <a:t>; </a:t>
            </a:r>
            <a:r>
              <a:rPr lang="tr-TR" dirty="0" err="1">
                <a:solidFill>
                  <a:srgbClr val="002060"/>
                </a:solidFill>
              </a:rPr>
              <a:t>writlerin</a:t>
            </a:r>
            <a:r>
              <a:rPr lang="tr-TR" dirty="0">
                <a:solidFill>
                  <a:srgbClr val="002060"/>
                </a:solidFill>
              </a:rPr>
              <a:t> sınırlı imkanları nedeniyle haklarını elde edemeyen kişilerin, krala, hukukun ve </a:t>
            </a:r>
            <a:r>
              <a:rPr lang="tr-TR" dirty="0" err="1">
                <a:solidFill>
                  <a:srgbClr val="002060"/>
                </a:solidFill>
              </a:rPr>
              <a:t>adaeletin</a:t>
            </a:r>
            <a:r>
              <a:rPr lang="tr-TR" dirty="0">
                <a:solidFill>
                  <a:srgbClr val="002060"/>
                </a:solidFill>
              </a:rPr>
              <a:t> garantörü olarak başvurması ve ahlaka ve vicdana uygun bir karar vermesi konusunda zorlayabilmesi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1873 tarihli </a:t>
            </a:r>
            <a:r>
              <a:rPr lang="tr-TR" dirty="0" err="1" smtClean="0">
                <a:solidFill>
                  <a:srgbClr val="002060"/>
                </a:solidFill>
              </a:rPr>
              <a:t>Judicature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Act</a:t>
            </a:r>
            <a:r>
              <a:rPr lang="tr-TR" dirty="0" smtClean="0">
                <a:solidFill>
                  <a:srgbClr val="002060"/>
                </a:solidFill>
              </a:rPr>
              <a:t>: </a:t>
            </a: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r>
              <a:rPr lang="tr-TR" dirty="0" smtClean="0">
                <a:solidFill>
                  <a:srgbClr val="002060"/>
                </a:solidFill>
              </a:rPr>
              <a:t> mahkemeleri ve </a:t>
            </a:r>
            <a:r>
              <a:rPr lang="tr-TR" dirty="0" err="1" smtClean="0">
                <a:solidFill>
                  <a:srgbClr val="002060"/>
                </a:solidFill>
              </a:rPr>
              <a:t>equity</a:t>
            </a:r>
            <a:r>
              <a:rPr lang="tr-TR" dirty="0" smtClean="0">
                <a:solidFill>
                  <a:srgbClr val="002060"/>
                </a:solidFill>
              </a:rPr>
              <a:t> mahkemesi birbiri içinde </a:t>
            </a:r>
            <a:r>
              <a:rPr lang="tr-TR" dirty="0" err="1" smtClean="0">
                <a:solidFill>
                  <a:srgbClr val="002060"/>
                </a:solidFill>
              </a:rPr>
              <a:t>eritirelek</a:t>
            </a:r>
            <a:r>
              <a:rPr lang="tr-TR" dirty="0" smtClean="0">
                <a:solidFill>
                  <a:srgbClr val="002060"/>
                </a:solidFill>
              </a:rPr>
              <a:t> High </a:t>
            </a:r>
            <a:r>
              <a:rPr lang="tr-TR" dirty="0">
                <a:solidFill>
                  <a:srgbClr val="002060"/>
                </a:solidFill>
              </a:rPr>
              <a:t>C</a:t>
            </a:r>
            <a:r>
              <a:rPr lang="tr-TR" dirty="0" smtClean="0">
                <a:solidFill>
                  <a:srgbClr val="002060"/>
                </a:solidFill>
              </a:rPr>
              <a:t>ourt of </a:t>
            </a:r>
            <a:r>
              <a:rPr lang="tr-TR" dirty="0" err="1" smtClean="0">
                <a:solidFill>
                  <a:srgbClr val="002060"/>
                </a:solidFill>
              </a:rPr>
              <a:t>Justice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Common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r>
              <a:rPr lang="tr-TR" dirty="0" smtClean="0">
                <a:solidFill>
                  <a:srgbClr val="002060"/>
                </a:solidFill>
              </a:rPr>
              <a:t> ve </a:t>
            </a:r>
            <a:r>
              <a:rPr lang="tr-TR" dirty="0" err="1" smtClean="0">
                <a:solidFill>
                  <a:srgbClr val="002060"/>
                </a:solidFill>
              </a:rPr>
              <a:t>equity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law</a:t>
            </a:r>
            <a:r>
              <a:rPr lang="tr-TR" dirty="0" smtClean="0">
                <a:solidFill>
                  <a:srgbClr val="002060"/>
                </a:solidFill>
              </a:rPr>
              <a:t> eşit bir biçimde uygulanacak</a:t>
            </a:r>
            <a:endParaRPr lang="tr-TR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İngiliz 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Case </a:t>
            </a:r>
            <a:r>
              <a:rPr lang="tr-TR" b="1" dirty="0" err="1" smtClean="0">
                <a:solidFill>
                  <a:srgbClr val="002060"/>
                </a:solidFill>
              </a:rPr>
              <a:t>Law</a:t>
            </a:r>
            <a:r>
              <a:rPr lang="tr-TR" b="1" dirty="0" smtClean="0">
                <a:solidFill>
                  <a:srgbClr val="002060"/>
                </a:solidFill>
              </a:rPr>
              <a:t>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Verilecek bir karar, kendisinden önce benzer konularda verilmiş kararlara dayanmalıdır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Stare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decisis</a:t>
            </a:r>
            <a:r>
              <a:rPr lang="tr-TR" dirty="0" smtClean="0">
                <a:solidFill>
                  <a:srgbClr val="002060"/>
                </a:solidFill>
              </a:rPr>
              <a:t> doktrini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err="1" smtClean="0">
                <a:solidFill>
                  <a:srgbClr val="002060"/>
                </a:solidFill>
              </a:rPr>
              <a:t>Satatutory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b="1" dirty="0" err="1" smtClean="0">
                <a:solidFill>
                  <a:srgbClr val="002060"/>
                </a:solidFill>
              </a:rPr>
              <a:t>Law</a:t>
            </a:r>
            <a:r>
              <a:rPr lang="tr-TR" b="1" dirty="0" smtClean="0">
                <a:solidFill>
                  <a:srgbClr val="002060"/>
                </a:solidFill>
              </a:rPr>
              <a:t>: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Parlemato</a:t>
            </a:r>
            <a:r>
              <a:rPr lang="tr-TR" dirty="0" smtClean="0">
                <a:solidFill>
                  <a:srgbClr val="002060"/>
                </a:solidFill>
              </a:rPr>
              <a:t> tarafından çıkarılan </a:t>
            </a:r>
            <a:r>
              <a:rPr lang="tr-TR" dirty="0" err="1" smtClean="0">
                <a:solidFill>
                  <a:srgbClr val="002060"/>
                </a:solidFill>
              </a:rPr>
              <a:t>statute</a:t>
            </a:r>
            <a:r>
              <a:rPr lang="tr-TR" dirty="0" smtClean="0">
                <a:solidFill>
                  <a:srgbClr val="002060"/>
                </a:solidFill>
              </a:rPr>
              <a:t>-parlamento dışında çıkarılan </a:t>
            </a:r>
            <a:r>
              <a:rPr lang="tr-TR" dirty="0" err="1" smtClean="0">
                <a:solidFill>
                  <a:srgbClr val="002060"/>
                </a:solidFill>
              </a:rPr>
              <a:t>statute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6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Amerikan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Federal bir yapı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Yazılı bir anayasa yok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Her federe devletin ayrı bir hukuku var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Kanunla düzenlensin düzenlenmesin içtihatlara dayanan bir hukuk düzeni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Federal kanunlar-</a:t>
            </a:r>
            <a:r>
              <a:rPr lang="tr-TR" dirty="0" err="1" smtClean="0">
                <a:solidFill>
                  <a:srgbClr val="002060"/>
                </a:solidFill>
              </a:rPr>
              <a:t>uniform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commercial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code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Amerikan Hukuk Enstitüsü-</a:t>
            </a:r>
            <a:r>
              <a:rPr lang="tr-TR" dirty="0" err="1" smtClean="0">
                <a:solidFill>
                  <a:srgbClr val="002060"/>
                </a:solidFill>
              </a:rPr>
              <a:t>Restatement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62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186</Words>
  <Application>Microsoft Office PowerPoint</Application>
  <PresentationFormat>Ekran Gösterisi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Anglo-Amerikan Hukuk Çevresi</vt:lpstr>
      <vt:lpstr>Anglo-Amerikan Hukuk Çevresi</vt:lpstr>
      <vt:lpstr>İngiliz Hukuku</vt:lpstr>
      <vt:lpstr>İngiliz  Hukuku</vt:lpstr>
      <vt:lpstr>Amerikan Hukuku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31</cp:revision>
  <dcterms:created xsi:type="dcterms:W3CDTF">2017-11-08T12:42:18Z</dcterms:created>
  <dcterms:modified xsi:type="dcterms:W3CDTF">2017-11-09T11:55:34Z</dcterms:modified>
</cp:coreProperties>
</file>