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9" r:id="rId2"/>
    <p:sldId id="312" r:id="rId3"/>
    <p:sldId id="311" r:id="rId4"/>
    <p:sldId id="260" r:id="rId5"/>
    <p:sldId id="313" r:id="rId6"/>
    <p:sldId id="261" r:id="rId7"/>
    <p:sldId id="288" r:id="rId8"/>
    <p:sldId id="294" r:id="rId9"/>
    <p:sldId id="293" r:id="rId10"/>
    <p:sldId id="31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314775"/>
          </a:xfrm>
        </p:spPr>
        <p:txBody>
          <a:bodyPr>
            <a:normAutofit/>
          </a:bodyPr>
          <a:lstStyle/>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r>
              <a:rPr lang="tr-TR" b="1" dirty="0" smtClean="0">
                <a:latin typeface="Calibri" panose="020F0502020204030204" pitchFamily="34" charset="0"/>
              </a:rPr>
              <a:t>İYUK</a:t>
            </a:r>
            <a:r>
              <a:rPr lang="tr-TR" b="1" dirty="0">
                <a:latin typeface="Calibri" panose="020F0502020204030204" pitchFamily="34" charset="0"/>
              </a:rPr>
              <a:t>, md 14/3-d’ye </a:t>
            </a:r>
            <a:r>
              <a:rPr lang="tr-TR" dirty="0">
                <a:latin typeface="Calibri" panose="020F0502020204030204" pitchFamily="34" charset="0"/>
              </a:rPr>
              <a:t>göre ilk inceleme aşamasında, dava konusu işlemin idari davaya konu olacak kesin ve yürütülmesi gereken bir işlem olup olmadığı incelenir</a:t>
            </a:r>
            <a:r>
              <a:rPr lang="tr-TR" dirty="0" smtClean="0">
                <a:latin typeface="Calibri" panose="020F0502020204030204" pitchFamily="34" charset="0"/>
              </a:rPr>
              <a:t>.</a:t>
            </a:r>
          </a:p>
          <a:p>
            <a:pPr algn="just">
              <a:buNone/>
            </a:pPr>
            <a:endParaRPr lang="tr-TR" dirty="0">
              <a:latin typeface="Calibri" panose="020F0502020204030204" pitchFamily="34" charset="0"/>
            </a:endParaRPr>
          </a:p>
          <a:p>
            <a:pPr algn="just"/>
            <a:r>
              <a:rPr lang="tr-TR" b="1" dirty="0">
                <a:latin typeface="Calibri" panose="020F0502020204030204" pitchFamily="34" charset="0"/>
              </a:rPr>
              <a:t>İYUK, md. 15/1-b</a:t>
            </a:r>
            <a:r>
              <a:rPr lang="tr-TR" dirty="0">
                <a:latin typeface="Calibri" panose="020F0502020204030204" pitchFamily="34" charset="0"/>
              </a:rPr>
              <a:t>’ye göre bu hususta bir kanuna aykırılık tespit edilirse, </a:t>
            </a:r>
            <a:r>
              <a:rPr lang="tr-TR" b="1" dirty="0">
                <a:latin typeface="Calibri" panose="020F0502020204030204" pitchFamily="34" charset="0"/>
              </a:rPr>
              <a:t>davanın reddi</a:t>
            </a:r>
            <a:r>
              <a:rPr lang="tr-TR" dirty="0">
                <a:latin typeface="Calibri" panose="020F0502020204030204" pitchFamily="34" charset="0"/>
              </a:rPr>
              <a:t>ne karar verilir.</a:t>
            </a:r>
          </a:p>
          <a:p>
            <a:pPr algn="just">
              <a:buNone/>
            </a:pPr>
            <a:endParaRPr lang="tr-TR" sz="2000"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KESİN VE YÜRÜTÜLMESİ GEREKEN İŞLEM</a:t>
            </a:r>
          </a:p>
        </p:txBody>
      </p:sp>
    </p:spTree>
    <p:extLst>
      <p:ext uri="{BB962C8B-B14F-4D97-AF65-F5344CB8AC3E}">
        <p14:creationId xmlns="" xmlns:p14="http://schemas.microsoft.com/office/powerpoint/2010/main" val="112757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a:buNone/>
            </a:pPr>
            <a:endParaRPr lang="tr-TR" dirty="0" smtClean="0"/>
          </a:p>
          <a:p>
            <a:pPr>
              <a:buNone/>
            </a:pPr>
            <a:endParaRPr lang="tr-TR" dirty="0" smtClean="0"/>
          </a:p>
          <a:p>
            <a:pPr marL="45720" indent="0" algn="just">
              <a:buNone/>
            </a:pPr>
            <a:r>
              <a:rPr lang="tr-TR" dirty="0" smtClean="0">
                <a:latin typeface="Calibri" panose="020F0502020204030204" pitchFamily="34" charset="0"/>
              </a:rPr>
              <a:t>Dolayısıyla, içeriği itibarıyla muhataplara tebliği zorunlu olan riskli alan ilân edilmesine dair Bakanlar Kurulu kararlarının, yazılı bildirim veya öğrenme üzerine yasal dava açma süresi içinde davaya konu edilebileceği açıktır. (…)</a:t>
            </a:r>
          </a:p>
          <a:p>
            <a:pPr marL="45720" indent="0" algn="just">
              <a:buNone/>
            </a:pPr>
            <a:r>
              <a:rPr lang="tr-TR" dirty="0" smtClean="0">
                <a:latin typeface="Calibri" panose="020F0502020204030204" pitchFamily="34" charset="0"/>
              </a:rPr>
              <a:t>Öte yandan, idari işlemlere karşı başvuru yollarının ayrıntılı düzenlemelerde yer alması, başvuru süresinin kısa olması veya olağan başvuru yollarına istisna getirilebilmesi nedeniyle, işlemlere karşı hangi idari birime, hangi sürede başvurulacağının idarelerce işlemde belirtilmesi hukuk güvenliği ilkesinin bir gereği olduğundan, Anayasa'nın 40. maddesiyle, bireylerin yargı ya da idari makamlar önünde haklarını arayabilmelerine kolaylık ve olanak sağlanması amaçlanmış; idareye işlemlerinde, ilgililerin kaç gün içinde, hangi mercilere başvurabileceklerini bildirme yükümlülüğü getirilmiştir. </a:t>
            </a:r>
          </a:p>
          <a:p>
            <a:pPr marL="45720" indent="0" algn="just">
              <a:buNone/>
            </a:pPr>
            <a:r>
              <a:rPr lang="tr-TR" dirty="0" smtClean="0">
                <a:latin typeface="Calibri" panose="020F0502020204030204" pitchFamily="34" charset="0"/>
              </a:rPr>
              <a:t>Bu nedenle, nitelikleri gereği özel yasalarda, genel dava açma süreleri dışında ayrı dava açma süreleri öngörülmüş olan idari işlemlerin nitelikleri ve tabi oldukları dava açma süreleri idare tarafından ilgililerine bildirilmedikçe, özel dava açma sürelerinin işletilmesine Anayasa'nın 40. maddesi hükmü uyarınca olanak bulunmamakta olup, 2577 Sayılı Kanun'da açıkça belirtilen ve ilgililerce de bilindiğinin kabulü gereken genel dava açma sürelerinin işletilmesi zorunludur.»</a:t>
            </a:r>
          </a:p>
          <a:p>
            <a:pPr>
              <a:buNone/>
            </a:pPr>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DAVA AÇMA SÜRESİ</a:t>
            </a:r>
            <a:br>
              <a:rPr lang="tr-TR" dirty="0" smtClean="0">
                <a:latin typeface="Gill Sans MT" panose="020B0502020104020203" pitchFamily="34" charset="0"/>
              </a:rPr>
            </a:br>
            <a:r>
              <a:rPr lang="tr-TR" dirty="0" smtClean="0">
                <a:latin typeface="Gill Sans MT" panose="020B0502020104020203" pitchFamily="34" charset="0"/>
              </a:rPr>
              <a:t>Danıştay İDDK, E. 2015/483, K. 2015/1447, T. 16.04.2015</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algn="just"/>
            <a:r>
              <a:rPr lang="tr-TR" dirty="0" smtClean="0">
                <a:latin typeface="Calibri" panose="020F0502020204030204" pitchFamily="34" charset="0"/>
              </a:rPr>
              <a:t>Danıştay kararlarında kesin ve yürütülmesi gereken işlem, </a:t>
            </a:r>
          </a:p>
          <a:p>
            <a:pPr lvl="1" algn="just"/>
            <a:r>
              <a:rPr lang="tr-TR" dirty="0" smtClean="0">
                <a:latin typeface="Calibri" panose="020F0502020204030204" pitchFamily="34" charset="0"/>
              </a:rPr>
              <a:t>ilgililerin hukuki durumunu etkileyen, </a:t>
            </a:r>
          </a:p>
          <a:p>
            <a:pPr lvl="1" algn="just"/>
            <a:r>
              <a:rPr lang="tr-TR" dirty="0" smtClean="0">
                <a:latin typeface="Calibri" panose="020F0502020204030204" pitchFamily="34" charset="0"/>
              </a:rPr>
              <a:t>işlemin tamamlanması için gerekli idari usul kuralları uygulanarak yetkili kamu görevlisi veya görevlileri tarafından imzalanan, </a:t>
            </a:r>
          </a:p>
          <a:p>
            <a:pPr lvl="1" algn="just"/>
            <a:r>
              <a:rPr lang="tr-TR" dirty="0" smtClean="0">
                <a:latin typeface="Calibri" panose="020F0502020204030204" pitchFamily="34" charset="0"/>
              </a:rPr>
              <a:t>uygulamaya konulan, </a:t>
            </a:r>
          </a:p>
          <a:p>
            <a:pPr lvl="1" algn="just"/>
            <a:r>
              <a:rPr lang="tr-TR" dirty="0" smtClean="0">
                <a:latin typeface="Calibri" panose="020F0502020204030204" pitchFamily="34" charset="0"/>
              </a:rPr>
              <a:t>kendi başına hukuki sonuçlar doğuran, </a:t>
            </a:r>
          </a:p>
          <a:p>
            <a:pPr lvl="1" algn="just"/>
            <a:r>
              <a:rPr lang="tr-TR" dirty="0" smtClean="0">
                <a:latin typeface="Calibri" panose="020F0502020204030204" pitchFamily="34" charset="0"/>
              </a:rPr>
              <a:t>idarenin tek taraflı ve buyurucu gücüne dayanan </a:t>
            </a:r>
          </a:p>
          <a:p>
            <a:pPr marL="365760" lvl="1" indent="0" algn="just">
              <a:buNone/>
            </a:pPr>
            <a:r>
              <a:rPr lang="tr-TR" sz="2000" dirty="0" smtClean="0">
                <a:latin typeface="Calibri" panose="020F0502020204030204" pitchFamily="34" charset="0"/>
              </a:rPr>
              <a:t>İşlemler olarak tanımlanmaktadır.</a:t>
            </a:r>
          </a:p>
          <a:p>
            <a:pPr>
              <a:buNone/>
            </a:pPr>
            <a:endParaRPr lang="tr-TR" dirty="0" smtClean="0"/>
          </a:p>
          <a:p>
            <a:pPr>
              <a:buNone/>
            </a:pPr>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KESİN VE YÜRÜTÜLMESİ GEREKEN İŞLEM</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pPr algn="just"/>
            <a:r>
              <a:rPr lang="tr-TR" dirty="0" smtClean="0">
                <a:latin typeface="Calibri" panose="020F0502020204030204" pitchFamily="34" charset="0"/>
              </a:rPr>
              <a:t>İcra nitelikte olmayan işlemler idari yargıda dava konusu olamazlar.</a:t>
            </a:r>
          </a:p>
          <a:p>
            <a:pPr lvl="1" algn="just"/>
            <a:r>
              <a:rPr lang="tr-TR" dirty="0" smtClean="0">
                <a:latin typeface="Calibri" panose="020F0502020204030204" pitchFamily="34" charset="0"/>
              </a:rPr>
              <a:t>Hazırlık İşlemleri</a:t>
            </a:r>
          </a:p>
          <a:p>
            <a:pPr lvl="1" algn="just"/>
            <a:r>
              <a:rPr lang="tr-TR" dirty="0" smtClean="0">
                <a:latin typeface="Calibri" panose="020F0502020204030204" pitchFamily="34" charset="0"/>
              </a:rPr>
              <a:t>Gösterici İşlemler</a:t>
            </a:r>
          </a:p>
          <a:p>
            <a:pPr lvl="1" algn="just"/>
            <a:r>
              <a:rPr lang="tr-TR" dirty="0" smtClean="0">
                <a:latin typeface="Calibri" panose="020F0502020204030204" pitchFamily="34" charset="0"/>
              </a:rPr>
              <a:t>İç Düzen İşlemleri</a:t>
            </a:r>
          </a:p>
          <a:p>
            <a:pPr>
              <a:buNone/>
            </a:pPr>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KESİN VE YÜRÜTÜLMESİ GEREKEN İŞLEM</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011513"/>
          </a:xfrm>
        </p:spPr>
        <p:txBody>
          <a:bodyPr>
            <a:normAutofit/>
          </a:bodyPr>
          <a:lstStyle/>
          <a:p>
            <a:pPr marL="45720" indent="0" algn="just">
              <a:buNone/>
            </a:pPr>
            <a:r>
              <a:rPr lang="tr-TR" sz="2800" b="1" dirty="0">
                <a:latin typeface="Calibri" panose="020F0502020204030204" pitchFamily="34" charset="0"/>
              </a:rPr>
              <a:t>İYUK, md. 7/1: </a:t>
            </a:r>
            <a:r>
              <a:rPr lang="tr-TR" sz="2800" i="1" dirty="0">
                <a:latin typeface="Calibri" panose="020F0502020204030204" pitchFamily="34" charset="0"/>
              </a:rPr>
              <a:t>Dava açma süresi, özel kanunlarında ayrı süre gösterilmeyen hallerde </a:t>
            </a:r>
            <a:r>
              <a:rPr lang="tr-TR" sz="2800" i="1" dirty="0" err="1">
                <a:latin typeface="Calibri" panose="020F0502020204030204" pitchFamily="34" charset="0"/>
              </a:rPr>
              <a:t>Danıştayda</a:t>
            </a:r>
            <a:r>
              <a:rPr lang="tr-TR" sz="2800" i="1" dirty="0">
                <a:latin typeface="Calibri" panose="020F0502020204030204" pitchFamily="34" charset="0"/>
              </a:rPr>
              <a:t> ve idare mahkemelerinde </a:t>
            </a:r>
            <a:r>
              <a:rPr lang="tr-TR" sz="2800" b="1" i="1" dirty="0">
                <a:latin typeface="Calibri" panose="020F0502020204030204" pitchFamily="34" charset="0"/>
              </a:rPr>
              <a:t>altmış</a:t>
            </a:r>
            <a:r>
              <a:rPr lang="tr-TR" sz="2800" i="1" dirty="0">
                <a:latin typeface="Calibri" panose="020F0502020204030204" pitchFamily="34" charset="0"/>
              </a:rPr>
              <a:t> ve vergi mahkemelerinde </a:t>
            </a:r>
            <a:r>
              <a:rPr lang="tr-TR" sz="2800" b="1" i="1" dirty="0">
                <a:latin typeface="Calibri" panose="020F0502020204030204" pitchFamily="34" charset="0"/>
              </a:rPr>
              <a:t>otuz</a:t>
            </a:r>
            <a:r>
              <a:rPr lang="tr-TR" sz="2800" i="1" dirty="0">
                <a:latin typeface="Calibri" panose="020F0502020204030204" pitchFamily="34" charset="0"/>
              </a:rPr>
              <a:t> gündür.</a:t>
            </a:r>
          </a:p>
          <a:p>
            <a:pPr marL="45720" indent="0" algn="just">
              <a:buNone/>
            </a:pPr>
            <a:endParaRPr lang="tr-TR" sz="2800" i="1" dirty="0">
              <a:latin typeface="Calibri" panose="020F0502020204030204" pitchFamily="34" charset="0"/>
            </a:endParaRPr>
          </a:p>
          <a:p>
            <a:pPr marL="45720" indent="0" algn="just">
              <a:buNone/>
            </a:pPr>
            <a:r>
              <a:rPr lang="tr-TR" sz="2800" b="1" dirty="0">
                <a:latin typeface="Calibri" panose="020F0502020204030204" pitchFamily="34" charset="0"/>
              </a:rPr>
              <a:t>İYUK, md. 15/1-b</a:t>
            </a:r>
            <a:r>
              <a:rPr lang="tr-TR" sz="2800" dirty="0">
                <a:latin typeface="Calibri" panose="020F0502020204030204" pitchFamily="34" charset="0"/>
              </a:rPr>
              <a:t>’ye göre bu hususta bir kanuna aykırılık tespit edilirse, davanın reddine karar verilir.</a:t>
            </a:r>
          </a:p>
          <a:p>
            <a:pPr marL="45720" indent="0">
              <a:buNone/>
            </a:pPr>
            <a:endParaRPr lang="tr-TR" dirty="0">
              <a:latin typeface="Calibri" panose="020F0502020204030204" pitchFamily="34" charset="0"/>
            </a:endParaRPr>
          </a:p>
          <a:p>
            <a:endParaRPr lang="tr-TR" dirty="0">
              <a:latin typeface="Calibri" panose="020F0502020204030204" pitchFamily="34" charset="0"/>
            </a:endParaRPr>
          </a:p>
          <a:p>
            <a:endParaRPr lang="tr-TR"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GENEL DAVA AÇMA SÜRESİ</a:t>
            </a:r>
          </a:p>
        </p:txBody>
      </p:sp>
    </p:spTree>
    <p:extLst>
      <p:ext uri="{BB962C8B-B14F-4D97-AF65-F5344CB8AC3E}">
        <p14:creationId xmlns="" xmlns:p14="http://schemas.microsoft.com/office/powerpoint/2010/main" val="1261984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endParaRPr lang="tr-TR" dirty="0" smtClean="0"/>
          </a:p>
          <a:p>
            <a:r>
              <a:rPr lang="tr-TR" b="1" dirty="0" smtClean="0">
                <a:latin typeface="Calibri" panose="020F0502020204030204" pitchFamily="34" charset="0"/>
              </a:rPr>
              <a:t>SORU:</a:t>
            </a:r>
            <a:r>
              <a:rPr lang="tr-TR" dirty="0" smtClean="0">
                <a:latin typeface="Calibri" panose="020F0502020204030204" pitchFamily="34" charset="0"/>
              </a:rPr>
              <a:t> Aşağıdaki önermeler doğru mudur?</a:t>
            </a:r>
          </a:p>
          <a:p>
            <a:pPr marL="45720" indent="0">
              <a:buNone/>
            </a:pPr>
            <a:r>
              <a:rPr lang="tr-TR" dirty="0" smtClean="0">
                <a:latin typeface="Calibri" panose="020F0502020204030204" pitchFamily="34" charset="0"/>
              </a:rPr>
              <a:t>	   “İdari yargıda genel dava açma süresi altmış gündür.”</a:t>
            </a:r>
          </a:p>
          <a:p>
            <a:pPr marL="45720" indent="0">
              <a:buNone/>
            </a:pPr>
            <a:r>
              <a:rPr lang="tr-TR" dirty="0" smtClean="0">
                <a:latin typeface="Calibri" panose="020F0502020204030204" pitchFamily="34" charset="0"/>
              </a:rPr>
              <a:t>	   “Vergi davalarında dava açma süresi otuz gündür.”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DAVA AÇMA SÜRESİ</a:t>
            </a:r>
            <a:br>
              <a:rPr lang="tr-TR" dirty="0" smtClean="0">
                <a:latin typeface="Gill Sans MT" panose="020B0502020104020203" pitchFamily="34" charset="0"/>
              </a:rPr>
            </a:br>
            <a:r>
              <a:rPr lang="tr-TR" dirty="0" smtClean="0">
                <a:latin typeface="Gill Sans MT" panose="020B0502020104020203" pitchFamily="34" charset="0"/>
              </a:rPr>
              <a:t>GENEL DAVA AÇMA SÜRESİ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p:txBody>
          <a:bodyPr/>
          <a:lstStyle/>
          <a:p>
            <a:pPr marL="45720" indent="0" algn="just">
              <a:buNone/>
            </a:pPr>
            <a:r>
              <a:rPr lang="tr-TR" b="1" dirty="0">
                <a:latin typeface="Calibri" panose="020F0502020204030204" pitchFamily="34" charset="0"/>
              </a:rPr>
              <a:t>İYUK, md. 20/A-2/a: </a:t>
            </a:r>
            <a:r>
              <a:rPr lang="tr-TR" dirty="0">
                <a:latin typeface="Calibri" panose="020F0502020204030204" pitchFamily="34" charset="0"/>
              </a:rPr>
              <a:t>İvedi Yargılama Usulünde dava açma süresi </a:t>
            </a:r>
            <a:r>
              <a:rPr lang="tr-TR" b="1" dirty="0">
                <a:latin typeface="Calibri" panose="020F0502020204030204" pitchFamily="34" charset="0"/>
              </a:rPr>
              <a:t>otuz</a:t>
            </a:r>
            <a:r>
              <a:rPr lang="tr-TR" dirty="0">
                <a:latin typeface="Calibri" panose="020F0502020204030204" pitchFamily="34" charset="0"/>
              </a:rPr>
              <a:t> gündür.</a:t>
            </a:r>
          </a:p>
          <a:p>
            <a:pPr marL="45720" indent="0" algn="just">
              <a:buNone/>
            </a:pPr>
            <a:r>
              <a:rPr lang="tr-TR" b="1" dirty="0">
                <a:latin typeface="Calibri" panose="020F0502020204030204" pitchFamily="34" charset="0"/>
              </a:rPr>
              <a:t>İYUK, md. 20/B-1/a: </a:t>
            </a:r>
            <a:r>
              <a:rPr lang="tr-TR" dirty="0">
                <a:latin typeface="Calibri" panose="020F0502020204030204" pitchFamily="34" charset="0"/>
              </a:rPr>
              <a:t>Millî Eğitim Bakanlığı ile Ölçme, Seçme ve Yerleştirme Merkezi tarafından yapılan merkezî ve ortak sınavlar, bu sınavlara ilişkin iş ve işlemler ile sınav sonuçları hakkında açılan davalarda süre </a:t>
            </a:r>
            <a:r>
              <a:rPr lang="tr-TR" b="1" dirty="0">
                <a:latin typeface="Calibri" panose="020F0502020204030204" pitchFamily="34" charset="0"/>
              </a:rPr>
              <a:t>on</a:t>
            </a:r>
            <a:r>
              <a:rPr lang="tr-TR" dirty="0">
                <a:latin typeface="Calibri" panose="020F0502020204030204" pitchFamily="34" charset="0"/>
              </a:rPr>
              <a:t> gündür.</a:t>
            </a:r>
          </a:p>
          <a:p>
            <a:pPr marL="45720" indent="0" algn="just">
              <a:buNone/>
            </a:pPr>
            <a:r>
              <a:rPr lang="tr-TR" b="1" dirty="0">
                <a:latin typeface="Calibri" panose="020F0502020204030204" pitchFamily="34" charset="0"/>
              </a:rPr>
              <a:t>2942 Sayılı Kamulaştırma Kanunu, md. 14/1: </a:t>
            </a:r>
            <a:r>
              <a:rPr lang="tr-TR" dirty="0">
                <a:latin typeface="Calibri" panose="020F0502020204030204" pitchFamily="34" charset="0"/>
              </a:rPr>
              <a:t>“…Kamulaştırmaya konu taşınmaz malın maliki tarafından 10 uncu madde gereğince mahkemece yapılan tebligat gününden, kendilerine tebligat yapılamayanlara tebligat yerine geçmek üzere mahkemece gazete ile yapılan ilan tarihinden itibaren </a:t>
            </a:r>
            <a:r>
              <a:rPr lang="tr-TR" b="1" dirty="0">
                <a:latin typeface="Calibri" panose="020F0502020204030204" pitchFamily="34" charset="0"/>
              </a:rPr>
              <a:t>otuz</a:t>
            </a:r>
            <a:r>
              <a:rPr lang="tr-TR" dirty="0">
                <a:latin typeface="Calibri" panose="020F0502020204030204" pitchFamily="34" charset="0"/>
              </a:rPr>
              <a:t> gün içinde, kamulaştırma işlemine karşı idari yargıda iptal... davası açılabilir.”</a:t>
            </a:r>
          </a:p>
          <a:p>
            <a:pPr marL="45720" indent="0" algn="just">
              <a:buNone/>
            </a:pPr>
            <a:r>
              <a:rPr lang="tr-TR" b="1" dirty="0">
                <a:latin typeface="Calibri" panose="020F0502020204030204" pitchFamily="34" charset="0"/>
              </a:rPr>
              <a:t>DK, md. 75/1: </a:t>
            </a:r>
            <a:r>
              <a:rPr lang="tr-TR" dirty="0">
                <a:latin typeface="Calibri" panose="020F0502020204030204" pitchFamily="34" charset="0"/>
              </a:rPr>
              <a:t>Danıştay Yüksek Disiplin Kurulu kararlarına karşı tebliğ tarihinden itibaren on beş gün içinde dava açılır.</a:t>
            </a:r>
          </a:p>
          <a:p>
            <a:pPr marL="45720" indent="0" algn="just">
              <a:buNone/>
            </a:pPr>
            <a:r>
              <a:rPr lang="tr-TR" b="1" dirty="0">
                <a:latin typeface="Calibri" panose="020F0502020204030204" pitchFamily="34" charset="0"/>
              </a:rPr>
              <a:t>6112 Sayılı Kanun, md. 32/9: </a:t>
            </a:r>
            <a:r>
              <a:rPr lang="tr-TR" dirty="0">
                <a:latin typeface="Calibri" panose="020F0502020204030204" pitchFamily="34" charset="0"/>
              </a:rPr>
              <a:t>RTÜK tarafından verilen idari yaptırım kararlarına karşı işlemin tebliği tarihinden itibaren </a:t>
            </a:r>
            <a:r>
              <a:rPr lang="tr-TR" b="1" dirty="0">
                <a:latin typeface="Calibri" panose="020F0502020204030204" pitchFamily="34" charset="0"/>
              </a:rPr>
              <a:t>on beş </a:t>
            </a:r>
            <a:r>
              <a:rPr lang="tr-TR" dirty="0">
                <a:latin typeface="Calibri" panose="020F0502020204030204" pitchFamily="34" charset="0"/>
              </a:rPr>
              <a:t>gün içinde açılır.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ÖZEL DAVA AÇMA SÜRELERİNE ÖRNEKLER</a:t>
            </a:r>
          </a:p>
        </p:txBody>
      </p:sp>
    </p:spTree>
    <p:extLst>
      <p:ext uri="{BB962C8B-B14F-4D97-AF65-F5344CB8AC3E}">
        <p14:creationId xmlns="" xmlns:p14="http://schemas.microsoft.com/office/powerpoint/2010/main" val="3539947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4996523"/>
          </a:xfrm>
        </p:spPr>
        <p:txBody>
          <a:bodyPr>
            <a:normAutofit fontScale="85000" lnSpcReduction="20000"/>
          </a:bodyPr>
          <a:lstStyle/>
          <a:p>
            <a:pPr marL="45720" indent="0" algn="ctr">
              <a:buNone/>
            </a:pPr>
            <a:r>
              <a:rPr lang="tr-TR" b="1" dirty="0">
                <a:latin typeface="Calibri" panose="020F0502020204030204" pitchFamily="34" charset="0"/>
              </a:rPr>
              <a:t>Süreler, işlemin yapıldığı tarihten itibaren başlamaz. </a:t>
            </a:r>
          </a:p>
          <a:p>
            <a:pPr marL="45720" indent="0" algn="ctr">
              <a:buNone/>
            </a:pPr>
            <a:endParaRPr lang="tr-TR" dirty="0">
              <a:latin typeface="Calibri" panose="020F0502020204030204" pitchFamily="34" charset="0"/>
            </a:endParaRPr>
          </a:p>
          <a:p>
            <a:pPr marL="45720" indent="0">
              <a:buNone/>
            </a:pPr>
            <a:r>
              <a:rPr lang="tr-TR" b="1" dirty="0">
                <a:latin typeface="Calibri" panose="020F0502020204030204" pitchFamily="34" charset="0"/>
              </a:rPr>
              <a:t>AY, md. 125: </a:t>
            </a:r>
            <a:r>
              <a:rPr lang="tr-TR" i="1" dirty="0">
                <a:latin typeface="Calibri" panose="020F0502020204030204" pitchFamily="34" charset="0"/>
              </a:rPr>
              <a:t>“İdari işlemlere karşı açılacak davalarda süre, yazılı bildirim tarihinden başlar.”</a:t>
            </a:r>
          </a:p>
          <a:p>
            <a:endParaRPr lang="tr-TR" i="1" dirty="0">
              <a:latin typeface="Calibri" panose="020F0502020204030204" pitchFamily="34" charset="0"/>
            </a:endParaRPr>
          </a:p>
          <a:p>
            <a:pPr marL="45720" indent="0" algn="ctr">
              <a:buNone/>
            </a:pPr>
            <a:r>
              <a:rPr lang="tr-TR" b="1" dirty="0">
                <a:latin typeface="Calibri" panose="020F0502020204030204" pitchFamily="34" charset="0"/>
              </a:rPr>
              <a:t>Anayasada yukarıdaki gibi yazılmış olsa da süre, yazılı bildirim tarihinden başlamaz, yazılı bildirimin yapıldığı günü </a:t>
            </a:r>
            <a:r>
              <a:rPr lang="tr-TR" sz="1900" b="1" dirty="0">
                <a:latin typeface="Calibri" panose="020F0502020204030204" pitchFamily="34" charset="0"/>
              </a:rPr>
              <a:t>izleyen</a:t>
            </a:r>
            <a:r>
              <a:rPr lang="tr-TR" b="1" dirty="0">
                <a:latin typeface="Calibri" panose="020F0502020204030204" pitchFamily="34" charset="0"/>
              </a:rPr>
              <a:t> günden itibaren başlar.</a:t>
            </a:r>
          </a:p>
          <a:p>
            <a:pPr marL="45720" indent="0" algn="ctr">
              <a:buNone/>
            </a:pPr>
            <a:endParaRPr lang="tr-TR" b="1" dirty="0">
              <a:latin typeface="Calibri" panose="020F0502020204030204" pitchFamily="34" charset="0"/>
            </a:endParaRPr>
          </a:p>
          <a:p>
            <a:pPr marL="45720" indent="0">
              <a:buNone/>
            </a:pPr>
            <a:r>
              <a:rPr lang="tr-TR" b="1" dirty="0">
                <a:latin typeface="Calibri" panose="020F0502020204030204" pitchFamily="34" charset="0"/>
              </a:rPr>
              <a:t>İYUK, md. 8/1: </a:t>
            </a:r>
            <a:r>
              <a:rPr lang="tr-TR" i="1" dirty="0">
                <a:latin typeface="Calibri" panose="020F0502020204030204" pitchFamily="34" charset="0"/>
              </a:rPr>
              <a:t>Süreler, tebliğ, yayın veya ilan tarihini izleyen günden itibaren işlemeye başlar.</a:t>
            </a:r>
            <a:r>
              <a:rPr lang="tr-TR" dirty="0">
                <a:latin typeface="Calibri" panose="020F0502020204030204" pitchFamily="34" charset="0"/>
              </a:rPr>
              <a:t> </a:t>
            </a:r>
          </a:p>
          <a:p>
            <a:pPr marL="45720" indent="0">
              <a:buNone/>
            </a:pPr>
            <a:r>
              <a:rPr lang="tr-TR" b="1" dirty="0">
                <a:latin typeface="Calibri" panose="020F0502020204030204" pitchFamily="34" charset="0"/>
              </a:rPr>
              <a:t>İYUK, md. 7/2:</a:t>
            </a:r>
            <a:r>
              <a:rPr lang="tr-TR" dirty="0">
                <a:latin typeface="Calibri" panose="020F0502020204030204" pitchFamily="34" charset="0"/>
              </a:rPr>
              <a:t>  </a:t>
            </a:r>
            <a:r>
              <a:rPr lang="tr-TR" i="1" dirty="0">
                <a:latin typeface="Calibri" panose="020F0502020204030204" pitchFamily="34" charset="0"/>
              </a:rPr>
              <a:t>Bu süreler;</a:t>
            </a:r>
          </a:p>
          <a:p>
            <a:pPr marL="45720" indent="0">
              <a:buNone/>
            </a:pPr>
            <a:r>
              <a:rPr lang="tr-TR" b="1" i="1" dirty="0">
                <a:latin typeface="Calibri" panose="020F0502020204030204" pitchFamily="34" charset="0"/>
              </a:rPr>
              <a:t>a) </a:t>
            </a:r>
            <a:r>
              <a:rPr lang="tr-TR" i="1" dirty="0">
                <a:latin typeface="Calibri" panose="020F0502020204030204" pitchFamily="34" charset="0"/>
              </a:rPr>
              <a:t>İdari uyuşmazlıklarda; yazılı bildirimin yapıldığı, </a:t>
            </a:r>
          </a:p>
          <a:p>
            <a:pPr marL="45720" indent="0">
              <a:buNone/>
            </a:pPr>
            <a:r>
              <a:rPr lang="tr-TR" b="1" i="1" dirty="0">
                <a:latin typeface="Calibri" panose="020F0502020204030204" pitchFamily="34" charset="0"/>
              </a:rPr>
              <a:t>b) </a:t>
            </a:r>
            <a:r>
              <a:rPr lang="tr-TR" i="1" dirty="0">
                <a:latin typeface="Calibri" panose="020F0502020204030204" pitchFamily="34" charset="0"/>
              </a:rPr>
              <a:t>Vergi, resim ve harçlar ile benzeri mali yükümler ve bunların zam ve cezalarından doğan uyuşmazlıklarda: Tahakkuku tahsile bağlı olan vergilerde tahsilatın; tebliğ yapılan hallerde veya tebliğ yerine geçen işlemlerde tebliğin; tevkif yoluyla alınan vergilerde istihkak sahiplerine ödemenin; tescile bağlı vergilerde tescilin yapıldığı ve idarenin dava açması gereken konularda ise ilgili merci veya komisyon kararının idareye geldiği; </a:t>
            </a:r>
          </a:p>
          <a:p>
            <a:pPr marL="45720" indent="0">
              <a:buNone/>
            </a:pPr>
            <a:r>
              <a:rPr lang="tr-TR" b="1" i="1" dirty="0">
                <a:latin typeface="Calibri" panose="020F0502020204030204" pitchFamily="34" charset="0"/>
              </a:rPr>
              <a:t>Tarihi izleyen</a:t>
            </a:r>
            <a:r>
              <a:rPr lang="tr-TR" i="1" dirty="0">
                <a:latin typeface="Calibri" panose="020F0502020204030204" pitchFamily="34" charset="0"/>
              </a:rPr>
              <a:t> günden başlar. </a:t>
            </a:r>
          </a:p>
          <a:p>
            <a:pPr marL="45720" indent="0">
              <a:buNone/>
            </a:pPr>
            <a:r>
              <a:rPr lang="tr-TR" b="1" i="1" dirty="0">
                <a:latin typeface="Calibri" panose="020F0502020204030204" pitchFamily="34" charset="0"/>
              </a:rPr>
              <a:t>3. </a:t>
            </a:r>
            <a:r>
              <a:rPr lang="tr-TR" i="1" dirty="0">
                <a:latin typeface="Calibri" panose="020F0502020204030204" pitchFamily="34" charset="0"/>
              </a:rPr>
              <a:t>Adresleri belli olmayanlara özel kanunlarındaki hükümlere göre ilan yoluyla bildirim yapılan hallerde, özel kanununda aksine bir hüküm bulunmadıkça süre, son ilan tarihini </a:t>
            </a:r>
            <a:r>
              <a:rPr lang="tr-TR" b="1" i="1" dirty="0">
                <a:latin typeface="Calibri" panose="020F0502020204030204" pitchFamily="34" charset="0"/>
              </a:rPr>
              <a:t>izleyen</a:t>
            </a:r>
            <a:r>
              <a:rPr lang="tr-TR" i="1" dirty="0">
                <a:latin typeface="Calibri" panose="020F0502020204030204" pitchFamily="34" charset="0"/>
              </a:rPr>
              <a:t> günden itibaren </a:t>
            </a:r>
            <a:r>
              <a:rPr lang="tr-TR" i="1" dirty="0" err="1">
                <a:latin typeface="Calibri" panose="020F0502020204030204" pitchFamily="34" charset="0"/>
              </a:rPr>
              <a:t>onbeş</a:t>
            </a:r>
            <a:r>
              <a:rPr lang="tr-TR" i="1" dirty="0">
                <a:latin typeface="Calibri" panose="020F0502020204030204" pitchFamily="34" charset="0"/>
              </a:rPr>
              <a:t> gün sonra işlemeye başlar. </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SÜRENİN BAŞLANGICI</a:t>
            </a:r>
          </a:p>
        </p:txBody>
      </p:sp>
    </p:spTree>
    <p:extLst>
      <p:ext uri="{BB962C8B-B14F-4D97-AF65-F5344CB8AC3E}">
        <p14:creationId xmlns="" xmlns:p14="http://schemas.microsoft.com/office/powerpoint/2010/main" val="405925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1"/>
            <a:ext cx="11210524" cy="4951552"/>
          </a:xfrm>
        </p:spPr>
        <p:txBody>
          <a:bodyPr>
            <a:normAutofit lnSpcReduction="10000"/>
          </a:bodyPr>
          <a:lstStyle/>
          <a:p>
            <a:pPr algn="just"/>
            <a:r>
              <a:rPr lang="tr-TR" sz="2800" dirty="0">
                <a:latin typeface="Calibri" panose="020F0502020204030204" pitchFamily="34" charset="0"/>
              </a:rPr>
              <a:t>Danıştay uygulamasına göre, iptal davalarında dava açma süresinin, işlemin yapıldığını öğrendiği tarihi izleyen günden itibaren başlaması da mümkündür. Menfaat ilişkinin genişletildiği durumlarda, işlemin doğrudan muhatabı olmayan (dolayısıyla kendisine tebligat yapılmamış olan) üçüncü kişiler açısından ya da muhataba tebliği zorunlu olan birtakım kararların ilanen duyurulması gibi durumlarda dava açma süresi, ilgililerin öğrendiği tarihi izleyen günden itibaren başlar.</a:t>
            </a:r>
          </a:p>
          <a:p>
            <a:pPr algn="just"/>
            <a:r>
              <a:rPr lang="tr-TR" sz="2800" dirty="0">
                <a:latin typeface="Calibri" panose="020F0502020204030204" pitchFamily="34" charset="0"/>
              </a:rPr>
              <a:t>İşlem tebliğ edilmeden önce ilgili, işlemin varlığını öğrenirse de buna karşı dava açabilir. Önemli olan işlemin idare tarafından tesis edilmiş, kesin ve yürütülebilir (İdari davaya konu olabilecek nitelikte) bir işlem olmasıdır.</a:t>
            </a: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SÜRENİN ÖĞRENME İLE BAŞLAMASI</a:t>
            </a:r>
          </a:p>
        </p:txBody>
      </p:sp>
    </p:spTree>
    <p:extLst>
      <p:ext uri="{BB962C8B-B14F-4D97-AF65-F5344CB8AC3E}">
        <p14:creationId xmlns="" xmlns:p14="http://schemas.microsoft.com/office/powerpoint/2010/main" val="852126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69"/>
            <a:ext cx="11210524" cy="5138931"/>
          </a:xfrm>
        </p:spPr>
        <p:txBody>
          <a:bodyPr>
            <a:normAutofit/>
          </a:bodyPr>
          <a:lstStyle/>
          <a:p>
            <a:pPr marL="45720" indent="0" algn="just">
              <a:buNone/>
            </a:pPr>
            <a:endParaRPr lang="tr-TR" sz="1400" dirty="0" smtClean="0">
              <a:latin typeface="Calibri" panose="020F0502020204030204" pitchFamily="34" charset="0"/>
            </a:endParaRPr>
          </a:p>
          <a:p>
            <a:pPr marL="45720" indent="0" algn="just">
              <a:buNone/>
            </a:pPr>
            <a:endParaRPr lang="tr-TR" sz="1400" dirty="0" smtClean="0">
              <a:latin typeface="Calibri" panose="020F0502020204030204" pitchFamily="34" charset="0"/>
            </a:endParaRPr>
          </a:p>
          <a:p>
            <a:pPr marL="45720" indent="0" algn="just">
              <a:buNone/>
            </a:pPr>
            <a:r>
              <a:rPr lang="tr-TR" sz="1400" dirty="0" smtClean="0">
                <a:latin typeface="Calibri" panose="020F0502020204030204" pitchFamily="34" charset="0"/>
              </a:rPr>
              <a:t>«…</a:t>
            </a:r>
            <a:r>
              <a:rPr lang="tr-TR" sz="1400" dirty="0">
                <a:latin typeface="Calibri" panose="020F0502020204030204" pitchFamily="34" charset="0"/>
              </a:rPr>
              <a:t>idari işlemin niteliğinin ve hukuki sonuçlarının davacı tarafından bütünüyle öğrenildiği kimi davalarda, bilgi edinmenin (</a:t>
            </a:r>
            <a:r>
              <a:rPr lang="tr-TR" sz="1400" dirty="0" err="1">
                <a:latin typeface="Calibri" panose="020F0502020204030204" pitchFamily="34" charset="0"/>
              </a:rPr>
              <a:t>ıttılanın</a:t>
            </a:r>
            <a:r>
              <a:rPr lang="tr-TR" sz="1400" dirty="0">
                <a:latin typeface="Calibri" panose="020F0502020204030204" pitchFamily="34" charset="0"/>
              </a:rPr>
              <a:t>) yazılı bildirimin sonuçlarını doğuracağı ve dava açma süresine başlangıç alınacağı Danıştay içtihatlarıyla kabul edilmiştir. Ancak bu istisnai durumun, yani bilgi edinmenin dava açma süresine başlangıç alınması da idari işlemin niteliği ve doğurduğu hukuki sonuç itibariyle davacılar tarafından öğrenildiğinin </a:t>
            </a:r>
            <a:r>
              <a:rPr lang="tr-TR" sz="1400" b="1" dirty="0">
                <a:latin typeface="Calibri" panose="020F0502020204030204" pitchFamily="34" charset="0"/>
              </a:rPr>
              <a:t>kanıtlanması</a:t>
            </a:r>
            <a:r>
              <a:rPr lang="tr-TR" sz="1400" dirty="0">
                <a:latin typeface="Calibri" panose="020F0502020204030204" pitchFamily="34" charset="0"/>
              </a:rPr>
              <a:t> koşuluna bağlı olup; bu koşulun gerçekleşip gerçekleşmediği açılan idari davada ancak idari yargı merciince karara bağlanabilir. Bir başka deyişle, her tür bilgi edinmenin (</a:t>
            </a:r>
            <a:r>
              <a:rPr lang="tr-TR" sz="1400" dirty="0" err="1">
                <a:latin typeface="Calibri" panose="020F0502020204030204" pitchFamily="34" charset="0"/>
              </a:rPr>
              <a:t>ıttılanın</a:t>
            </a:r>
            <a:r>
              <a:rPr lang="tr-TR" sz="1400" dirty="0">
                <a:latin typeface="Calibri" panose="020F0502020204030204" pitchFamily="34" charset="0"/>
              </a:rPr>
              <a:t>) idari dava açma süresine başlangıç alınacağı şeklindeki genel bir kabul, Anayasa'nın 125. maddesi ve 2577 Sayılı Yasayla bağdaşmayacaktır. </a:t>
            </a:r>
          </a:p>
          <a:p>
            <a:pPr marL="45720" indent="0" algn="just">
              <a:buNone/>
            </a:pPr>
            <a:r>
              <a:rPr lang="tr-TR" sz="1400" dirty="0">
                <a:latin typeface="Calibri" panose="020F0502020204030204" pitchFamily="34" charset="0"/>
              </a:rPr>
              <a:t>Nitekim, 6306 Sayılı Yasa'da, ayrım gözetilmeksizin, bu Kanun uyarınca tesis edilmiş tüm işlemlere karşı dava açma süresinin hesabında "tebliğ" tarihinin esas alınacağına dair 6/9. maddedeki hüküm ile anılan Yasa'da, zemin yapısı veya üzerindeki yapılaşma sebebiyle can ve mal kaybına yol açma riski taşıyan alanların "Riskli Alan" olarak belirlenmesine dair Bakanlar Kurulu kararlarının Resmi </a:t>
            </a:r>
            <a:r>
              <a:rPr lang="tr-TR" sz="1400" dirty="0" err="1">
                <a:latin typeface="Calibri" panose="020F0502020204030204" pitchFamily="34" charset="0"/>
              </a:rPr>
              <a:t>Gazete'de</a:t>
            </a:r>
            <a:r>
              <a:rPr lang="tr-TR" sz="1400" dirty="0">
                <a:latin typeface="Calibri" panose="020F0502020204030204" pitchFamily="34" charset="0"/>
              </a:rPr>
              <a:t> yayımlanmasının zorunlu olduğuna veya Resmî </a:t>
            </a:r>
            <a:r>
              <a:rPr lang="tr-TR" sz="1400" dirty="0" err="1">
                <a:latin typeface="Calibri" panose="020F0502020204030204" pitchFamily="34" charset="0"/>
              </a:rPr>
              <a:t>Gazete'de</a:t>
            </a:r>
            <a:r>
              <a:rPr lang="tr-TR" sz="1400" dirty="0">
                <a:latin typeface="Calibri" panose="020F0502020204030204" pitchFamily="34" charset="0"/>
              </a:rPr>
              <a:t> yayımlanmış olmasının ilgililere tebliğ hükmünde olduğuna dair bir kurala yer verilmemiş olması da bunu doğrulamaktadır. Ayrıca, riskli alan belirlenmesi ve sonrasında tesis edilen işlemlerin Anayasa'da yer alan bir temel hak ve özgürlük olan mülkiyet hakkını kısıtlayıcı nitelikte sonuçlar doğuracak olması itibariyle, yazılı bildirim yapılması, Anayasa'da güvence altına alınmış olan hak arama özgürlüğünün de gereğidir. </a:t>
            </a:r>
          </a:p>
          <a:p>
            <a:endParaRPr lang="tr-TR" sz="900"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DAVA AÇMA SÜRESİ</a:t>
            </a:r>
            <a:br>
              <a:rPr lang="tr-TR" dirty="0">
                <a:latin typeface="Gill Sans MT" panose="020B0502020104020203" pitchFamily="34" charset="0"/>
              </a:rPr>
            </a:br>
            <a:r>
              <a:rPr lang="tr-TR" dirty="0">
                <a:latin typeface="Gill Sans MT" panose="020B0502020104020203" pitchFamily="34" charset="0"/>
              </a:rPr>
              <a:t>Danıştay İDDK, E. 2015/483, K. 2015/1447, T. 16.04.2015</a:t>
            </a:r>
          </a:p>
        </p:txBody>
      </p:sp>
    </p:spTree>
    <p:extLst>
      <p:ext uri="{BB962C8B-B14F-4D97-AF65-F5344CB8AC3E}">
        <p14:creationId xmlns="" xmlns:p14="http://schemas.microsoft.com/office/powerpoint/2010/main" val="15353344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1062</Words>
  <Application>Microsoft Office PowerPoint</Application>
  <PresentationFormat>Özel</PresentationFormat>
  <Paragraphs>72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Kılavuz</vt:lpstr>
      <vt:lpstr>KESİN VE YÜRÜTÜLMESİ GEREKEN İŞLEM</vt:lpstr>
      <vt:lpstr>KESİN VE YÜRÜTÜLMESİ GEREKEN İŞLEM</vt:lpstr>
      <vt:lpstr>KESİN VE YÜRÜTÜLMESİ GEREKEN İŞLEM</vt:lpstr>
      <vt:lpstr>DAVA AÇMA SÜRESİ GENEL DAVA AÇMA SÜRESİ</vt:lpstr>
      <vt:lpstr>DAVA AÇMA SÜRESİ GENEL DAVA AÇMA SÜRESİ</vt:lpstr>
      <vt:lpstr>DAVA AÇMA SÜRESİ ÖZEL DAVA AÇMA SÜRELERİNE ÖRNEKLER</vt:lpstr>
      <vt:lpstr>DAVA AÇMA SÜRESİ SÜRENİN BAŞLANGICI</vt:lpstr>
      <vt:lpstr>DAVA AÇMA SÜRESİ SÜRENİN ÖĞRENME İLE BAŞLAMASI</vt:lpstr>
      <vt:lpstr>DAVA AÇMA SÜRESİ Danıştay İDDK, E. 2015/483, K. 2015/1447, T. 16.04.2015</vt:lpstr>
      <vt:lpstr>DAVA AÇMA SÜRESİ Danıştay İDDK, E. 2015/483, K. 2015/1447, T. 16.04.2015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2018-11-02T10:15:31Z</dcterms:modified>
</cp:coreProperties>
</file>