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6" r:id="rId3"/>
    <p:sldId id="292" r:id="rId4"/>
    <p:sldId id="293" r:id="rId5"/>
    <p:sldId id="294" r:id="rId6"/>
    <p:sldId id="280" r:id="rId7"/>
    <p:sldId id="307" r:id="rId8"/>
    <p:sldId id="279" r:id="rId9"/>
    <p:sldId id="295" r:id="rId10"/>
    <p:sldId id="281" r:id="rId11"/>
    <p:sldId id="296" r:id="rId12"/>
    <p:sldId id="308" r:id="rId13"/>
    <p:sldId id="309" r:id="rId14"/>
    <p:sldId id="282" r:id="rId15"/>
    <p:sldId id="297" r:id="rId16"/>
    <p:sldId id="299" r:id="rId17"/>
    <p:sldId id="283" r:id="rId18"/>
    <p:sldId id="300" r:id="rId19"/>
    <p:sldId id="284" r:id="rId20"/>
    <p:sldId id="285" r:id="rId21"/>
    <p:sldId id="286" r:id="rId22"/>
    <p:sldId id="301" r:id="rId23"/>
    <p:sldId id="287" r:id="rId24"/>
    <p:sldId id="303" r:id="rId25"/>
    <p:sldId id="302" r:id="rId26"/>
    <p:sldId id="288" r:id="rId27"/>
    <p:sldId id="304" r:id="rId28"/>
    <p:sldId id="289" r:id="rId29"/>
    <p:sldId id="305" r:id="rId30"/>
    <p:sldId id="290" r:id="rId31"/>
    <p:sldId id="310" r:id="rId32"/>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58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5" name="Rectangle 18"/>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0" name="Rectangle 11"/>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Straight Connector 6"/>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2" name="Rectangle 9"/>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fld id="{DBBC0AF9-2688-4B88-8C5C-CB78AA88A7C1}" type="datetimeFigureOut">
              <a:rPr lang="tr-TR"/>
              <a:pPr>
                <a:defRPr/>
              </a:pPr>
              <a:t>26.03.2018</a:t>
            </a:fld>
            <a:endParaRPr lang="tr-TR"/>
          </a:p>
        </p:txBody>
      </p:sp>
      <p:sp>
        <p:nvSpPr>
          <p:cNvPr id="16" name="Footer Placeholder 16"/>
          <p:cNvSpPr>
            <a:spLocks noGrp="1"/>
          </p:cNvSpPr>
          <p:nvPr>
            <p:ph type="ftr" sz="quarter" idx="11"/>
          </p:nvPr>
        </p:nvSpPr>
        <p:spPr/>
        <p:txBody>
          <a:bodyPr/>
          <a:lstStyle>
            <a:lvl1pPr>
              <a:defRPr/>
            </a:lvl1pPr>
          </a:lstStyle>
          <a:p>
            <a:pPr>
              <a:defRPr/>
            </a:pPr>
            <a:endParaRPr lang="tr-TR"/>
          </a:p>
        </p:txBody>
      </p:sp>
      <p:sp>
        <p:nvSpPr>
          <p:cNvPr id="17" name="Slide Number Placeholder 28"/>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C4E1B437-E157-4E7E-B817-06093D815945}" type="slidenum">
              <a:rPr lang="tr-TR"/>
              <a:pPr>
                <a:defRPr/>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6F519C5-9F94-410D-9893-23FE6ACEED97}" type="datetimeFigureOut">
              <a:rPr lang="tr-TR"/>
              <a:pPr>
                <a:defRPr/>
              </a:pPr>
              <a:t>26.03.2018</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9B23EC26-4479-4CAF-B6F5-5A18BF16A582}" type="slidenum">
              <a:rPr lang="tr-TR"/>
              <a:pPr>
                <a:defRPr/>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5"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Rectangle 8"/>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8" name="Rectangle 10"/>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0" name="Straight Connector 12"/>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Oval 13"/>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4"/>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1544A66D-68B9-447C-9A2D-84CE08507F43}" type="slidenum">
              <a:rPr lang="tr-TR"/>
              <a:pPr>
                <a:defRPr/>
              </a:pPr>
              <a:t>‹#›</a:t>
            </a:fld>
            <a:endParaRPr lang="tr-TR"/>
          </a:p>
        </p:txBody>
      </p:sp>
      <p:sp>
        <p:nvSpPr>
          <p:cNvPr id="14" name="Date Placeholder 3"/>
          <p:cNvSpPr>
            <a:spLocks noGrp="1"/>
          </p:cNvSpPr>
          <p:nvPr>
            <p:ph type="dt" sz="half" idx="11"/>
          </p:nvPr>
        </p:nvSpPr>
        <p:spPr/>
        <p:txBody>
          <a:bodyPr/>
          <a:lstStyle>
            <a:lvl1pPr>
              <a:defRPr/>
            </a:lvl1pPr>
          </a:lstStyle>
          <a:p>
            <a:pPr>
              <a:defRPr/>
            </a:pPr>
            <a:fld id="{0D796298-003C-4D6D-9743-076428CBD821}" type="datetimeFigureOut">
              <a:rPr lang="tr-TR"/>
              <a:pPr>
                <a:defRPr/>
              </a:pPr>
              <a:t>26.03.2018</a:t>
            </a:fld>
            <a:endParaRPr lang="tr-TR"/>
          </a:p>
        </p:txBody>
      </p:sp>
      <p:sp>
        <p:nvSpPr>
          <p:cNvPr id="15" name="Footer Placeholder 4"/>
          <p:cNvSpPr>
            <a:spLocks noGrp="1"/>
          </p:cNvSpPr>
          <p:nvPr>
            <p:ph type="ftr" sz="quarter" idx="12"/>
          </p:nvPr>
        </p:nvSpPr>
        <p:spPr/>
        <p:txBody>
          <a:bodyPr/>
          <a:lstStyle>
            <a:lvl1pPr>
              <a:defRPr/>
            </a:lvl1pPr>
          </a:lstStyle>
          <a:p>
            <a:pPr>
              <a:defRPr/>
            </a:pPr>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2439BA2-E1B1-4BC2-933A-636A010C7B81}" type="datetimeFigureOut">
              <a:rPr lang="tr-TR"/>
              <a:pPr>
                <a:defRPr/>
              </a:pPr>
              <a:t>26.03.2018</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3C4DB59F-D745-4DAB-BFAE-91238C0C1400}" type="slidenum">
              <a:rPr lang="tr-TR"/>
              <a:pPr>
                <a:defRPr/>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8" name="Rectangle 18"/>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Rectangle 11"/>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0" name="Rectangle 12"/>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Rectangle 13"/>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2" name="Straight Connector 7"/>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3" name="Oval 9"/>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0"/>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tr-TR"/>
          </a:p>
        </p:txBody>
      </p:sp>
      <p:sp>
        <p:nvSpPr>
          <p:cNvPr id="16" name="Date Placeholder 3"/>
          <p:cNvSpPr>
            <a:spLocks noGrp="1"/>
          </p:cNvSpPr>
          <p:nvPr>
            <p:ph type="dt" sz="half" idx="11"/>
          </p:nvPr>
        </p:nvSpPr>
        <p:spPr/>
        <p:txBody>
          <a:bodyPr/>
          <a:lstStyle>
            <a:lvl1pPr>
              <a:defRPr/>
            </a:lvl1pPr>
          </a:lstStyle>
          <a:p>
            <a:pPr>
              <a:defRPr/>
            </a:pPr>
            <a:fld id="{D75CC6F4-BA52-40D9-9BA3-DD45E49A5FF9}" type="datetimeFigureOut">
              <a:rPr lang="tr-TR"/>
              <a:pPr>
                <a:defRPr/>
              </a:pPr>
              <a:t>26.03.2018</a:t>
            </a:fld>
            <a:endParaRPr lang="tr-TR"/>
          </a:p>
        </p:txBody>
      </p:sp>
      <p:sp>
        <p:nvSpPr>
          <p:cNvPr id="17" name="Slide Number Placeholder 5"/>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592E7F14-40D7-43E5-B1DC-F684CA7C7522}" type="slidenum">
              <a:rPr lang="tr-TR"/>
              <a:pPr>
                <a:defRPr/>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7"/>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fld id="{35403C68-9C69-424A-BEF5-8B87F061E0EF}" type="datetimeFigureOut">
              <a:rPr lang="tr-TR"/>
              <a:pPr>
                <a:defRPr/>
              </a:pPr>
              <a:t>26.03.2018</a:t>
            </a:fld>
            <a:endParaRPr lang="tr-TR"/>
          </a:p>
        </p:txBody>
      </p:sp>
      <p:sp>
        <p:nvSpPr>
          <p:cNvPr id="7" name="Footer Placeholder 5"/>
          <p:cNvSpPr>
            <a:spLocks noGrp="1"/>
          </p:cNvSpPr>
          <p:nvPr>
            <p:ph type="ftr" sz="quarter" idx="11"/>
          </p:nvPr>
        </p:nvSpPr>
        <p:spPr/>
        <p:txBody>
          <a:bodyPr/>
          <a:lstStyle>
            <a:lvl1pPr>
              <a:defRPr/>
            </a:lvl1pPr>
          </a:lstStyle>
          <a:p>
            <a:pPr>
              <a:defRPr/>
            </a:pPr>
            <a:endParaRPr lang="tr-TR"/>
          </a:p>
        </p:txBody>
      </p:sp>
      <p:sp>
        <p:nvSpPr>
          <p:cNvPr id="8" name="Slide Number Placeholder 6"/>
          <p:cNvSpPr>
            <a:spLocks noGrp="1"/>
          </p:cNvSpPr>
          <p:nvPr>
            <p:ph type="sldNum" sz="quarter" idx="12"/>
          </p:nvPr>
        </p:nvSpPr>
        <p:spPr/>
        <p:txBody>
          <a:bodyPr/>
          <a:lstStyle>
            <a:lvl1pPr>
              <a:defRPr/>
            </a:lvl1pPr>
          </a:lstStyle>
          <a:p>
            <a:pPr>
              <a:defRPr/>
            </a:pPr>
            <a:fld id="{97F35E68-A2FC-4D1D-907D-F27C266FAACC}" type="slidenum">
              <a:rPr lang="tr-TR"/>
              <a:pPr>
                <a:defRPr/>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9"/>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8"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0"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2" name="Rectangle 10"/>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4" name="Straight Connector 14"/>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5" name="Rectangle 1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6" name="Oval 24"/>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Oval 2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fld id="{DEFDF590-ED64-4AAD-BF97-CC5027DBE695}" type="datetimeFigureOut">
              <a:rPr lang="tr-TR"/>
              <a:pPr>
                <a:defRPr/>
              </a:pPr>
              <a:t>26.03.2018</a:t>
            </a:fld>
            <a:endParaRPr lang="tr-TR"/>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tr-TR"/>
          </a:p>
        </p:txBody>
      </p:sp>
      <p:sp>
        <p:nvSpPr>
          <p:cNvPr id="20" name="Slide Number Placeholder 8"/>
          <p:cNvSpPr>
            <a:spLocks noGrp="1"/>
          </p:cNvSpPr>
          <p:nvPr>
            <p:ph type="sldNum" sz="quarter" idx="12"/>
          </p:nvPr>
        </p:nvSpPr>
        <p:spPr>
          <a:xfrm>
            <a:off x="4343400" y="1042988"/>
            <a:ext cx="457200" cy="441325"/>
          </a:xfrm>
        </p:spPr>
        <p:txBody>
          <a:bodyPr/>
          <a:lstStyle>
            <a:lvl1pPr algn="ctr">
              <a:defRPr/>
            </a:lvl1pPr>
          </a:lstStyle>
          <a:p>
            <a:pPr>
              <a:defRPr/>
            </a:pPr>
            <a:fld id="{EE3F8888-8789-4446-82A8-C46AA3B9351C}" type="slidenum">
              <a:rPr lang="tr-TR"/>
              <a:pPr>
                <a:defRPr/>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344AC687-3A64-4C8D-B8CE-320B6E497381}" type="datetimeFigureOut">
              <a:rPr lang="tr-TR"/>
              <a:pPr>
                <a:defRPr/>
              </a:pPr>
              <a:t>26.03.2018</a:t>
            </a:fld>
            <a:endParaRPr lang="tr-TR"/>
          </a:p>
        </p:txBody>
      </p:sp>
      <p:sp>
        <p:nvSpPr>
          <p:cNvPr id="4" name="Footer Placeholder 3"/>
          <p:cNvSpPr>
            <a:spLocks noGrp="1"/>
          </p:cNvSpPr>
          <p:nvPr>
            <p:ph type="ftr" sz="quarter" idx="11"/>
          </p:nvPr>
        </p:nvSpPr>
        <p:spPr/>
        <p:txBody>
          <a:bodyPr/>
          <a:lstStyle>
            <a:lvl1pPr>
              <a:defRPr/>
            </a:lvl1pPr>
          </a:lstStyle>
          <a:p>
            <a:pPr>
              <a:defRPr/>
            </a:pPr>
            <a:endParaRPr lang="tr-TR"/>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0A19799A-FA7D-4CCA-ADF1-26C47726E7AC}"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3" name="Rectangle 7"/>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4"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5"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Rectangle 4"/>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Rectangle 5"/>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8" name="Date Placeholder 1"/>
          <p:cNvSpPr>
            <a:spLocks noGrp="1"/>
          </p:cNvSpPr>
          <p:nvPr>
            <p:ph type="dt" sz="half" idx="10"/>
          </p:nvPr>
        </p:nvSpPr>
        <p:spPr/>
        <p:txBody>
          <a:bodyPr/>
          <a:lstStyle>
            <a:lvl1pPr>
              <a:defRPr/>
            </a:lvl1pPr>
          </a:lstStyle>
          <a:p>
            <a:pPr>
              <a:defRPr/>
            </a:pPr>
            <a:fld id="{B2386BD2-1429-40BB-A217-8FE72DDC8A95}" type="datetimeFigureOut">
              <a:rPr lang="tr-TR"/>
              <a:pPr>
                <a:defRPr/>
              </a:pPr>
              <a:t>26.03.2018</a:t>
            </a:fld>
            <a:endParaRPr lang="tr-TR"/>
          </a:p>
        </p:txBody>
      </p:sp>
      <p:sp>
        <p:nvSpPr>
          <p:cNvPr id="9" name="Footer Placeholder 2"/>
          <p:cNvSpPr>
            <a:spLocks noGrp="1"/>
          </p:cNvSpPr>
          <p:nvPr>
            <p:ph type="ftr" sz="quarter" idx="11"/>
          </p:nvPr>
        </p:nvSpPr>
        <p:spPr/>
        <p:txBody>
          <a:bodyPr/>
          <a:lstStyle>
            <a:lvl1pPr>
              <a:defRPr/>
            </a:lvl1pPr>
          </a:lstStyle>
          <a:p>
            <a:pPr>
              <a:defRPr/>
            </a:pPr>
            <a:endParaRPr lang="tr-TR"/>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pPr>
              <a:defRPr/>
            </a:pPr>
            <a:fld id="{EDE40B47-9ED4-44F6-8D96-29EA400B4F4A}"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18"/>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8" name="Rectangle 15"/>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0"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7"/>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2" name="Straight Connector 8"/>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3"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0"/>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20"/>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solidFill>
                  <a:schemeClr val="accent3">
                    <a:shade val="75000"/>
                  </a:schemeClr>
                </a:solidFill>
              </a:defRPr>
            </a:lvl1pPr>
          </a:lstStyle>
          <a:p>
            <a:pPr>
              <a:defRPr/>
            </a:pPr>
            <a:fld id="{2B64351D-8E8D-4E02-8CE3-CB58DC858733}" type="slidenum">
              <a:rPr lang="tr-TR"/>
              <a:pPr>
                <a:defRPr/>
              </a:pPr>
              <a:t>‹#›</a:t>
            </a:fld>
            <a:endParaRPr lang="tr-TR"/>
          </a:p>
        </p:txBody>
      </p:sp>
      <p:sp>
        <p:nvSpPr>
          <p:cNvPr id="17" name="Date Placeholder 4"/>
          <p:cNvSpPr>
            <a:spLocks noGrp="1"/>
          </p:cNvSpPr>
          <p:nvPr>
            <p:ph type="dt" sz="half" idx="11"/>
          </p:nvPr>
        </p:nvSpPr>
        <p:spPr/>
        <p:txBody>
          <a:bodyPr/>
          <a:lstStyle>
            <a:lvl1pPr>
              <a:defRPr/>
            </a:lvl1pPr>
          </a:lstStyle>
          <a:p>
            <a:pPr>
              <a:defRPr/>
            </a:pPr>
            <a:fld id="{8F896D10-D7DC-490F-A152-091B124E4C82}" type="datetimeFigureOut">
              <a:rPr lang="tr-TR"/>
              <a:pPr>
                <a:defRPr/>
              </a:pPr>
              <a:t>26.03.2018</a:t>
            </a:fld>
            <a:endParaRPr lang="tr-TR"/>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20"/>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8"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0" name="Rectangle 1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3"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2"/>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21"/>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198DA41D-1CD7-4E6E-ADCB-F3B28DF53F5F}" type="slidenum">
              <a:rPr lang="tr-TR"/>
              <a:pPr>
                <a:defRPr/>
              </a:pPr>
              <a:t>‹#›</a:t>
            </a:fld>
            <a:endParaRPr lang="tr-TR"/>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fld id="{FF5FD2EE-9E5B-420D-BFCB-DF80A3511219}" type="datetimeFigureOut">
              <a:rPr lang="tr-TR"/>
              <a:pPr>
                <a:defRPr/>
              </a:pPr>
              <a:t>26.03.2018</a:t>
            </a:fld>
            <a:endParaRPr lang="tr-TR"/>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a:solidFill>
                  <a:srgbClr val="FFFFFF"/>
                </a:solidFill>
                <a:latin typeface="+mn-lt"/>
              </a:defRPr>
            </a:lvl1pPr>
          </a:lstStyle>
          <a:p>
            <a:pPr>
              <a:defRPr/>
            </a:pPr>
            <a:fld id="{3E0CE6AB-9717-4F9B-8F2D-909EC4EDC25A}" type="datetimeFigureOut">
              <a:rPr lang="tr-TR"/>
              <a:pPr>
                <a:defRPr/>
              </a:pPr>
              <a:t>26.03.2018</a:t>
            </a:fld>
            <a:endParaRPr lang="tr-TR"/>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defRPr>
            </a:lvl1pPr>
          </a:lstStyle>
          <a:p>
            <a:pPr>
              <a:defRPr/>
            </a:pPr>
            <a:endParaRPr lang="tr-TR"/>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fontAlgn="auto" latinLnBrk="0" hangingPunct="1">
              <a:spcBef>
                <a:spcPts val="0"/>
              </a:spcBef>
              <a:spcAft>
                <a:spcPts val="0"/>
              </a:spcAft>
              <a:defRPr kumimoji="0" sz="1600">
                <a:solidFill>
                  <a:schemeClr val="accent3">
                    <a:shade val="75000"/>
                  </a:schemeClr>
                </a:solidFill>
                <a:latin typeface="+mn-lt"/>
              </a:defRPr>
            </a:lvl1pPr>
          </a:lstStyle>
          <a:p>
            <a:pPr>
              <a:defRPr/>
            </a:pPr>
            <a:fld id="{1C9E579A-7FFD-465C-B2BE-ECD3003B0109}" type="slidenum">
              <a:rPr lang="tr-TR"/>
              <a:pPr>
                <a:defRPr/>
              </a:pPr>
              <a:t>‹#›</a:t>
            </a:fld>
            <a:endParaRPr lang="tr-TR"/>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pPr eaLnBrk="1" fontAlgn="auto" hangingPunct="1">
              <a:spcAft>
                <a:spcPts val="0"/>
              </a:spcAft>
              <a:buFont typeface="Wingdings 2"/>
              <a:buNone/>
              <a:defRPr/>
            </a:pPr>
            <a:r>
              <a:rPr lang="tr-TR" dirty="0" smtClean="0"/>
              <a:t>2. Yağda çözünen vitaminler</a:t>
            </a:r>
          </a:p>
          <a:p>
            <a:pPr eaLnBrk="1" fontAlgn="auto" hangingPunct="1">
              <a:spcAft>
                <a:spcPts val="0"/>
              </a:spcAft>
              <a:buFont typeface="Wingdings 2"/>
              <a:buNone/>
              <a:defRPr/>
            </a:pPr>
            <a:r>
              <a:rPr lang="tr-TR" dirty="0" smtClean="0"/>
              <a:t>Vitamin A (Retinol)</a:t>
            </a:r>
          </a:p>
          <a:p>
            <a:pPr eaLnBrk="1" fontAlgn="auto" hangingPunct="1">
              <a:spcAft>
                <a:spcPts val="0"/>
              </a:spcAft>
              <a:buFont typeface="Wingdings 2"/>
              <a:buNone/>
              <a:defRPr/>
            </a:pPr>
            <a:r>
              <a:rPr lang="tr-TR" dirty="0" smtClean="0"/>
              <a:t>Vitamin D (Kalsiferol)</a:t>
            </a:r>
          </a:p>
          <a:p>
            <a:pPr eaLnBrk="1" fontAlgn="auto" hangingPunct="1">
              <a:spcAft>
                <a:spcPts val="0"/>
              </a:spcAft>
              <a:buFont typeface="Wingdings 2"/>
              <a:buNone/>
              <a:defRPr/>
            </a:pPr>
            <a:r>
              <a:rPr lang="tr-TR" dirty="0" smtClean="0"/>
              <a:t>Vitamin E (Tokoferol)</a:t>
            </a:r>
          </a:p>
          <a:p>
            <a:pPr eaLnBrk="1" fontAlgn="auto" hangingPunct="1">
              <a:spcAft>
                <a:spcPts val="0"/>
              </a:spcAft>
              <a:buFont typeface="Wingdings 2"/>
              <a:buNone/>
              <a:defRPr/>
            </a:pPr>
            <a:r>
              <a:rPr lang="tr-TR" dirty="0" smtClean="0"/>
              <a:t>Vitamin K (Fillokinon)</a:t>
            </a:r>
          </a:p>
          <a:p>
            <a:pPr eaLnBrk="1" fontAlgn="auto" hangingPunct="1">
              <a:spcAft>
                <a:spcPts val="0"/>
              </a:spcAft>
              <a:buFont typeface="Wingdings 2"/>
              <a:buNone/>
              <a:defRPr/>
            </a:pPr>
            <a:endParaRPr lang="tr-TR" dirty="0"/>
          </a:p>
        </p:txBody>
      </p:sp>
      <p:sp>
        <p:nvSpPr>
          <p:cNvPr id="13314" name="Title 1"/>
          <p:cNvSpPr>
            <a:spLocks noGrp="1"/>
          </p:cNvSpPr>
          <p:nvPr>
            <p:ph type="ctrTitle"/>
          </p:nvPr>
        </p:nvSpPr>
        <p:spPr/>
        <p:txBody>
          <a:bodyPr/>
          <a:lstStyle/>
          <a:p>
            <a:pPr eaLnBrk="1" hangingPunct="1"/>
            <a:r>
              <a:rPr lang="tr-TR" smtClean="0"/>
              <a:t>Vitaminler</a:t>
            </a:r>
            <a:r>
              <a:rPr lang="tr-TR" smtClean="0">
                <a:latin typeface="Arial" charset="0"/>
              </a:rPr>
              <a:t> II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p:cNvSpPr>
          <p:nvPr>
            <p:ph type="title" idx="4294967295"/>
          </p:nvPr>
        </p:nvSpPr>
        <p:spPr/>
        <p:txBody>
          <a:bodyPr/>
          <a:lstStyle/>
          <a:p>
            <a:pPr eaLnBrk="1" hangingPunct="1"/>
            <a:endParaRPr lang="tr-TR" smtClean="0"/>
          </a:p>
        </p:txBody>
      </p:sp>
      <p:sp>
        <p:nvSpPr>
          <p:cNvPr id="50179" name="Rectangle 3"/>
          <p:cNvSpPr>
            <a:spLocks noGrp="1"/>
          </p:cNvSpPr>
          <p:nvPr>
            <p:ph type="body" idx="4294967295"/>
          </p:nvPr>
        </p:nvSpPr>
        <p:spPr>
          <a:xfrm>
            <a:off x="107504" y="1340768"/>
            <a:ext cx="8851304" cy="4782220"/>
          </a:xfrm>
        </p:spPr>
        <p:txBody>
          <a:bodyPr/>
          <a:lstStyle/>
          <a:p>
            <a:pPr eaLnBrk="1" hangingPunct="1">
              <a:lnSpc>
                <a:spcPct val="80000"/>
              </a:lnSpc>
              <a:defRPr/>
            </a:pPr>
            <a:r>
              <a:rPr lang="tr-TR" sz="2300" b="1" dirty="0" smtClean="0">
                <a:solidFill>
                  <a:srgbClr val="FFFF00"/>
                </a:solidFill>
              </a:rPr>
              <a:t>Eksiklik Durumları:</a:t>
            </a:r>
          </a:p>
          <a:p>
            <a:pPr eaLnBrk="1" hangingPunct="1">
              <a:lnSpc>
                <a:spcPct val="80000"/>
              </a:lnSpc>
              <a:defRPr/>
            </a:pPr>
            <a:r>
              <a:rPr lang="tr-TR" sz="2300" b="1" dirty="0" smtClean="0"/>
              <a:t>Gece körlüğü oluşur. </a:t>
            </a:r>
          </a:p>
          <a:p>
            <a:pPr eaLnBrk="1" hangingPunct="1">
              <a:lnSpc>
                <a:spcPct val="80000"/>
              </a:lnSpc>
              <a:defRPr/>
            </a:pPr>
            <a:r>
              <a:rPr lang="tr-TR" sz="2300" b="1" dirty="0" smtClean="0">
                <a:effectLst>
                  <a:outerShdw blurRad="38100" dist="38100" dir="2700000" algn="tl">
                    <a:srgbClr val="FFFFFF"/>
                  </a:outerShdw>
                </a:effectLst>
              </a:rPr>
              <a:t>Büyümede gerileme</a:t>
            </a:r>
          </a:p>
          <a:p>
            <a:pPr eaLnBrk="1" hangingPunct="1">
              <a:lnSpc>
                <a:spcPct val="80000"/>
              </a:lnSpc>
              <a:defRPr/>
            </a:pPr>
            <a:r>
              <a:rPr lang="tr-TR" sz="2300" b="1" dirty="0" smtClean="0">
                <a:effectLst>
                  <a:outerShdw blurRad="38100" dist="38100" dir="2700000" algn="tl">
                    <a:srgbClr val="FFFFFF"/>
                  </a:outerShdw>
                </a:effectLst>
              </a:rPr>
              <a:t>Göz retinası ve kornea’da yapısal bozulmalar,</a:t>
            </a:r>
          </a:p>
          <a:p>
            <a:pPr eaLnBrk="1" hangingPunct="1">
              <a:lnSpc>
                <a:spcPct val="80000"/>
              </a:lnSpc>
              <a:buFont typeface="Wingdings 2" pitchFamily="18" charset="2"/>
              <a:buNone/>
              <a:defRPr/>
            </a:pPr>
            <a:r>
              <a:rPr lang="tr-TR" sz="2300" b="1" dirty="0" smtClean="0">
                <a:effectLst>
                  <a:outerShdw blurRad="38100" dist="38100" dir="2700000" algn="tl">
                    <a:srgbClr val="FFFFFF"/>
                  </a:outerShdw>
                </a:effectLst>
              </a:rPr>
              <a:t>göz sinirlerinde yapısal ve fonksiyonel bozukluklar</a:t>
            </a:r>
          </a:p>
          <a:p>
            <a:pPr eaLnBrk="1" hangingPunct="1">
              <a:lnSpc>
                <a:spcPct val="80000"/>
              </a:lnSpc>
              <a:defRPr/>
            </a:pPr>
            <a:r>
              <a:rPr lang="tr-TR" sz="2300" b="1" dirty="0" smtClean="0"/>
              <a:t>Daha ileri eksiklik durumlarında müköz sekresyonda azalma, göz, akciğer, gastrointestinal ve genito üriner kanallara ait epiteliyal dokularda keratinizasyon oluşur. </a:t>
            </a:r>
          </a:p>
          <a:p>
            <a:pPr eaLnBrk="1" hangingPunct="1">
              <a:lnSpc>
                <a:spcPct val="80000"/>
              </a:lnSpc>
              <a:defRPr/>
            </a:pPr>
            <a:r>
              <a:rPr lang="tr-TR" sz="2300" b="1" dirty="0" smtClean="0"/>
              <a:t>Göz dokusunun bozulması olan </a:t>
            </a:r>
          </a:p>
          <a:p>
            <a:pPr marL="0" indent="0" eaLnBrk="1" hangingPunct="1">
              <a:lnSpc>
                <a:spcPct val="80000"/>
              </a:lnSpc>
              <a:buNone/>
              <a:defRPr/>
            </a:pPr>
            <a:r>
              <a:rPr lang="tr-TR" sz="2300" b="1" dirty="0" smtClean="0"/>
              <a:t>kseroftalmi (korneanın ve konjunktivanın</a:t>
            </a:r>
          </a:p>
          <a:p>
            <a:pPr marL="0" indent="0" eaLnBrk="1" hangingPunct="1">
              <a:lnSpc>
                <a:spcPct val="80000"/>
              </a:lnSpc>
              <a:buNone/>
              <a:defRPr/>
            </a:pPr>
            <a:r>
              <a:rPr lang="tr-TR" sz="2300" b="1" dirty="0" smtClean="0"/>
              <a:t>kuruması körlüğe neden olur. </a:t>
            </a:r>
          </a:p>
          <a:p>
            <a:pPr eaLnBrk="1" hangingPunct="1">
              <a:lnSpc>
                <a:spcPct val="80000"/>
              </a:lnSpc>
              <a:defRPr/>
            </a:pPr>
            <a:endParaRPr lang="tr-TR" sz="23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5" name="Content Placeholder 4"/>
          <p:cNvSpPr>
            <a:spLocks noGrp="1"/>
          </p:cNvSpPr>
          <p:nvPr>
            <p:ph sz="quarter" idx="1"/>
          </p:nvPr>
        </p:nvSpPr>
        <p:spPr/>
        <p:txBody>
          <a:bodyPr/>
          <a:lstStyle/>
          <a:p>
            <a:pPr eaLnBrk="1" hangingPunct="1">
              <a:lnSpc>
                <a:spcPct val="80000"/>
              </a:lnSpc>
              <a:defRPr/>
            </a:pPr>
            <a:r>
              <a:rPr lang="tr-TR" altLang="tr-TR" sz="2800" dirty="0">
                <a:effectLst>
                  <a:outerShdw blurRad="38100" dist="38100" dir="2700000" algn="tl">
                    <a:srgbClr val="C0C0C0"/>
                  </a:outerShdw>
                </a:effectLst>
                <a:latin typeface="+mj-lt"/>
              </a:rPr>
              <a:t>Karaciğerde </a:t>
            </a:r>
            <a:r>
              <a:rPr lang="tr-TR" altLang="tr-TR" sz="2800" dirty="0" smtClean="0">
                <a:effectLst>
                  <a:outerShdw blurRad="38100" dist="38100" dir="2700000" algn="tl">
                    <a:srgbClr val="C0C0C0"/>
                  </a:outerShdw>
                </a:effectLst>
                <a:latin typeface="+mj-lt"/>
              </a:rPr>
              <a:t>Vit A deposu </a:t>
            </a:r>
            <a:r>
              <a:rPr lang="tr-TR" altLang="tr-TR" sz="2800" dirty="0">
                <a:effectLst>
                  <a:outerShdw blurRad="38100" dist="38100" dir="2700000" algn="tl">
                    <a:srgbClr val="C0C0C0"/>
                  </a:outerShdw>
                </a:effectLst>
                <a:latin typeface="+mj-lt"/>
              </a:rPr>
              <a:t>azaldığında az ışıkta görme bozukluğu (gece körlüğü) ortaya çıkar</a:t>
            </a:r>
            <a:r>
              <a:rPr lang="tr-TR" altLang="tr-TR" sz="2800" dirty="0" smtClean="0">
                <a:effectLst>
                  <a:outerShdw blurRad="38100" dist="38100" dir="2700000" algn="tl">
                    <a:srgbClr val="C0C0C0"/>
                  </a:outerShdw>
                </a:effectLst>
                <a:latin typeface="+mj-lt"/>
              </a:rPr>
              <a:t>.</a:t>
            </a:r>
          </a:p>
          <a:p>
            <a:pPr eaLnBrk="1" hangingPunct="1">
              <a:lnSpc>
                <a:spcPct val="80000"/>
              </a:lnSpc>
              <a:defRPr/>
            </a:pPr>
            <a:r>
              <a:rPr lang="tr-TR" sz="2800" dirty="0">
                <a:latin typeface="+mj-lt"/>
              </a:rPr>
              <a:t>At, koyun ve keçide Vit A noksanlığı çok uzun sürelerde meydana gelir.</a:t>
            </a:r>
            <a:r>
              <a:rPr lang="tr-TR" altLang="tr-TR" sz="2800" dirty="0" smtClean="0">
                <a:effectLst>
                  <a:outerShdw blurRad="38100" dist="38100" dir="2700000" algn="tl">
                    <a:srgbClr val="C0C0C0"/>
                  </a:outerShdw>
                </a:effectLst>
                <a:latin typeface="+mj-lt"/>
              </a:rPr>
              <a:t> </a:t>
            </a:r>
            <a:endParaRPr lang="tr-TR" altLang="tr-TR" sz="2800" dirty="0">
              <a:effectLst>
                <a:outerShdw blurRad="38100" dist="38100" dir="2700000" algn="tl">
                  <a:srgbClr val="C0C0C0"/>
                </a:outerShdw>
              </a:effectLst>
              <a:latin typeface="+mj-lt"/>
            </a:endParaRPr>
          </a:p>
          <a:p>
            <a:pPr marL="0" indent="0" eaLnBrk="1" hangingPunct="1">
              <a:lnSpc>
                <a:spcPct val="80000"/>
              </a:lnSpc>
              <a:buNone/>
              <a:defRPr/>
            </a:pPr>
            <a:endParaRPr lang="tr-TR" sz="2800" b="1" dirty="0" smtClean="0">
              <a:solidFill>
                <a:srgbClr val="FFFF00"/>
              </a:solidFill>
            </a:endParaRPr>
          </a:p>
          <a:p>
            <a:pPr eaLnBrk="1" hangingPunct="1">
              <a:lnSpc>
                <a:spcPct val="80000"/>
              </a:lnSpc>
              <a:defRPr/>
            </a:pPr>
            <a:endParaRPr lang="tr-TR" sz="2800" b="1" dirty="0">
              <a:solidFill>
                <a:srgbClr val="FFFF00"/>
              </a:solidFill>
            </a:endParaRPr>
          </a:p>
          <a:p>
            <a:pPr eaLnBrk="1" hangingPunct="1">
              <a:lnSpc>
                <a:spcPct val="80000"/>
              </a:lnSpc>
              <a:defRPr/>
            </a:pPr>
            <a:r>
              <a:rPr lang="tr-TR" sz="2800" b="1" dirty="0" smtClean="0"/>
              <a:t>Fazlalık </a:t>
            </a:r>
            <a:r>
              <a:rPr lang="tr-TR" sz="2800" b="1" dirty="0"/>
              <a:t>Durumları: </a:t>
            </a:r>
            <a:endParaRPr lang="tr-TR" sz="2800" b="1" dirty="0" smtClean="0"/>
          </a:p>
          <a:p>
            <a:pPr marL="0" indent="0" eaLnBrk="1" hangingPunct="1">
              <a:lnSpc>
                <a:spcPct val="80000"/>
              </a:lnSpc>
              <a:buNone/>
              <a:defRPr/>
            </a:pPr>
            <a:r>
              <a:rPr lang="tr-TR" sz="2800" dirty="0" smtClean="0"/>
              <a:t>Deride </a:t>
            </a:r>
            <a:r>
              <a:rPr lang="tr-TR" sz="2800" dirty="0"/>
              <a:t>kuruluk, hepatik büyüme, eklem ağrısı.</a:t>
            </a:r>
          </a:p>
        </p:txBody>
      </p:sp>
    </p:spTree>
    <p:extLst>
      <p:ext uri="{BB962C8B-B14F-4D97-AF65-F5344CB8AC3E}">
        <p14:creationId xmlns:p14="http://schemas.microsoft.com/office/powerpoint/2010/main" val="3411577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01625" y="228600"/>
            <a:ext cx="8534400" cy="1040160"/>
          </a:xfrm>
        </p:spPr>
        <p:txBody>
          <a:bodyPr/>
          <a:lstStyle/>
          <a:p>
            <a:r>
              <a:rPr lang="tr-TR" dirty="0" smtClean="0"/>
              <a:t>Buzağılarda </a:t>
            </a:r>
            <a:r>
              <a:rPr lang="tr-TR" dirty="0" err="1" smtClean="0"/>
              <a:t>Bakarkörlük</a:t>
            </a:r>
            <a:r>
              <a:rPr lang="tr-TR" dirty="0" smtClean="0"/>
              <a:t/>
            </a:r>
            <a:br>
              <a:rPr lang="tr-TR" dirty="0" smtClean="0"/>
            </a:br>
            <a:r>
              <a:rPr lang="tr-TR" dirty="0" smtClean="0"/>
              <a:t>(</a:t>
            </a:r>
            <a:r>
              <a:rPr lang="tr-TR" dirty="0" err="1"/>
              <a:t>Amaurosis</a:t>
            </a:r>
            <a:r>
              <a:rPr lang="tr-TR" dirty="0"/>
              <a:t>, </a:t>
            </a:r>
            <a:r>
              <a:rPr lang="tr-TR" dirty="0" err="1"/>
              <a:t>Blindness</a:t>
            </a:r>
            <a:r>
              <a:rPr lang="tr-TR" dirty="0" smtClean="0"/>
              <a:t>)</a:t>
            </a:r>
            <a:endParaRPr lang="tr-TR" dirty="0"/>
          </a:p>
        </p:txBody>
      </p:sp>
      <p:sp>
        <p:nvSpPr>
          <p:cNvPr id="3" name="İçerik Yer Tutucusu 2"/>
          <p:cNvSpPr>
            <a:spLocks noGrp="1"/>
          </p:cNvSpPr>
          <p:nvPr>
            <p:ph sz="quarter" idx="1"/>
          </p:nvPr>
        </p:nvSpPr>
        <p:spPr>
          <a:xfrm>
            <a:off x="301752" y="1412776"/>
            <a:ext cx="8503920" cy="4686272"/>
          </a:xfrm>
        </p:spPr>
        <p:txBody>
          <a:bodyPr/>
          <a:lstStyle/>
          <a:p>
            <a:r>
              <a:rPr lang="tr-TR" dirty="0" smtClean="0"/>
              <a:t>Türkiye'de, sık rastlanan bölgeler başlıca Isparta ve yöresi ile Kapadokya bölgesidir. Her iki yörede de bakarkör buzağı doğumları, kronik nitrat zehirlenmesine bağlı olarak gebelerde gelişen </a:t>
            </a:r>
            <a:r>
              <a:rPr lang="tr-TR" dirty="0" err="1" smtClean="0"/>
              <a:t>sekonder</a:t>
            </a:r>
            <a:r>
              <a:rPr lang="tr-TR" dirty="0" smtClean="0"/>
              <a:t> bir </a:t>
            </a:r>
            <a:r>
              <a:rPr lang="tr-TR" dirty="0" err="1" smtClean="0"/>
              <a:t>Vit</a:t>
            </a:r>
            <a:r>
              <a:rPr lang="tr-TR" dirty="0" smtClean="0"/>
              <a:t> A yetersizliği ile ilgilidir.</a:t>
            </a:r>
          </a:p>
          <a:p>
            <a:endParaRPr lang="tr-TR" dirty="0" smtClean="0"/>
          </a:p>
          <a:p>
            <a:r>
              <a:rPr lang="tr-TR" dirty="0" err="1" smtClean="0"/>
              <a:t>Bakarkörlük</a:t>
            </a:r>
            <a:r>
              <a:rPr lang="tr-TR" dirty="0" smtClean="0"/>
              <a:t>, tüm evcil hayvanlarda fakat daha çok yeni doğanlarda, bilhassa buzağılarda, gözlenir ve sıklıkla </a:t>
            </a:r>
            <a:r>
              <a:rPr lang="tr-TR" dirty="0" err="1" smtClean="0"/>
              <a:t>Vit</a:t>
            </a:r>
            <a:r>
              <a:rPr lang="tr-TR" dirty="0" smtClean="0"/>
              <a:t> A) yetersizliği ile ilgilidir.</a:t>
            </a:r>
          </a:p>
          <a:p>
            <a:endParaRPr lang="tr-TR" dirty="0"/>
          </a:p>
        </p:txBody>
      </p:sp>
    </p:spTree>
    <p:extLst>
      <p:ext uri="{BB962C8B-B14F-4D97-AF65-F5344CB8AC3E}">
        <p14:creationId xmlns:p14="http://schemas.microsoft.com/office/powerpoint/2010/main" val="2264192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err="1"/>
              <a:t>Vit</a:t>
            </a:r>
            <a:r>
              <a:rPr lang="tr-TR" dirty="0"/>
              <a:t> A alkol formunda alındığında (merada yeşil otlarla bu formda) ve bu şekilde </a:t>
            </a:r>
            <a:r>
              <a:rPr lang="tr-TR" dirty="0" err="1"/>
              <a:t>plasental</a:t>
            </a:r>
            <a:r>
              <a:rPr lang="tr-TR" dirty="0"/>
              <a:t> bariyeri aşamadığından, </a:t>
            </a:r>
            <a:r>
              <a:rPr lang="tr-TR" dirty="0" err="1"/>
              <a:t>fötus</a:t>
            </a:r>
            <a:r>
              <a:rPr lang="tr-TR" dirty="0"/>
              <a:t> üzerine olumsuz etkir. Merada,  annenin yoğun olarak otlamasıyla </a:t>
            </a:r>
            <a:r>
              <a:rPr lang="tr-TR" dirty="0" err="1"/>
              <a:t>fötusun</a:t>
            </a:r>
            <a:r>
              <a:rPr lang="tr-TR" dirty="0"/>
              <a:t> karaciğer </a:t>
            </a:r>
            <a:r>
              <a:rPr lang="tr-TR" dirty="0" err="1"/>
              <a:t>Vit</a:t>
            </a:r>
            <a:r>
              <a:rPr lang="tr-TR" dirty="0"/>
              <a:t> A deposu artmaz (buzağı, kuzu ve oğlaklarda). Tersine ester formda </a:t>
            </a:r>
            <a:r>
              <a:rPr lang="tr-TR" dirty="0" err="1"/>
              <a:t>Vit</a:t>
            </a:r>
            <a:r>
              <a:rPr lang="tr-TR" dirty="0"/>
              <a:t> A (</a:t>
            </a:r>
            <a:r>
              <a:rPr lang="tr-TR" dirty="0" err="1"/>
              <a:t>retinilpalmitat</a:t>
            </a:r>
            <a:r>
              <a:rPr lang="tr-TR" dirty="0"/>
              <a:t>, </a:t>
            </a:r>
            <a:r>
              <a:rPr lang="tr-TR" dirty="0" err="1"/>
              <a:t>retinil-stearat</a:t>
            </a:r>
            <a:r>
              <a:rPr lang="tr-TR" dirty="0"/>
              <a:t> gibi) inekte </a:t>
            </a:r>
            <a:r>
              <a:rPr lang="tr-TR" dirty="0" err="1"/>
              <a:t>plasental</a:t>
            </a:r>
            <a:r>
              <a:rPr lang="tr-TR" dirty="0"/>
              <a:t> bariyeri aşabilir ve doğumdan önce buzağının karaciğer depolarında bir artışa neden </a:t>
            </a:r>
            <a:r>
              <a:rPr lang="tr-TR" dirty="0" smtClean="0"/>
              <a:t>olabilir.</a:t>
            </a:r>
            <a:endParaRPr lang="tr-TR" dirty="0"/>
          </a:p>
          <a:p>
            <a:endParaRPr lang="tr-TR" dirty="0"/>
          </a:p>
        </p:txBody>
      </p:sp>
    </p:spTree>
    <p:extLst>
      <p:ext uri="{BB962C8B-B14F-4D97-AF65-F5344CB8AC3E}">
        <p14:creationId xmlns:p14="http://schemas.microsoft.com/office/powerpoint/2010/main" val="39824345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idx="4294967295"/>
          </p:nvPr>
        </p:nvSpPr>
        <p:spPr/>
        <p:txBody>
          <a:bodyPr/>
          <a:lstStyle/>
          <a:p>
            <a:pPr eaLnBrk="1" hangingPunct="1">
              <a:defRPr/>
            </a:pPr>
            <a:r>
              <a:rPr lang="tr-TR" sz="3500" smtClean="0">
                <a:solidFill>
                  <a:srgbClr val="000000"/>
                </a:solidFill>
                <a:effectLst>
                  <a:outerShdw blurRad="38100" dist="38100" dir="2700000" algn="tl">
                    <a:srgbClr val="FFFFFF"/>
                  </a:outerShdw>
                </a:effectLst>
              </a:rPr>
              <a:t>VİTAMİN D (Antiraşitik Vitamin)</a:t>
            </a:r>
          </a:p>
        </p:txBody>
      </p:sp>
      <p:sp>
        <p:nvSpPr>
          <p:cNvPr id="51203" name="Rectangle 3"/>
          <p:cNvSpPr>
            <a:spLocks noGrp="1"/>
          </p:cNvSpPr>
          <p:nvPr>
            <p:ph type="body" idx="4294967295"/>
          </p:nvPr>
        </p:nvSpPr>
        <p:spPr/>
        <p:txBody>
          <a:bodyPr/>
          <a:lstStyle/>
          <a:p>
            <a:pPr eaLnBrk="1" hangingPunct="1">
              <a:defRPr/>
            </a:pPr>
            <a:r>
              <a:rPr lang="tr-TR" b="1" smtClean="0">
                <a:effectLst>
                  <a:outerShdw blurRad="38100" dist="38100" dir="2700000" algn="tl">
                    <a:srgbClr val="FFFFFF"/>
                  </a:outerShdw>
                </a:effectLst>
              </a:rPr>
              <a:t>Prekursorleri</a:t>
            </a:r>
          </a:p>
          <a:p>
            <a:pPr eaLnBrk="1" hangingPunct="1">
              <a:buFont typeface="Wingdings" pitchFamily="2" charset="2"/>
              <a:buAutoNum type="arabicPeriod"/>
              <a:defRPr/>
            </a:pPr>
            <a:r>
              <a:rPr lang="tr-TR" b="1" smtClean="0">
                <a:effectLst>
                  <a:outerShdw blurRad="38100" dist="38100" dir="2700000" algn="tl">
                    <a:srgbClr val="FFFFFF"/>
                  </a:outerShdw>
                </a:effectLst>
              </a:rPr>
              <a:t>Ergosterol (vitamin D</a:t>
            </a:r>
            <a:r>
              <a:rPr lang="tr-TR" b="1" baseline="-25000" smtClean="0">
                <a:effectLst>
                  <a:outerShdw blurRad="38100" dist="38100" dir="2700000" algn="tl">
                    <a:srgbClr val="FFFFFF"/>
                  </a:outerShdw>
                </a:effectLst>
              </a:rPr>
              <a:t>2</a:t>
            </a:r>
            <a:r>
              <a:rPr lang="tr-TR" b="1" smtClean="0">
                <a:effectLst>
                  <a:outerShdw blurRad="38100" dist="38100" dir="2700000" algn="tl">
                    <a:srgbClr val="FFFFFF"/>
                  </a:outerShdw>
                </a:effectLst>
              </a:rPr>
              <a:t> olarak bilinen ergokalsiferolün prekursoru – bitki, maya ve mantarlarda bulunur)</a:t>
            </a:r>
          </a:p>
          <a:p>
            <a:pPr eaLnBrk="1" hangingPunct="1">
              <a:buFont typeface="Wingdings" pitchFamily="2" charset="2"/>
              <a:buAutoNum type="arabicPeriod"/>
              <a:defRPr/>
            </a:pPr>
            <a:r>
              <a:rPr lang="tr-TR" b="1" smtClean="0">
                <a:effectLst>
                  <a:outerShdw blurRad="38100" dist="38100" dir="2700000" algn="tl">
                    <a:srgbClr val="FFFFFF"/>
                  </a:outerShdw>
                </a:effectLst>
              </a:rPr>
              <a:t>7-dehidrokolesterol (vitamin D</a:t>
            </a:r>
            <a:r>
              <a:rPr lang="tr-TR" b="1" baseline="-25000" smtClean="0">
                <a:effectLst>
                  <a:outerShdw blurRad="38100" dist="38100" dir="2700000" algn="tl">
                    <a:srgbClr val="FFFFFF"/>
                  </a:outerShdw>
                </a:effectLst>
              </a:rPr>
              <a:t>3</a:t>
            </a:r>
            <a:r>
              <a:rPr lang="tr-TR" b="1" smtClean="0">
                <a:effectLst>
                  <a:outerShdw blurRad="38100" dist="38100" dir="2700000" algn="tl">
                    <a:srgbClr val="FFFFFF"/>
                  </a:outerShdw>
                </a:effectLst>
              </a:rPr>
              <a:t> olarak bilinen kolekalsiferolün prekursoru – hayvanlarda bulunur)</a:t>
            </a:r>
          </a:p>
          <a:p>
            <a:pPr eaLnBrk="1" hangingPunct="1">
              <a:defRPr/>
            </a:pPr>
            <a:endParaRPr lang="tr-TR"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pic>
        <p:nvPicPr>
          <p:cNvPr id="4" name="Picture 1030" descr="1"/>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5292080" y="1412776"/>
            <a:ext cx="3672408" cy="32893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1033"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1412776"/>
            <a:ext cx="3672408" cy="3289300"/>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683568" y="5141397"/>
            <a:ext cx="7128792" cy="369332"/>
          </a:xfrm>
          <a:prstGeom prst="rect">
            <a:avLst/>
          </a:prstGeom>
        </p:spPr>
        <p:txBody>
          <a:bodyPr wrap="square">
            <a:spAutoFit/>
          </a:bodyPr>
          <a:lstStyle/>
          <a:p>
            <a:r>
              <a:rPr lang="tr-TR" dirty="0" err="1"/>
              <a:t>Vit</a:t>
            </a:r>
            <a:r>
              <a:rPr lang="tr-TR" dirty="0"/>
              <a:t> D2   </a:t>
            </a:r>
            <a:r>
              <a:rPr lang="tr-TR" dirty="0" smtClean="0"/>
              <a:t>                                                                </a:t>
            </a:r>
            <a:r>
              <a:rPr lang="tr-TR" dirty="0" err="1"/>
              <a:t>Vit</a:t>
            </a:r>
            <a:r>
              <a:rPr lang="tr-TR" dirty="0"/>
              <a:t> D3</a:t>
            </a:r>
            <a:endParaRPr lang="tr-TR" dirty="0"/>
          </a:p>
        </p:txBody>
      </p:sp>
    </p:spTree>
    <p:extLst>
      <p:ext uri="{BB962C8B-B14F-4D97-AF65-F5344CB8AC3E}">
        <p14:creationId xmlns:p14="http://schemas.microsoft.com/office/powerpoint/2010/main" val="42886703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179512" y="987424"/>
            <a:ext cx="8964488" cy="5681935"/>
          </a:xfrm>
        </p:spPr>
        <p:txBody>
          <a:bodyPr/>
          <a:lstStyle/>
          <a:p>
            <a:pPr>
              <a:buFont typeface="Wingdings" panose="05000000000000000000" pitchFamily="2" charset="2"/>
              <a:buNone/>
            </a:pPr>
            <a:r>
              <a:rPr lang="tr-TR" altLang="tr-TR" sz="2800" dirty="0">
                <a:effectLst>
                  <a:outerShdw blurRad="38100" dist="38100" dir="2700000" algn="tl">
                    <a:srgbClr val="C0C0C0"/>
                  </a:outerShdw>
                </a:effectLst>
                <a:latin typeface="Tahoma" panose="020B0604030504040204" pitchFamily="34" charset="0"/>
              </a:rPr>
              <a:t>Dietle alınan D2 ve </a:t>
            </a:r>
            <a:r>
              <a:rPr lang="tr-TR" altLang="tr-TR" sz="2800" dirty="0" smtClean="0">
                <a:effectLst>
                  <a:outerShdw blurRad="38100" dist="38100" dir="2700000" algn="tl">
                    <a:srgbClr val="C0C0C0"/>
                  </a:outerShdw>
                </a:effectLst>
                <a:latin typeface="Tahoma" panose="020B0604030504040204" pitchFamily="34" charset="0"/>
              </a:rPr>
              <a:t>D3 ince </a:t>
            </a:r>
            <a:r>
              <a:rPr lang="tr-TR" altLang="tr-TR" sz="2800" dirty="0">
                <a:effectLst>
                  <a:outerShdw blurRad="38100" dist="38100" dir="2700000" algn="tl">
                    <a:srgbClr val="C0C0C0"/>
                  </a:outerShdw>
                </a:effectLst>
                <a:latin typeface="Tahoma" panose="020B0604030504040204" pitchFamily="34" charset="0"/>
              </a:rPr>
              <a:t>barsaktan emilir. </a:t>
            </a:r>
          </a:p>
          <a:p>
            <a:pPr>
              <a:buNone/>
            </a:pPr>
            <a:r>
              <a:rPr lang="tr-TR" altLang="tr-TR" sz="2800" dirty="0" smtClean="0">
                <a:effectLst>
                  <a:outerShdw blurRad="38100" dist="38100" dir="2700000" algn="tl">
                    <a:srgbClr val="C0C0C0"/>
                  </a:outerShdw>
                </a:effectLst>
                <a:latin typeface="Tahoma" panose="020B0604030504040204" pitchFamily="34" charset="0"/>
              </a:rPr>
              <a:t>Fotoliz (UV) </a:t>
            </a:r>
            <a:r>
              <a:rPr lang="tr-TR" altLang="tr-TR" sz="2800" dirty="0">
                <a:effectLst>
                  <a:outerShdw blurRad="38100" dist="38100" dir="2700000" algn="tl">
                    <a:srgbClr val="C0C0C0"/>
                  </a:outerShdw>
                </a:effectLst>
                <a:latin typeface="Tahoma" panose="020B0604030504040204" pitchFamily="34" charset="0"/>
              </a:rPr>
              <a:t>ile deride </a:t>
            </a:r>
            <a:r>
              <a:rPr lang="tr-TR" altLang="tr-TR" sz="2800" dirty="0" smtClean="0">
                <a:effectLst>
                  <a:outerShdw blurRad="38100" dist="38100" dir="2700000" algn="tl">
                    <a:srgbClr val="C0C0C0"/>
                  </a:outerShdw>
                </a:effectLst>
                <a:latin typeface="Tahoma" panose="020B0604030504040204" pitchFamily="34" charset="0"/>
              </a:rPr>
              <a:t>7.dehidrokolesterolden D3 oluşur </a:t>
            </a:r>
          </a:p>
          <a:p>
            <a:pPr>
              <a:buNone/>
            </a:pPr>
            <a:r>
              <a:rPr lang="tr-TR" altLang="tr-TR" sz="2800" dirty="0" smtClean="0">
                <a:effectLst>
                  <a:outerShdw blurRad="38100" dist="38100" dir="2700000" algn="tl">
                    <a:srgbClr val="C0C0C0"/>
                  </a:outerShdw>
                </a:effectLst>
                <a:latin typeface="Tahoma" panose="020B0604030504040204" pitchFamily="34" charset="0"/>
              </a:rPr>
              <a:t>Dietle </a:t>
            </a:r>
            <a:r>
              <a:rPr lang="tr-TR" altLang="tr-TR" sz="2800" dirty="0">
                <a:effectLst>
                  <a:outerShdw blurRad="38100" dist="38100" dir="2700000" algn="tl">
                    <a:srgbClr val="C0C0C0"/>
                  </a:outerShdw>
                </a:effectLst>
                <a:latin typeface="Tahoma" panose="020B0604030504040204" pitchFamily="34" charset="0"/>
              </a:rPr>
              <a:t>alınan </a:t>
            </a:r>
            <a:r>
              <a:rPr lang="tr-TR" altLang="tr-TR" sz="2800" dirty="0" smtClean="0">
                <a:effectLst>
                  <a:outerShdw blurRad="38100" dist="38100" dir="2700000" algn="tl">
                    <a:srgbClr val="C0C0C0"/>
                  </a:outerShdw>
                </a:effectLst>
                <a:latin typeface="Tahoma" panose="020B0604030504040204" pitchFamily="34" charset="0"/>
              </a:rPr>
              <a:t>D2, </a:t>
            </a:r>
            <a:r>
              <a:rPr lang="tr-TR" altLang="tr-TR" sz="2800" dirty="0">
                <a:effectLst>
                  <a:outerShdw blurRad="38100" dist="38100" dir="2700000" algn="tl">
                    <a:srgbClr val="C0C0C0"/>
                  </a:outerShdw>
                </a:effectLst>
                <a:latin typeface="Tahoma" panose="020B0604030504040204" pitchFamily="34" charset="0"/>
              </a:rPr>
              <a:t>D3 </a:t>
            </a:r>
            <a:r>
              <a:rPr lang="tr-TR" altLang="tr-TR" sz="2800" dirty="0" smtClean="0">
                <a:effectLst>
                  <a:outerShdw blurRad="38100" dist="38100" dir="2700000" algn="tl">
                    <a:srgbClr val="C0C0C0"/>
                  </a:outerShdw>
                </a:effectLst>
                <a:latin typeface="Tahoma" panose="020B0604030504040204" pitchFamily="34" charset="0"/>
              </a:rPr>
              <a:t>ve deride sentezlenen D3, özel </a:t>
            </a:r>
            <a:r>
              <a:rPr lang="tr-TR" altLang="tr-TR" sz="2800" dirty="0">
                <a:effectLst>
                  <a:outerShdw blurRad="38100" dist="38100" dir="2700000" algn="tl">
                    <a:srgbClr val="C0C0C0"/>
                  </a:outerShdw>
                </a:effectLst>
                <a:latin typeface="Tahoma" panose="020B0604030504040204" pitchFamily="34" charset="0"/>
              </a:rPr>
              <a:t>bir </a:t>
            </a:r>
            <a:r>
              <a:rPr lang="tr-TR" altLang="tr-TR" sz="2800" dirty="0" smtClean="0">
                <a:effectLst>
                  <a:outerShdw blurRad="38100" dist="38100" dir="2700000" algn="tl">
                    <a:srgbClr val="C0C0C0"/>
                  </a:outerShdw>
                </a:effectLst>
                <a:latin typeface="Tahoma" panose="020B0604030504040204" pitchFamily="34" charset="0"/>
              </a:rPr>
              <a:t>globulin’e </a:t>
            </a:r>
            <a:r>
              <a:rPr lang="tr-TR" altLang="tr-TR" sz="2800" dirty="0">
                <a:effectLst>
                  <a:outerShdw blurRad="38100" dist="38100" dir="2700000" algn="tl">
                    <a:srgbClr val="C0C0C0"/>
                  </a:outerShdw>
                </a:effectLst>
                <a:latin typeface="Tahoma" panose="020B0604030504040204" pitchFamily="34" charset="0"/>
              </a:rPr>
              <a:t>bağlanarak kan yolu ile karaciğere </a:t>
            </a:r>
            <a:r>
              <a:rPr lang="tr-TR" altLang="tr-TR" sz="2800" dirty="0" smtClean="0">
                <a:effectLst>
                  <a:outerShdw blurRad="38100" dist="38100" dir="2700000" algn="tl">
                    <a:srgbClr val="C0C0C0"/>
                  </a:outerShdw>
                </a:effectLst>
                <a:latin typeface="Tahoma" panose="020B0604030504040204" pitchFamily="34" charset="0"/>
              </a:rPr>
              <a:t>gelir.</a:t>
            </a:r>
            <a:endParaRPr lang="tr-TR" altLang="tr-TR" sz="2800" dirty="0">
              <a:effectLst>
                <a:outerShdw blurRad="38100" dist="38100" dir="2700000" algn="tl">
                  <a:srgbClr val="C0C0C0"/>
                </a:outerShdw>
              </a:effectLst>
              <a:latin typeface="Tahoma" panose="020B0604030504040204" pitchFamily="34" charset="0"/>
            </a:endParaRPr>
          </a:p>
          <a:p>
            <a:r>
              <a:rPr lang="tr-TR" altLang="tr-TR" sz="2800" dirty="0">
                <a:effectLst>
                  <a:outerShdw blurRad="38100" dist="38100" dir="2700000" algn="tl">
                    <a:srgbClr val="C0C0C0"/>
                  </a:outerShdw>
                </a:effectLst>
                <a:latin typeface="Tahoma" panose="020B0604030504040204" pitchFamily="34" charset="0"/>
              </a:rPr>
              <a:t>Karaciğer hücrelerinin mikrozom fraksiyonunda hidroksillenir. </a:t>
            </a:r>
            <a:r>
              <a:rPr lang="tr-TR" altLang="tr-TR" sz="2800" dirty="0" smtClean="0">
                <a:effectLst>
                  <a:outerShdw blurRad="38100" dist="38100" dir="2700000" algn="tl">
                    <a:srgbClr val="C0C0C0"/>
                  </a:outerShdw>
                </a:effectLst>
                <a:latin typeface="Tahoma" panose="020B0604030504040204" pitchFamily="34" charset="0"/>
              </a:rPr>
              <a:t>(25. C’dan) 2</a:t>
            </a:r>
            <a:r>
              <a:rPr lang="tr-TR" altLang="tr-TR" sz="2800" dirty="0" smtClean="0">
                <a:effectLst>
                  <a:outerShdw blurRad="38100" dist="38100" dir="2700000" algn="tl">
                    <a:srgbClr val="C0C0C0"/>
                  </a:outerShdw>
                </a:effectLst>
                <a:latin typeface="Tahoma" panose="020B0604030504040204" pitchFamily="34" charset="0"/>
                <a:cs typeface="Times New Roman" panose="02020603050405020304" pitchFamily="18" charset="0"/>
              </a:rPr>
              <a:t>5.hidroksi kolekalsiferol oluşur. </a:t>
            </a:r>
            <a:r>
              <a:rPr lang="tr-TR" altLang="tr-TR" sz="2800" dirty="0" smtClean="0">
                <a:effectLst>
                  <a:outerShdw blurRad="38100" dist="38100" dir="2700000" algn="tl">
                    <a:srgbClr val="C0C0C0"/>
                  </a:outerShdw>
                </a:effectLst>
                <a:latin typeface="Tahoma" panose="020B0604030504040204" pitchFamily="34" charset="0"/>
              </a:rPr>
              <a:t>Vitamin </a:t>
            </a:r>
            <a:r>
              <a:rPr lang="tr-TR" altLang="tr-TR" sz="2800" dirty="0">
                <a:effectLst>
                  <a:outerShdw blurRad="38100" dist="38100" dir="2700000" algn="tl">
                    <a:srgbClr val="C0C0C0"/>
                  </a:outerShdw>
                </a:effectLst>
                <a:latin typeface="Tahoma" panose="020B0604030504040204" pitchFamily="34" charset="0"/>
              </a:rPr>
              <a:t>D etkisi yoktur. </a:t>
            </a:r>
            <a:endParaRPr lang="tr-TR" altLang="tr-TR" sz="2800" dirty="0" smtClean="0">
              <a:effectLst>
                <a:outerShdw blurRad="38100" dist="38100" dir="2700000" algn="tl">
                  <a:srgbClr val="C0C0C0"/>
                </a:outerShdw>
              </a:effectLst>
              <a:latin typeface="Tahoma" panose="020B0604030504040204" pitchFamily="34" charset="0"/>
            </a:endParaRPr>
          </a:p>
          <a:p>
            <a:pPr>
              <a:lnSpc>
                <a:spcPct val="110000"/>
              </a:lnSpc>
            </a:pPr>
            <a:r>
              <a:rPr lang="tr-TR" altLang="tr-TR" sz="2800" dirty="0">
                <a:effectLst>
                  <a:outerShdw blurRad="38100" dist="38100" dir="2700000" algn="tl">
                    <a:srgbClr val="C0C0C0"/>
                  </a:outerShdw>
                </a:effectLst>
                <a:latin typeface="Tahoma" panose="020B0604030504040204" pitchFamily="34" charset="0"/>
              </a:rPr>
              <a:t>Dolaşıma bu şekilde katılır ve bu şekilde depo edilir.</a:t>
            </a:r>
          </a:p>
          <a:p>
            <a:pPr>
              <a:lnSpc>
                <a:spcPct val="110000"/>
              </a:lnSpc>
            </a:pPr>
            <a:r>
              <a:rPr lang="tr-TR" altLang="tr-TR" sz="2800" dirty="0">
                <a:effectLst>
                  <a:outerShdw blurRad="38100" dist="38100" dir="2700000" algn="tl">
                    <a:srgbClr val="C0C0C0"/>
                  </a:outerShdw>
                </a:effectLst>
                <a:latin typeface="Tahoma" panose="020B0604030504040204" pitchFamily="34" charset="0"/>
              </a:rPr>
              <a:t>Gerektiğinde böbrekte yeniden </a:t>
            </a:r>
            <a:r>
              <a:rPr lang="tr-TR" altLang="tr-TR" sz="2800" dirty="0" smtClean="0">
                <a:effectLst>
                  <a:outerShdw blurRad="38100" dist="38100" dir="2700000" algn="tl">
                    <a:srgbClr val="C0C0C0"/>
                  </a:outerShdw>
                </a:effectLst>
                <a:latin typeface="Tahoma" panose="020B0604030504040204" pitchFamily="34" charset="0"/>
              </a:rPr>
              <a:t>hidroksillenir.(1.C’dan) Az </a:t>
            </a:r>
            <a:r>
              <a:rPr lang="tr-TR" altLang="tr-TR" sz="2800" dirty="0">
                <a:effectLst>
                  <a:outerShdw blurRad="38100" dist="38100" dir="2700000" algn="tl">
                    <a:srgbClr val="C0C0C0"/>
                  </a:outerShdw>
                </a:effectLst>
                <a:latin typeface="Tahoma" panose="020B0604030504040204" pitchFamily="34" charset="0"/>
              </a:rPr>
              <a:t>miktarda kemik’te de olabilir. </a:t>
            </a:r>
            <a:r>
              <a:rPr lang="tr-TR" altLang="tr-TR" sz="2800" dirty="0" smtClean="0">
                <a:effectLst>
                  <a:outerShdw blurRad="38100" dist="38100" dir="2700000" algn="tl">
                    <a:srgbClr val="C0C0C0"/>
                  </a:outerShdw>
                </a:effectLst>
                <a:latin typeface="Tahoma" panose="020B0604030504040204" pitchFamily="34" charset="0"/>
              </a:rPr>
              <a:t>1,25OH</a:t>
            </a:r>
            <a:r>
              <a:rPr lang="tr-TR" altLang="tr-TR" sz="2800" dirty="0">
                <a:effectLst>
                  <a:outerShdw blurRad="38100" dist="38100" dir="2700000" algn="tl">
                    <a:srgbClr val="C0C0C0"/>
                  </a:outerShdw>
                </a:effectLst>
                <a:latin typeface="Tahoma" panose="020B0604030504040204" pitchFamily="34" charset="0"/>
                <a:cs typeface="Times New Roman" panose="02020603050405020304" pitchFamily="18" charset="0"/>
              </a:rPr>
              <a:t> kolekalsiferol </a:t>
            </a:r>
            <a:endParaRPr lang="tr-TR" altLang="tr-TR" sz="2800" dirty="0" smtClean="0">
              <a:effectLst>
                <a:outerShdw blurRad="38100" dist="38100" dir="2700000" algn="tl">
                  <a:srgbClr val="C0C0C0"/>
                </a:outerShdw>
              </a:effectLst>
              <a:latin typeface="Tahoma" panose="020B0604030504040204" pitchFamily="34" charset="0"/>
              <a:cs typeface="Times New Roman" panose="02020603050405020304" pitchFamily="18" charset="0"/>
            </a:endParaRPr>
          </a:p>
          <a:p>
            <a:pPr>
              <a:lnSpc>
                <a:spcPct val="110000"/>
              </a:lnSpc>
            </a:pPr>
            <a:r>
              <a:rPr lang="tr-TR" altLang="tr-TR" sz="2800" dirty="0" smtClean="0">
                <a:effectLst>
                  <a:outerShdw blurRad="38100" dist="38100" dir="2700000" algn="tl">
                    <a:srgbClr val="C0C0C0"/>
                  </a:outerShdw>
                </a:effectLst>
                <a:latin typeface="Tahoma" panose="020B0604030504040204" pitchFamily="34" charset="0"/>
              </a:rPr>
              <a:t>Hidroksilasyon hücrelerin </a:t>
            </a:r>
            <a:r>
              <a:rPr lang="tr-TR" altLang="tr-TR" sz="2800" dirty="0">
                <a:effectLst>
                  <a:outerShdw blurRad="38100" dist="38100" dir="2700000" algn="tl">
                    <a:srgbClr val="C0C0C0"/>
                  </a:outerShdw>
                </a:effectLst>
                <a:latin typeface="Tahoma" panose="020B0604030504040204" pitchFamily="34" charset="0"/>
              </a:rPr>
              <a:t>mitokondrilerinde </a:t>
            </a:r>
            <a:r>
              <a:rPr lang="tr-TR" altLang="tr-TR" sz="2800" dirty="0" smtClean="0">
                <a:effectLst>
                  <a:outerShdw blurRad="38100" dist="38100" dir="2700000" algn="tl">
                    <a:srgbClr val="C0C0C0"/>
                  </a:outerShdw>
                </a:effectLst>
                <a:latin typeface="Tahoma" panose="020B0604030504040204" pitchFamily="34" charset="0"/>
              </a:rPr>
              <a:t>olur</a:t>
            </a:r>
            <a:r>
              <a:rPr lang="tr-TR" altLang="tr-TR" sz="2800" dirty="0">
                <a:effectLst>
                  <a:outerShdw blurRad="38100" dist="38100" dir="2700000" algn="tl">
                    <a:srgbClr val="C0C0C0"/>
                  </a:outerShdw>
                </a:effectLst>
                <a:latin typeface="Tahoma" panose="020B0604030504040204" pitchFamily="34" charset="0"/>
              </a:rPr>
              <a:t>. </a:t>
            </a:r>
          </a:p>
          <a:p>
            <a:endParaRPr lang="tr-TR" altLang="tr-TR" sz="2800" dirty="0">
              <a:effectLst>
                <a:outerShdw blurRad="38100" dist="38100" dir="2700000" algn="tl">
                  <a:srgbClr val="C0C0C0"/>
                </a:outerShdw>
              </a:effectLst>
              <a:latin typeface="Tahoma" panose="020B0604030504040204" pitchFamily="34" charset="0"/>
            </a:endParaRPr>
          </a:p>
          <a:p>
            <a:endParaRPr lang="tr-TR" dirty="0"/>
          </a:p>
        </p:txBody>
      </p:sp>
    </p:spTree>
    <p:extLst>
      <p:ext uri="{BB962C8B-B14F-4D97-AF65-F5344CB8AC3E}">
        <p14:creationId xmlns:p14="http://schemas.microsoft.com/office/powerpoint/2010/main" val="41797804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p:cNvSpPr>
          <p:nvPr>
            <p:ph type="title" idx="4294967295"/>
          </p:nvPr>
        </p:nvSpPr>
        <p:spPr/>
        <p:txBody>
          <a:bodyPr/>
          <a:lstStyle/>
          <a:p>
            <a:pPr eaLnBrk="1" hangingPunct="1"/>
            <a:endParaRPr lang="tr-TR" smtClean="0"/>
          </a:p>
        </p:txBody>
      </p:sp>
      <p:sp>
        <p:nvSpPr>
          <p:cNvPr id="52227" name="Rectangle 3"/>
          <p:cNvSpPr>
            <a:spLocks noGrp="1"/>
          </p:cNvSpPr>
          <p:nvPr>
            <p:ph type="body" idx="4294967295"/>
          </p:nvPr>
        </p:nvSpPr>
        <p:spPr>
          <a:xfrm>
            <a:off x="323850" y="1196975"/>
            <a:ext cx="8534400" cy="4598988"/>
          </a:xfrm>
        </p:spPr>
        <p:txBody>
          <a:bodyPr/>
          <a:lstStyle/>
          <a:p>
            <a:pPr eaLnBrk="1" hangingPunct="1">
              <a:defRPr/>
            </a:pPr>
            <a:r>
              <a:rPr lang="tr-TR" sz="3000" b="1" smtClean="0">
                <a:effectLst>
                  <a:outerShdw blurRad="38100" dist="38100" dir="2700000" algn="tl">
                    <a:srgbClr val="FFFFFF"/>
                  </a:outerShdw>
                </a:effectLst>
              </a:rPr>
              <a:t>En etkili vit. D metaboliti olan 1-25 dihidroksikolekalsiferol (kalsitrol) dür. Kalsitrol hücre çekirdeğinde DNA ile etkileşerek bağırsak mukozasında Ca bağlayıcı protein sentezini uyarır ve Ca’ un bağırsaklardan emilimini hızlandırır.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179512" y="1340768"/>
            <a:ext cx="8784976" cy="4758280"/>
          </a:xfrm>
        </p:spPr>
        <p:txBody>
          <a:bodyPr/>
          <a:lstStyle/>
          <a:p>
            <a:pPr>
              <a:lnSpc>
                <a:spcPct val="110000"/>
              </a:lnSpc>
              <a:buNone/>
            </a:pPr>
            <a:r>
              <a:rPr lang="tr-TR" altLang="tr-TR" sz="2800" dirty="0" smtClean="0">
                <a:effectLst>
                  <a:outerShdw blurRad="38100" dist="38100" dir="2700000" algn="tl">
                    <a:srgbClr val="C0C0C0"/>
                  </a:outerShdw>
                </a:effectLst>
                <a:latin typeface="Tahoma" panose="020B0604030504040204" pitchFamily="34" charset="0"/>
              </a:rPr>
              <a:t>1,25 dihidroksi D3’un </a:t>
            </a:r>
            <a:r>
              <a:rPr lang="tr-TR" altLang="tr-TR" sz="2800" dirty="0">
                <a:effectLst>
                  <a:outerShdw blurRad="38100" dist="38100" dir="2700000" algn="tl">
                    <a:srgbClr val="C0C0C0"/>
                  </a:outerShdw>
                </a:effectLst>
                <a:latin typeface="Tahoma" panose="020B0604030504040204" pitchFamily="34" charset="0"/>
              </a:rPr>
              <a:t>etki </a:t>
            </a:r>
            <a:r>
              <a:rPr lang="tr-TR" altLang="tr-TR" sz="2800" dirty="0" smtClean="0">
                <a:effectLst>
                  <a:outerShdw blurRad="38100" dist="38100" dir="2700000" algn="tl">
                    <a:srgbClr val="C0C0C0"/>
                  </a:outerShdw>
                </a:effectLst>
                <a:latin typeface="Tahoma" panose="020B0604030504040204" pitchFamily="34" charset="0"/>
              </a:rPr>
              <a:t>şekli steroid </a:t>
            </a:r>
            <a:r>
              <a:rPr lang="tr-TR" altLang="tr-TR" sz="2800" dirty="0">
                <a:effectLst>
                  <a:outerShdw blurRad="38100" dist="38100" dir="2700000" algn="tl">
                    <a:srgbClr val="C0C0C0"/>
                  </a:outerShdw>
                </a:effectLst>
                <a:latin typeface="Tahoma" panose="020B0604030504040204" pitchFamily="34" charset="0"/>
              </a:rPr>
              <a:t>hormonlara </a:t>
            </a:r>
            <a:r>
              <a:rPr lang="tr-TR" altLang="tr-TR" sz="2800" dirty="0" smtClean="0">
                <a:effectLst>
                  <a:outerShdw blurRad="38100" dist="38100" dir="2700000" algn="tl">
                    <a:srgbClr val="C0C0C0"/>
                  </a:outerShdw>
                </a:effectLst>
                <a:latin typeface="Tahoma" panose="020B0604030504040204" pitchFamily="34" charset="0"/>
              </a:rPr>
              <a:t>benzer.</a:t>
            </a:r>
            <a:r>
              <a:rPr lang="tr-TR" altLang="tr-TR" sz="2800" dirty="0">
                <a:effectLst>
                  <a:outerShdw blurRad="38100" dist="38100" dir="2700000" algn="tl">
                    <a:srgbClr val="C0C0C0"/>
                  </a:outerShdw>
                </a:effectLst>
                <a:latin typeface="Tahoma" panose="020B0604030504040204" pitchFamily="34" charset="0"/>
              </a:rPr>
              <a:t> </a:t>
            </a:r>
            <a:r>
              <a:rPr lang="tr-TR" altLang="tr-TR" sz="2400" dirty="0">
                <a:effectLst>
                  <a:outerShdw blurRad="38100" dist="38100" dir="2700000" algn="tl">
                    <a:srgbClr val="C0C0C0"/>
                  </a:outerShdw>
                </a:effectLst>
                <a:latin typeface="Tahoma" panose="020B0604030504040204" pitchFamily="34" charset="0"/>
              </a:rPr>
              <a:t>İnce barsakta 1.25 dihidroksi D3 hücre içine girer ve özel bir sitoplazmik reseptöre bağlanır. </a:t>
            </a:r>
            <a:r>
              <a:rPr lang="tr-TR" altLang="tr-TR" sz="2400" dirty="0" smtClean="0">
                <a:effectLst>
                  <a:outerShdw blurRad="38100" dist="38100" dir="2700000" algn="tl">
                    <a:srgbClr val="C0C0C0"/>
                  </a:outerShdw>
                </a:effectLst>
                <a:latin typeface="Tahoma" panose="020B0604030504040204" pitchFamily="34" charset="0"/>
              </a:rPr>
              <a:t>Hormon+reseptör kompleksi nükleusa geçer ve DNA üzerinde özel bölgeye bağlanarak transkripsiyona neden olur.</a:t>
            </a:r>
            <a:r>
              <a:rPr lang="tr-TR" altLang="tr-TR" sz="2400" dirty="0">
                <a:effectLst>
                  <a:outerShdw blurRad="38100" dist="38100" dir="2700000" algn="tl">
                    <a:srgbClr val="C0C0C0"/>
                  </a:outerShdw>
                </a:effectLst>
                <a:latin typeface="Tahoma" panose="020B0604030504040204" pitchFamily="34" charset="0"/>
              </a:rPr>
              <a:t> Özel bir Ca bağlayıcı protein </a:t>
            </a:r>
            <a:r>
              <a:rPr lang="tr-TR" altLang="tr-TR" sz="2400" dirty="0" smtClean="0">
                <a:effectLst>
                  <a:outerShdw blurRad="38100" dist="38100" dir="2700000" algn="tl">
                    <a:srgbClr val="C0C0C0"/>
                  </a:outerShdw>
                </a:effectLst>
                <a:latin typeface="Tahoma" panose="020B0604030504040204" pitchFamily="34" charset="0"/>
              </a:rPr>
              <a:t>sentezler. Bu </a:t>
            </a:r>
            <a:r>
              <a:rPr lang="tr-TR" altLang="tr-TR" sz="2400" dirty="0">
                <a:effectLst>
                  <a:outerShdw blurRad="38100" dist="38100" dir="2700000" algn="tl">
                    <a:srgbClr val="C0C0C0"/>
                  </a:outerShdw>
                </a:effectLst>
                <a:latin typeface="Tahoma" panose="020B0604030504040204" pitchFamily="34" charset="0"/>
              </a:rPr>
              <a:t>proteinin görevi ince barsakta </a:t>
            </a:r>
            <a:r>
              <a:rPr lang="tr-TR" altLang="tr-TR" sz="2400" dirty="0" smtClean="0">
                <a:effectLst>
                  <a:outerShdw blurRad="38100" dist="38100" dir="2700000" algn="tl">
                    <a:srgbClr val="C0C0C0"/>
                  </a:outerShdw>
                </a:effectLst>
                <a:latin typeface="Tahoma" panose="020B0604030504040204" pitchFamily="34" charset="0"/>
              </a:rPr>
              <a:t>Ca </a:t>
            </a:r>
            <a:r>
              <a:rPr lang="tr-TR" altLang="tr-TR" sz="2400" dirty="0">
                <a:effectLst>
                  <a:outerShdw blurRad="38100" dist="38100" dir="2700000" algn="tl">
                    <a:srgbClr val="C0C0C0"/>
                  </a:outerShdw>
                </a:effectLst>
                <a:latin typeface="Tahoma" panose="020B0604030504040204" pitchFamily="34" charset="0"/>
              </a:rPr>
              <a:t>emilimini  sağlamaktır. </a:t>
            </a:r>
          </a:p>
          <a:p>
            <a:pPr>
              <a:lnSpc>
                <a:spcPct val="110000"/>
              </a:lnSpc>
              <a:buFont typeface="Wingdings" panose="05000000000000000000" pitchFamily="2" charset="2"/>
              <a:buNone/>
            </a:pPr>
            <a:r>
              <a:rPr lang="tr-TR" altLang="tr-TR" sz="2800" dirty="0" smtClean="0">
                <a:effectLst>
                  <a:outerShdw blurRad="38100" dist="38100" dir="2700000" algn="tl">
                    <a:srgbClr val="C0C0C0"/>
                  </a:outerShdw>
                </a:effectLst>
                <a:latin typeface="Tahoma" panose="020B0604030504040204" pitchFamily="34" charset="0"/>
              </a:rPr>
              <a:t>Hedef organlar:</a:t>
            </a:r>
          </a:p>
          <a:p>
            <a:pPr>
              <a:lnSpc>
                <a:spcPct val="110000"/>
              </a:lnSpc>
              <a:buFont typeface="Wingdings" panose="05000000000000000000" pitchFamily="2" charset="2"/>
              <a:buNone/>
            </a:pPr>
            <a:r>
              <a:rPr lang="tr-TR" altLang="tr-TR" sz="2800" dirty="0" smtClean="0">
                <a:effectLst>
                  <a:outerShdw blurRad="38100" dist="38100" dir="2700000" algn="tl">
                    <a:srgbClr val="C0C0C0"/>
                  </a:outerShdw>
                </a:effectLst>
                <a:latin typeface="Tahoma" panose="020B0604030504040204" pitchFamily="34" charset="0"/>
              </a:rPr>
              <a:t>1</a:t>
            </a:r>
            <a:r>
              <a:rPr lang="tr-TR" altLang="tr-TR" sz="2800" dirty="0">
                <a:effectLst>
                  <a:outerShdw blurRad="38100" dist="38100" dir="2700000" algn="tl">
                    <a:srgbClr val="C0C0C0"/>
                  </a:outerShdw>
                </a:effectLst>
                <a:latin typeface="Tahoma" panose="020B0604030504040204" pitchFamily="34" charset="0"/>
              </a:rPr>
              <a:t>) İnce </a:t>
            </a:r>
            <a:r>
              <a:rPr lang="tr-TR" altLang="tr-TR" sz="2800" dirty="0" smtClean="0">
                <a:effectLst>
                  <a:outerShdw blurRad="38100" dist="38100" dir="2700000" algn="tl">
                    <a:srgbClr val="C0C0C0"/>
                  </a:outerShdw>
                </a:effectLst>
                <a:latin typeface="Tahoma" panose="020B0604030504040204" pitchFamily="34" charset="0"/>
              </a:rPr>
              <a:t>barsak (Ca emilimini)</a:t>
            </a:r>
            <a:endParaRPr lang="tr-TR" altLang="tr-TR" sz="2800" dirty="0">
              <a:effectLst>
                <a:outerShdw blurRad="38100" dist="38100" dir="2700000" algn="tl">
                  <a:srgbClr val="C0C0C0"/>
                </a:outerShdw>
              </a:effectLst>
              <a:latin typeface="Tahoma" panose="020B0604030504040204" pitchFamily="34" charset="0"/>
            </a:endParaRPr>
          </a:p>
          <a:p>
            <a:pPr>
              <a:lnSpc>
                <a:spcPct val="110000"/>
              </a:lnSpc>
              <a:buFont typeface="Wingdings" panose="05000000000000000000" pitchFamily="2" charset="2"/>
              <a:buNone/>
            </a:pPr>
            <a:r>
              <a:rPr lang="tr-TR" altLang="tr-TR" sz="2800" dirty="0" smtClean="0">
                <a:effectLst>
                  <a:outerShdw blurRad="38100" dist="38100" dir="2700000" algn="tl">
                    <a:srgbClr val="C0C0C0"/>
                  </a:outerShdw>
                </a:effectLst>
                <a:latin typeface="Tahoma" panose="020B0604030504040204" pitchFamily="34" charset="0"/>
              </a:rPr>
              <a:t>2</a:t>
            </a:r>
            <a:r>
              <a:rPr lang="tr-TR" altLang="tr-TR" sz="2800" dirty="0">
                <a:effectLst>
                  <a:outerShdw blurRad="38100" dist="38100" dir="2700000" algn="tl">
                    <a:srgbClr val="C0C0C0"/>
                  </a:outerShdw>
                </a:effectLst>
                <a:latin typeface="Tahoma" panose="020B0604030504040204" pitchFamily="34" charset="0"/>
              </a:rPr>
              <a:t>) </a:t>
            </a:r>
            <a:r>
              <a:rPr lang="tr-TR" altLang="tr-TR" sz="2800" dirty="0" smtClean="0">
                <a:effectLst>
                  <a:outerShdw blurRad="38100" dist="38100" dir="2700000" algn="tl">
                    <a:srgbClr val="C0C0C0"/>
                  </a:outerShdw>
                </a:effectLst>
                <a:latin typeface="Tahoma" panose="020B0604030504040204" pitchFamily="34" charset="0"/>
              </a:rPr>
              <a:t>Kemik  (Ca mobilizasyonu)</a:t>
            </a:r>
            <a:endParaRPr lang="tr-TR" altLang="tr-TR" sz="2800" dirty="0">
              <a:effectLst>
                <a:outerShdw blurRad="38100" dist="38100" dir="2700000" algn="tl">
                  <a:srgbClr val="C0C0C0"/>
                </a:outerShdw>
              </a:effectLst>
              <a:latin typeface="Tahoma" panose="020B0604030504040204" pitchFamily="34" charset="0"/>
            </a:endParaRPr>
          </a:p>
          <a:p>
            <a:pPr>
              <a:lnSpc>
                <a:spcPct val="110000"/>
              </a:lnSpc>
              <a:buFont typeface="Wingdings" panose="05000000000000000000" pitchFamily="2" charset="2"/>
              <a:buNone/>
            </a:pPr>
            <a:r>
              <a:rPr lang="tr-TR" altLang="tr-TR" sz="2800" dirty="0" smtClean="0">
                <a:effectLst>
                  <a:outerShdw blurRad="38100" dist="38100" dir="2700000" algn="tl">
                    <a:srgbClr val="C0C0C0"/>
                  </a:outerShdw>
                </a:effectLst>
                <a:latin typeface="Tahoma" panose="020B0604030504040204" pitchFamily="34" charset="0"/>
              </a:rPr>
              <a:t>3</a:t>
            </a:r>
            <a:r>
              <a:rPr lang="tr-TR" altLang="tr-TR" sz="2800" dirty="0">
                <a:effectLst>
                  <a:outerShdw blurRad="38100" dist="38100" dir="2700000" algn="tl">
                    <a:srgbClr val="C0C0C0"/>
                  </a:outerShdw>
                </a:effectLst>
                <a:latin typeface="Tahoma" panose="020B0604030504040204" pitchFamily="34" charset="0"/>
              </a:rPr>
              <a:t>) </a:t>
            </a:r>
            <a:r>
              <a:rPr lang="tr-TR" altLang="tr-TR" sz="2800" dirty="0" smtClean="0">
                <a:effectLst>
                  <a:outerShdw blurRad="38100" dist="38100" dir="2700000" algn="tl">
                    <a:srgbClr val="C0C0C0"/>
                  </a:outerShdw>
                </a:effectLst>
                <a:latin typeface="Tahoma" panose="020B0604030504040204" pitchFamily="34" charset="0"/>
              </a:rPr>
              <a:t>Böbrek (Ca geri emilimi)</a:t>
            </a:r>
          </a:p>
          <a:p>
            <a:pPr>
              <a:lnSpc>
                <a:spcPct val="110000"/>
              </a:lnSpc>
              <a:buFont typeface="Wingdings" panose="05000000000000000000" pitchFamily="2" charset="2"/>
              <a:buNone/>
            </a:pPr>
            <a:endParaRPr lang="tr-TR" dirty="0"/>
          </a:p>
        </p:txBody>
      </p:sp>
    </p:spTree>
    <p:extLst>
      <p:ext uri="{BB962C8B-B14F-4D97-AF65-F5344CB8AC3E}">
        <p14:creationId xmlns:p14="http://schemas.microsoft.com/office/powerpoint/2010/main" val="23336720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p:cNvSpPr>
          <p:nvPr>
            <p:ph type="title" idx="4294967295"/>
          </p:nvPr>
        </p:nvSpPr>
        <p:spPr/>
        <p:txBody>
          <a:bodyPr/>
          <a:lstStyle/>
          <a:p>
            <a:pPr eaLnBrk="1" hangingPunct="1"/>
            <a:endParaRPr lang="tr-TR" smtClean="0"/>
          </a:p>
        </p:txBody>
      </p:sp>
      <p:sp>
        <p:nvSpPr>
          <p:cNvPr id="53251" name="Rectangle 3"/>
          <p:cNvSpPr>
            <a:spLocks noGrp="1"/>
          </p:cNvSpPr>
          <p:nvPr>
            <p:ph type="body" idx="4294967295"/>
          </p:nvPr>
        </p:nvSpPr>
        <p:spPr/>
        <p:txBody>
          <a:bodyPr/>
          <a:lstStyle/>
          <a:p>
            <a:pPr eaLnBrk="1" hangingPunct="1">
              <a:lnSpc>
                <a:spcPct val="90000"/>
              </a:lnSpc>
              <a:defRPr/>
            </a:pPr>
            <a:r>
              <a:rPr lang="tr-TR" sz="2500" b="1" dirty="0" smtClean="0">
                <a:effectLst>
                  <a:outerShdw blurRad="38100" dist="38100" dir="2700000" algn="tl">
                    <a:srgbClr val="FFFFFF"/>
                  </a:outerShdw>
                </a:effectLst>
              </a:rPr>
              <a:t>Balık </a:t>
            </a:r>
            <a:r>
              <a:rPr lang="tr-TR" sz="2500" b="1" dirty="0" smtClean="0">
                <a:effectLst>
                  <a:outerShdw blurRad="38100" dist="38100" dir="2700000" algn="tl">
                    <a:srgbClr val="FFFFFF"/>
                  </a:outerShdw>
                </a:effectLst>
              </a:rPr>
              <a:t>yağı, karaciğer, yumurtada provitamin hali bulunur. Diyete bağlı eksiklik durumları gözlenmez. Çünkü insan ve hayvanlarda vitamin D’nin ön maddesi olan kolesterol sentezlenir. </a:t>
            </a:r>
            <a:endParaRPr lang="tr-TR" sz="2300" b="1" dirty="0" smtClean="0">
              <a:solidFill>
                <a:srgbClr val="66FF33"/>
              </a:solidFill>
              <a:effectLst>
                <a:outerShdw blurRad="38100" dist="38100" dir="2700000" algn="tl">
                  <a:srgbClr val="000000"/>
                </a:outerShdw>
              </a:effectLst>
            </a:endParaRPr>
          </a:p>
          <a:p>
            <a:pPr eaLnBrk="1" hangingPunct="1">
              <a:lnSpc>
                <a:spcPct val="90000"/>
              </a:lnSpc>
              <a:defRPr/>
            </a:pPr>
            <a:endParaRPr lang="tr-TR" sz="2500" b="1" dirty="0" smtClean="0">
              <a:effectLst>
                <a:outerShdw blurRad="38100" dist="38100" dir="2700000" algn="tl">
                  <a:srgbClr val="FFFFFF"/>
                </a:outerShdw>
              </a:effectLst>
            </a:endParaRPr>
          </a:p>
          <a:p>
            <a:pPr eaLnBrk="1" hangingPunct="1">
              <a:lnSpc>
                <a:spcPct val="90000"/>
              </a:lnSpc>
              <a:defRPr/>
            </a:pPr>
            <a:r>
              <a:rPr lang="tr-TR" sz="2500" b="1" dirty="0" smtClean="0">
                <a:effectLst>
                  <a:outerShdw blurRad="38100" dist="38100" dir="2700000" algn="tl">
                    <a:srgbClr val="FFFFFF"/>
                  </a:outerShdw>
                </a:effectLst>
              </a:rPr>
              <a:t>Güneş ışığından (</a:t>
            </a:r>
            <a:r>
              <a:rPr lang="tr-TR" sz="2300" b="1" dirty="0" smtClean="0">
                <a:effectLst>
                  <a:outerShdw blurRad="38100" dist="38100" dir="2700000" algn="tl">
                    <a:srgbClr val="FFFFFF"/>
                  </a:outerShdw>
                </a:effectLst>
              </a:rPr>
              <a:t>pencere camından geçmez)</a:t>
            </a:r>
            <a:r>
              <a:rPr lang="tr-TR" sz="2500" b="1" dirty="0" smtClean="0">
                <a:effectLst>
                  <a:outerShdw blurRad="38100" dist="38100" dir="2700000" algn="tl">
                    <a:srgbClr val="FFFFFF"/>
                  </a:outerShdw>
                </a:effectLst>
              </a:rPr>
              <a:t> yeterince yararlanılmadığı durumlarda, böbrek yetmezliğinde vitamin D eksikliği görülür.</a:t>
            </a:r>
          </a:p>
          <a:p>
            <a:pPr eaLnBrk="1" hangingPunct="1">
              <a:lnSpc>
                <a:spcPct val="90000"/>
              </a:lnSpc>
              <a:defRPr/>
            </a:pPr>
            <a:r>
              <a:rPr lang="tr-TR" sz="2500" b="1" dirty="0" smtClean="0">
                <a:effectLst>
                  <a:outerShdw blurRad="38100" dist="38100" dir="2700000" algn="tl">
                    <a:srgbClr val="FFFFFF"/>
                  </a:outerShdw>
                </a:effectLst>
              </a:rPr>
              <a:t> Parathormon eksikliği durumunda oluşan hipofosfatemi  ve hipokalsemide vitamin D konsantrasyonunu etkiler.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p:cNvSpPr>
          <p:nvPr>
            <p:ph type="title" idx="4294967295"/>
          </p:nvPr>
        </p:nvSpPr>
        <p:spPr/>
        <p:txBody>
          <a:bodyPr/>
          <a:lstStyle/>
          <a:p>
            <a:pPr eaLnBrk="1" hangingPunct="1"/>
            <a:r>
              <a:rPr lang="tr-TR" smtClean="0">
                <a:solidFill>
                  <a:srgbClr val="000000"/>
                </a:solidFill>
                <a:latin typeface="Arial" charset="0"/>
              </a:rPr>
              <a:t>A VİTAMİNİ</a:t>
            </a:r>
          </a:p>
        </p:txBody>
      </p:sp>
      <p:sp>
        <p:nvSpPr>
          <p:cNvPr id="45059" name="Rectangle 3"/>
          <p:cNvSpPr>
            <a:spLocks noGrp="1"/>
          </p:cNvSpPr>
          <p:nvPr>
            <p:ph type="body" idx="4294967295"/>
          </p:nvPr>
        </p:nvSpPr>
        <p:spPr/>
        <p:txBody>
          <a:bodyPr/>
          <a:lstStyle/>
          <a:p>
            <a:pPr eaLnBrk="1" hangingPunct="1">
              <a:buFontTx/>
              <a:buNone/>
              <a:defRPr/>
            </a:pPr>
            <a:r>
              <a:rPr lang="tr-TR" sz="2300" b="1" dirty="0" smtClean="0"/>
              <a:t>Retinoller</a:t>
            </a:r>
            <a:r>
              <a:rPr lang="tr-TR" sz="2300" dirty="0" smtClean="0"/>
              <a:t> </a:t>
            </a:r>
            <a:r>
              <a:rPr lang="tr-TR" sz="2300" b="1" dirty="0" smtClean="0"/>
              <a:t>olarak bilinirler</a:t>
            </a:r>
            <a:r>
              <a:rPr lang="tr-TR" sz="2300" dirty="0" smtClean="0"/>
              <a:t>.</a:t>
            </a:r>
            <a:r>
              <a:rPr lang="tr-TR" sz="2300" dirty="0" smtClean="0">
                <a:effectLst>
                  <a:outerShdw blurRad="38100" dist="38100" dir="2700000" algn="tl">
                    <a:srgbClr val="FFFFFF"/>
                  </a:outerShdw>
                </a:effectLst>
              </a:rPr>
              <a:t> </a:t>
            </a:r>
            <a:r>
              <a:rPr lang="tr-TR" sz="2500" b="1" dirty="0" smtClean="0">
                <a:effectLst>
                  <a:outerShdw blurRad="38100" dist="38100" dir="2700000" algn="tl">
                    <a:srgbClr val="FFFFFF"/>
                  </a:outerShdw>
                </a:effectLst>
              </a:rPr>
              <a:t>Retinol , retinal, retinoik asit olmak üzere üç formda bulunur.</a:t>
            </a:r>
          </a:p>
          <a:p>
            <a:endParaRPr lang="tr-TR" sz="2400" dirty="0" smtClean="0"/>
          </a:p>
          <a:p>
            <a:r>
              <a:rPr lang="tr-TR" sz="2400" dirty="0" smtClean="0"/>
              <a:t>Retinol</a:t>
            </a:r>
            <a:endParaRPr lang="tr-TR" sz="2400" dirty="0"/>
          </a:p>
          <a:p>
            <a:endParaRPr lang="tr-TR" sz="2400" dirty="0"/>
          </a:p>
          <a:p>
            <a:endParaRPr lang="tr-TR" sz="2400" dirty="0"/>
          </a:p>
          <a:p>
            <a:endParaRPr lang="tr-TR" sz="2400" dirty="0" smtClean="0"/>
          </a:p>
          <a:p>
            <a:endParaRPr lang="tr-TR" sz="2400" dirty="0"/>
          </a:p>
          <a:p>
            <a:endParaRPr lang="tr-TR" sz="2400" dirty="0" smtClean="0"/>
          </a:p>
          <a:p>
            <a:r>
              <a:rPr lang="tr-TR" sz="2400" dirty="0" smtClean="0"/>
              <a:t>Retinoik </a:t>
            </a:r>
            <a:r>
              <a:rPr lang="tr-TR" sz="2400" dirty="0"/>
              <a:t>asit</a:t>
            </a:r>
          </a:p>
          <a:p>
            <a:endParaRPr lang="tr-TR" sz="2400" dirty="0"/>
          </a:p>
          <a:p>
            <a:endParaRPr lang="tr-TR" sz="2400" dirty="0"/>
          </a:p>
          <a:p>
            <a:endParaRPr lang="tr-TR" sz="2400" dirty="0"/>
          </a:p>
          <a:p>
            <a:pPr eaLnBrk="1" hangingPunct="1">
              <a:defRPr/>
            </a:pPr>
            <a:endParaRPr lang="tr-TR" sz="2300" dirty="0" smtClean="0"/>
          </a:p>
        </p:txBody>
      </p:sp>
      <p:pic>
        <p:nvPicPr>
          <p:cNvPr id="4" name="Picture 3"/>
          <p:cNvPicPr>
            <a:picLocks noChangeAspect="1"/>
          </p:cNvPicPr>
          <p:nvPr/>
        </p:nvPicPr>
        <p:blipFill>
          <a:blip r:embed="rId2"/>
          <a:stretch>
            <a:fillRect/>
          </a:stretch>
        </p:blipFill>
        <p:spPr>
          <a:xfrm>
            <a:off x="3611510" y="2836879"/>
            <a:ext cx="3609145" cy="1146147"/>
          </a:xfrm>
          <a:prstGeom prst="rect">
            <a:avLst/>
          </a:prstGeom>
        </p:spPr>
      </p:pic>
      <p:pic>
        <p:nvPicPr>
          <p:cNvPr id="5" name="Picture 4"/>
          <p:cNvPicPr>
            <a:picLocks noChangeAspect="1"/>
          </p:cNvPicPr>
          <p:nvPr/>
        </p:nvPicPr>
        <p:blipFill>
          <a:blip r:embed="rId3"/>
          <a:stretch>
            <a:fillRect/>
          </a:stretch>
        </p:blipFill>
        <p:spPr>
          <a:xfrm>
            <a:off x="3635896" y="4519601"/>
            <a:ext cx="3584759" cy="1603387"/>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p:cNvSpPr>
          <p:nvPr>
            <p:ph type="title" idx="4294967295"/>
          </p:nvPr>
        </p:nvSpPr>
        <p:spPr/>
        <p:txBody>
          <a:bodyPr/>
          <a:lstStyle/>
          <a:p>
            <a:pPr eaLnBrk="1" hangingPunct="1"/>
            <a:endParaRPr lang="tr-TR" smtClean="0"/>
          </a:p>
        </p:txBody>
      </p:sp>
      <p:sp>
        <p:nvSpPr>
          <p:cNvPr id="54275" name="Rectangle 3"/>
          <p:cNvSpPr>
            <a:spLocks noGrp="1"/>
          </p:cNvSpPr>
          <p:nvPr>
            <p:ph type="body" idx="4294967295"/>
          </p:nvPr>
        </p:nvSpPr>
        <p:spPr/>
        <p:txBody>
          <a:bodyPr/>
          <a:lstStyle/>
          <a:p>
            <a:pPr eaLnBrk="1" hangingPunct="1">
              <a:defRPr/>
            </a:pPr>
            <a:r>
              <a:rPr lang="tr-TR" sz="2500" b="1" dirty="0" smtClean="0">
                <a:solidFill>
                  <a:srgbClr val="FFFF00"/>
                </a:solidFill>
                <a:effectLst>
                  <a:outerShdw blurRad="38100" dist="38100" dir="2700000" algn="tl">
                    <a:srgbClr val="000000"/>
                  </a:outerShdw>
                </a:effectLst>
              </a:rPr>
              <a:t>Eksikliği :</a:t>
            </a:r>
            <a:r>
              <a:rPr lang="tr-TR" sz="2500" b="1" dirty="0" smtClean="0">
                <a:effectLst>
                  <a:outerShdw blurRad="38100" dist="38100" dir="2700000" algn="tl">
                    <a:srgbClr val="FFFFFF"/>
                  </a:outerShdw>
                </a:effectLst>
              </a:rPr>
              <a:t> </a:t>
            </a:r>
            <a:r>
              <a:rPr lang="tr-TR" sz="2500" b="1" dirty="0" smtClean="0">
                <a:effectLst>
                  <a:outerShdw blurRad="38100" dist="38100" dir="2700000" algn="tl">
                    <a:srgbClr val="FFFFFF"/>
                  </a:outerShdw>
                </a:effectLst>
              </a:rPr>
              <a:t>Ca yeteri kadar bağırsaklardan emilemediği için Ca eksikliğinden dolayı kemiklerde mineralizasyon gerçekleşmez. Çocuklarda raşitizm, yetişkinlerde osteomalazi görülür. </a:t>
            </a:r>
          </a:p>
          <a:p>
            <a:pPr eaLnBrk="1" hangingPunct="1">
              <a:defRPr/>
            </a:pPr>
            <a:r>
              <a:rPr lang="tr-TR" sz="2500" b="1" dirty="0" smtClean="0">
                <a:solidFill>
                  <a:srgbClr val="FFFF00"/>
                </a:solidFill>
                <a:effectLst>
                  <a:outerShdw blurRad="38100" dist="38100" dir="2700000" algn="tl">
                    <a:srgbClr val="000000"/>
                  </a:outerShdw>
                </a:effectLst>
              </a:rPr>
              <a:t>Fazlalığı :</a:t>
            </a:r>
            <a:r>
              <a:rPr lang="tr-TR" sz="2500" b="1" dirty="0" smtClean="0">
                <a:effectLst>
                  <a:outerShdw blurRad="38100" dist="38100" dir="2700000" algn="tl">
                    <a:srgbClr val="FFFFFF"/>
                  </a:outerShdw>
                </a:effectLst>
              </a:rPr>
              <a:t> </a:t>
            </a:r>
            <a:r>
              <a:rPr lang="tr-TR" sz="2500" b="1" dirty="0" smtClean="0">
                <a:effectLst>
                  <a:outerShdw blurRad="38100" dist="38100" dir="2700000" algn="tl">
                    <a:srgbClr val="FFFFFF"/>
                  </a:outerShdw>
                </a:effectLst>
              </a:rPr>
              <a:t>Toksikasyon, iştah kaybı, bulantı, kusma, sersemlik gibi belirtilerle görülür. Hiperkalsemi şekillenir ve buna bağlı olarak arterler ve böbreklerde Ca birikir. </a:t>
            </a:r>
            <a:r>
              <a:rPr lang="tr-TR" altLang="tr-TR" sz="2800" dirty="0">
                <a:effectLst>
                  <a:outerShdw blurRad="38100" dist="38100" dir="2700000" algn="tl">
                    <a:srgbClr val="C0C0C0"/>
                  </a:outerShdw>
                </a:effectLst>
              </a:rPr>
              <a:t>Kemiklerde demineralizasyon sonucu küçük çarpmalarla kırık oluşur.</a:t>
            </a:r>
          </a:p>
          <a:p>
            <a:pPr eaLnBrk="1" hangingPunct="1">
              <a:defRPr/>
            </a:pPr>
            <a:endParaRPr lang="tr-TR" sz="2500" b="1" dirty="0" smtClean="0">
              <a:effectLst>
                <a:outerShdw blurRad="38100" dist="38100" dir="2700000" algn="tl">
                  <a:srgbClr val="FFFFFF"/>
                </a:outerShdw>
              </a:effectLst>
            </a:endParaRPr>
          </a:p>
          <a:p>
            <a:pPr eaLnBrk="1" hangingPunct="1">
              <a:defRPr/>
            </a:pPr>
            <a:endParaRPr lang="tr-TR" sz="23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p:cNvSpPr>
          <p:nvPr>
            <p:ph type="title" idx="4294967295"/>
          </p:nvPr>
        </p:nvSpPr>
        <p:spPr/>
        <p:txBody>
          <a:bodyPr/>
          <a:lstStyle/>
          <a:p>
            <a:pPr eaLnBrk="1" hangingPunct="1">
              <a:defRPr/>
            </a:pPr>
            <a:r>
              <a:rPr lang="tr-TR" smtClean="0">
                <a:solidFill>
                  <a:srgbClr val="000000"/>
                </a:solidFill>
                <a:effectLst>
                  <a:outerShdw blurRad="38100" dist="38100" dir="2700000" algn="tl">
                    <a:srgbClr val="FFFFFF"/>
                  </a:outerShdw>
                </a:effectLst>
              </a:rPr>
              <a:t>VİTAMİN E (Tokoferoller)</a:t>
            </a:r>
          </a:p>
        </p:txBody>
      </p:sp>
      <p:sp>
        <p:nvSpPr>
          <p:cNvPr id="55299" name="Rectangle 3"/>
          <p:cNvSpPr>
            <a:spLocks noGrp="1"/>
          </p:cNvSpPr>
          <p:nvPr>
            <p:ph type="body" idx="4294967295"/>
          </p:nvPr>
        </p:nvSpPr>
        <p:spPr>
          <a:xfrm>
            <a:off x="301625" y="1524000"/>
            <a:ext cx="8534400" cy="5073650"/>
          </a:xfrm>
        </p:spPr>
        <p:txBody>
          <a:bodyPr/>
          <a:lstStyle/>
          <a:p>
            <a:pPr eaLnBrk="1" hangingPunct="1">
              <a:lnSpc>
                <a:spcPct val="80000"/>
              </a:lnSpc>
              <a:defRPr/>
            </a:pPr>
            <a:r>
              <a:rPr lang="tr-TR" sz="2400" b="1" dirty="0">
                <a:effectLst>
                  <a:outerShdw blurRad="38100" dist="38100" dir="2700000" algn="tl">
                    <a:srgbClr val="FFFFFF"/>
                  </a:outerShdw>
                </a:effectLst>
              </a:rPr>
              <a:t>“antisterilite vitamini” “antidistrofik vitamin” “fertilite vitamini” “ kısırlığı önleyici vitamin” olarakta isimlendirilir.</a:t>
            </a:r>
          </a:p>
          <a:p>
            <a:pPr eaLnBrk="1" hangingPunct="1">
              <a:lnSpc>
                <a:spcPct val="80000"/>
              </a:lnSpc>
              <a:defRPr/>
            </a:pPr>
            <a:r>
              <a:rPr lang="tr-TR" sz="2400" b="1" dirty="0" smtClean="0">
                <a:effectLst>
                  <a:outerShdw blurRad="38100" dist="38100" dir="2700000" algn="tl">
                    <a:srgbClr val="FFFFFF"/>
                  </a:outerShdw>
                </a:effectLst>
              </a:rPr>
              <a:t>Etkin olan şekli </a:t>
            </a:r>
            <a:r>
              <a:rPr lang="el-GR" sz="2400" b="1" dirty="0" smtClean="0">
                <a:effectLst>
                  <a:outerShdw blurRad="38100" dist="38100" dir="2700000" algn="tl">
                    <a:srgbClr val="FFFFFF"/>
                  </a:outerShdw>
                </a:effectLst>
              </a:rPr>
              <a:t>α</a:t>
            </a:r>
            <a:r>
              <a:rPr lang="tr-TR" sz="2400" b="1" dirty="0" smtClean="0">
                <a:effectLst>
                  <a:outerShdw blurRad="38100" dist="38100" dir="2700000" algn="tl">
                    <a:srgbClr val="FFFFFF"/>
                  </a:outerShdw>
                </a:effectLst>
              </a:rPr>
              <a:t> tokoferoldür. </a:t>
            </a:r>
            <a:r>
              <a:rPr lang="el-GR" sz="2400" b="1" dirty="0" smtClean="0">
                <a:effectLst>
                  <a:outerShdw blurRad="38100" dist="38100" dir="2700000" algn="tl">
                    <a:srgbClr val="FFFFFF"/>
                  </a:outerShdw>
                </a:effectLst>
                <a:cs typeface="Arial" charset="0"/>
              </a:rPr>
              <a:t>α</a:t>
            </a:r>
            <a:r>
              <a:rPr lang="tr-TR" sz="2400" b="1" dirty="0" smtClean="0">
                <a:effectLst>
                  <a:outerShdw blurRad="38100" dist="38100" dir="2700000" algn="tl">
                    <a:srgbClr val="FFFFFF"/>
                  </a:outerShdw>
                </a:effectLst>
                <a:cs typeface="Arial" charset="0"/>
              </a:rPr>
              <a:t>-; </a:t>
            </a:r>
            <a:r>
              <a:rPr lang="el-GR" sz="2400" b="1" dirty="0" smtClean="0">
                <a:effectLst>
                  <a:outerShdw blurRad="38100" dist="38100" dir="2700000" algn="tl">
                    <a:srgbClr val="FFFFFF"/>
                  </a:outerShdw>
                </a:effectLst>
                <a:cs typeface="Arial" charset="0"/>
              </a:rPr>
              <a:t>Β</a:t>
            </a:r>
            <a:r>
              <a:rPr lang="tr-TR" sz="2400" b="1" dirty="0" smtClean="0">
                <a:effectLst>
                  <a:outerShdw blurRad="38100" dist="38100" dir="2700000" algn="tl">
                    <a:srgbClr val="FFFFFF"/>
                  </a:outerShdw>
                </a:effectLst>
                <a:cs typeface="Arial" charset="0"/>
              </a:rPr>
              <a:t>-; </a:t>
            </a:r>
            <a:r>
              <a:rPr lang="el-GR" sz="2400" b="1" dirty="0" smtClean="0">
                <a:effectLst>
                  <a:outerShdw blurRad="38100" dist="38100" dir="2700000" algn="tl">
                    <a:srgbClr val="FFFFFF"/>
                  </a:outerShdw>
                </a:effectLst>
                <a:cs typeface="Arial" charset="0"/>
              </a:rPr>
              <a:t>γ</a:t>
            </a:r>
            <a:r>
              <a:rPr lang="tr-TR" sz="2400" b="1" dirty="0" smtClean="0">
                <a:effectLst>
                  <a:outerShdw blurRad="38100" dist="38100" dir="2700000" algn="tl">
                    <a:srgbClr val="FFFFFF"/>
                  </a:outerShdw>
                </a:effectLst>
                <a:cs typeface="Arial" charset="0"/>
              </a:rPr>
              <a:t>-; </a:t>
            </a:r>
            <a:r>
              <a:rPr lang="el-GR" sz="2400" b="1" dirty="0" smtClean="0">
                <a:effectLst>
                  <a:outerShdw blurRad="38100" dist="38100" dir="2700000" algn="tl">
                    <a:srgbClr val="FFFFFF"/>
                  </a:outerShdw>
                </a:effectLst>
                <a:cs typeface="Arial" charset="0"/>
              </a:rPr>
              <a:t>δ</a:t>
            </a:r>
            <a:r>
              <a:rPr lang="tr-TR" sz="2400" b="1" dirty="0" smtClean="0">
                <a:effectLst>
                  <a:outerShdw blurRad="38100" dist="38100" dir="2700000" algn="tl">
                    <a:srgbClr val="FFFFFF"/>
                  </a:outerShdw>
                </a:effectLst>
                <a:cs typeface="Arial" charset="0"/>
              </a:rPr>
              <a:t>-tokoferol ve tokotrionellor vitamin E’nin doğal formlarıdır.</a:t>
            </a:r>
          </a:p>
          <a:p>
            <a:pPr algn="ctr" eaLnBrk="1" hangingPunct="1">
              <a:lnSpc>
                <a:spcPct val="80000"/>
              </a:lnSpc>
              <a:buFont typeface="Wingdings 2" pitchFamily="18" charset="2"/>
              <a:buNone/>
              <a:defRPr/>
            </a:pPr>
            <a:endParaRPr lang="tr-TR" sz="2000" b="1" dirty="0" smtClean="0">
              <a:effectLst>
                <a:outerShdw blurRad="38100" dist="38100" dir="2700000" algn="tl">
                  <a:srgbClr val="FFFFFF"/>
                </a:outerShdw>
              </a:effectLst>
            </a:endParaRPr>
          </a:p>
          <a:p>
            <a:pPr eaLnBrk="1" hangingPunct="1">
              <a:lnSpc>
                <a:spcPct val="80000"/>
              </a:lnSpc>
              <a:defRPr/>
            </a:pPr>
            <a:endParaRPr lang="tr-TR" sz="2000" dirty="0" smtClean="0"/>
          </a:p>
        </p:txBody>
      </p:sp>
      <p:pic>
        <p:nvPicPr>
          <p:cNvPr id="4" name="Picture 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99" y="3599780"/>
            <a:ext cx="7327900" cy="1812925"/>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3"/>
          <a:stretch>
            <a:fillRect/>
          </a:stretch>
        </p:blipFill>
        <p:spPr>
          <a:xfrm>
            <a:off x="3593780" y="5949280"/>
            <a:ext cx="1511939" cy="426757"/>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179512" y="1340768"/>
            <a:ext cx="8784976" cy="5112568"/>
          </a:xfrm>
        </p:spPr>
        <p:txBody>
          <a:bodyPr/>
          <a:lstStyle/>
          <a:p>
            <a:pPr algn="just" eaLnBrk="1" hangingPunct="1">
              <a:lnSpc>
                <a:spcPct val="80000"/>
              </a:lnSpc>
              <a:defRPr/>
            </a:pPr>
            <a:r>
              <a:rPr lang="tr-TR" sz="2400" b="1" dirty="0">
                <a:effectLst>
                  <a:outerShdw blurRad="38100" dist="38100" dir="2700000" algn="tl">
                    <a:srgbClr val="FFFFFF"/>
                  </a:outerShdw>
                </a:effectLst>
              </a:rPr>
              <a:t>Kusurlu yağ emilimi vitamin E yetmezliğine yol açar. Çünkü tokoferol diyette yağda çözülmüş olarak bulunur. Yağ sindirimi sırasında açığa çıkar ve emilirler. Lipoprotein lipaz içeren dokulara ve karaciğere şilomikronların yapılarına katılarak götürülürler. VLDL ile karaciğerden uzaklaştırılırlar ve dolaşımda taşınırlar. Adipoz dokuda depolanırlar</a:t>
            </a:r>
            <a:r>
              <a:rPr lang="tr-TR" sz="2400" b="1" dirty="0" smtClean="0">
                <a:effectLst>
                  <a:outerShdw blurRad="38100" dist="38100" dir="2700000" algn="tl">
                    <a:srgbClr val="FFFFFF"/>
                  </a:outerShdw>
                </a:effectLst>
              </a:rPr>
              <a:t>.</a:t>
            </a:r>
          </a:p>
          <a:p>
            <a:pPr marL="0" indent="0" algn="just" eaLnBrk="1" hangingPunct="1">
              <a:lnSpc>
                <a:spcPct val="80000"/>
              </a:lnSpc>
              <a:buNone/>
              <a:defRPr/>
            </a:pPr>
            <a:r>
              <a:rPr lang="tr-TR" sz="2400" b="1" dirty="0" smtClean="0">
                <a:effectLst>
                  <a:outerShdw blurRad="38100" dist="38100" dir="2700000" algn="tl">
                    <a:srgbClr val="FFFFFF"/>
                  </a:outerShdw>
                </a:effectLst>
              </a:rPr>
              <a:t> </a:t>
            </a:r>
            <a:endParaRPr lang="tr-TR" sz="2400" b="1" dirty="0">
              <a:effectLst>
                <a:outerShdw blurRad="38100" dist="38100" dir="2700000" algn="tl">
                  <a:srgbClr val="FFFFFF"/>
                </a:outerShdw>
              </a:effectLst>
            </a:endParaRPr>
          </a:p>
          <a:p>
            <a:pPr algn="just" eaLnBrk="1" hangingPunct="1">
              <a:lnSpc>
                <a:spcPct val="80000"/>
              </a:lnSpc>
              <a:defRPr/>
            </a:pPr>
            <a:r>
              <a:rPr lang="tr-TR" sz="2400" b="1" dirty="0">
                <a:effectLst>
                  <a:outerShdw blurRad="38100" dist="38100" dir="2700000" algn="tl">
                    <a:srgbClr val="FFFFFF"/>
                  </a:outerShdw>
                </a:effectLst>
              </a:rPr>
              <a:t>Vitamin E çok önemli doğal bir antioksidandır. Sellüler ve supsellüler membran fosfolipidlerinde bulunan poliansatüre yağ asitlerini peroksidasyona karşı korur. Tokoferoller, fenolik bir hidrojeni peroksidasyona uğramış bir poliansatüre yağ asitindeki serbest peroksit radikaline aktarabilir ve böylece antioksidan etki göstrerir.</a:t>
            </a:r>
            <a:r>
              <a:rPr lang="tr-TR" sz="2800" b="1" dirty="0">
                <a:effectLst>
                  <a:outerShdw blurRad="38100" dist="38100" dir="2700000" algn="tl">
                    <a:srgbClr val="FFFFFF"/>
                  </a:outerShdw>
                </a:effectLst>
              </a:rPr>
              <a:t> </a:t>
            </a:r>
          </a:p>
          <a:p>
            <a:endParaRPr lang="tr-TR" dirty="0"/>
          </a:p>
        </p:txBody>
      </p:sp>
    </p:spTree>
    <p:extLst>
      <p:ext uri="{BB962C8B-B14F-4D97-AF65-F5344CB8AC3E}">
        <p14:creationId xmlns:p14="http://schemas.microsoft.com/office/powerpoint/2010/main" val="1675298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p:cNvSpPr>
          <p:nvPr>
            <p:ph type="title" idx="4294967295"/>
          </p:nvPr>
        </p:nvSpPr>
        <p:spPr/>
        <p:txBody>
          <a:bodyPr/>
          <a:lstStyle/>
          <a:p>
            <a:pPr eaLnBrk="1" hangingPunct="1"/>
            <a:endParaRPr lang="tr-TR" smtClean="0"/>
          </a:p>
        </p:txBody>
      </p:sp>
      <p:sp>
        <p:nvSpPr>
          <p:cNvPr id="56323" name="Rectangle 3"/>
          <p:cNvSpPr>
            <a:spLocks noGrp="1"/>
          </p:cNvSpPr>
          <p:nvPr>
            <p:ph type="body" idx="4294967295"/>
          </p:nvPr>
        </p:nvSpPr>
        <p:spPr>
          <a:xfrm>
            <a:off x="301625" y="1340768"/>
            <a:ext cx="8534400" cy="4598988"/>
          </a:xfrm>
        </p:spPr>
        <p:txBody>
          <a:bodyPr/>
          <a:lstStyle/>
          <a:p>
            <a:pPr eaLnBrk="1" hangingPunct="1">
              <a:lnSpc>
                <a:spcPct val="80000"/>
              </a:lnSpc>
              <a:defRPr/>
            </a:pPr>
            <a:r>
              <a:rPr lang="tr-TR" sz="2000" b="1" dirty="0" smtClean="0">
                <a:effectLst>
                  <a:outerShdw blurRad="38100" dist="38100" dir="2700000" algn="tl">
                    <a:srgbClr val="FFFFFF"/>
                  </a:outerShdw>
                </a:effectLst>
              </a:rPr>
              <a:t>Bitkisel </a:t>
            </a:r>
            <a:r>
              <a:rPr lang="tr-TR" sz="2000" b="1" dirty="0" smtClean="0">
                <a:effectLst>
                  <a:outerShdw blurRad="38100" dist="38100" dir="2700000" algn="tl">
                    <a:srgbClr val="FFFFFF"/>
                  </a:outerShdw>
                </a:effectLst>
              </a:rPr>
              <a:t>yağlarda çok bulunur. Tahıl embriyoları (başta buğday),tohum yağları,yeşil yapraklı bitkiler,y</a:t>
            </a:r>
            <a:r>
              <a:rPr lang="tr-TR" sz="2000" b="1" dirty="0" smtClean="0">
                <a:effectLst>
                  <a:outerShdw blurRad="38100" dist="38100" dir="2700000" algn="tl">
                    <a:srgbClr val="FFFFFF"/>
                  </a:outerShdw>
                </a:effectLst>
                <a:cs typeface="Arial" charset="0"/>
              </a:rPr>
              <a:t>umurta ve ağız sütünde,k</a:t>
            </a:r>
            <a:r>
              <a:rPr lang="tr-TR" sz="2000" b="1" dirty="0" smtClean="0">
                <a:effectLst>
                  <a:outerShdw blurRad="38100" dist="38100" dir="2700000" algn="tl">
                    <a:srgbClr val="FFFFFF"/>
                  </a:outerShdw>
                </a:effectLst>
              </a:rPr>
              <a:t>araciğer, süt ve süt ürünlerinde boldur.</a:t>
            </a:r>
          </a:p>
          <a:p>
            <a:pPr eaLnBrk="1" hangingPunct="1">
              <a:lnSpc>
                <a:spcPct val="80000"/>
              </a:lnSpc>
              <a:defRPr/>
            </a:pPr>
            <a:r>
              <a:rPr lang="tr-TR" altLang="tr-TR" sz="2000" dirty="0">
                <a:effectLst>
                  <a:outerShdw blurRad="38100" dist="38100" dir="2700000" algn="tl">
                    <a:srgbClr val="C0C0C0"/>
                  </a:outerShdw>
                </a:effectLst>
                <a:latin typeface="Tahoma" panose="020B0604030504040204" pitchFamily="34" charset="0"/>
              </a:rPr>
              <a:t>Pişirme ve derin dondurucuda etkisini kaybeder.</a:t>
            </a:r>
            <a:r>
              <a:rPr lang="tr-TR" sz="2000" b="1" dirty="0" smtClean="0">
                <a:effectLst>
                  <a:outerShdw blurRad="38100" dist="38100" dir="2700000" algn="tl">
                    <a:srgbClr val="FFFFFF"/>
                  </a:outerShdw>
                </a:effectLst>
              </a:rPr>
              <a:t> </a:t>
            </a:r>
          </a:p>
          <a:p>
            <a:pPr>
              <a:lnSpc>
                <a:spcPct val="110000"/>
              </a:lnSpc>
            </a:pPr>
            <a:r>
              <a:rPr lang="tr-TR" altLang="tr-TR" sz="2000" dirty="0">
                <a:effectLst>
                  <a:outerShdw blurRad="38100" dist="38100" dir="2700000" algn="tl">
                    <a:srgbClr val="C0C0C0"/>
                  </a:outerShdw>
                </a:effectLst>
                <a:latin typeface="Tahoma" panose="020B0604030504040204" pitchFamily="34" charset="0"/>
              </a:rPr>
              <a:t>Yüksek dozda </a:t>
            </a:r>
            <a:r>
              <a:rPr lang="tr-TR" altLang="tr-TR" sz="2000" dirty="0" smtClean="0">
                <a:effectLst>
                  <a:outerShdw blurRad="38100" dist="38100" dir="2700000" algn="tl">
                    <a:srgbClr val="C0C0C0"/>
                  </a:outerShdw>
                </a:effectLst>
                <a:latin typeface="Tahoma" panose="020B0604030504040204" pitchFamily="34" charset="0"/>
              </a:rPr>
              <a:t>Vit C </a:t>
            </a:r>
            <a:r>
              <a:rPr lang="tr-TR" altLang="tr-TR" sz="2000" dirty="0">
                <a:effectLst>
                  <a:outerShdw blurRad="38100" dist="38100" dir="2700000" algn="tl">
                    <a:srgbClr val="C0C0C0"/>
                  </a:outerShdw>
                </a:effectLst>
                <a:latin typeface="Tahoma" panose="020B0604030504040204" pitchFamily="34" charset="0"/>
              </a:rPr>
              <a:t>alınması Vit E ihtiyacını artırır.</a:t>
            </a:r>
          </a:p>
          <a:p>
            <a:pPr>
              <a:lnSpc>
                <a:spcPct val="110000"/>
              </a:lnSpc>
            </a:pPr>
            <a:r>
              <a:rPr lang="tr-TR" altLang="tr-TR" sz="2000" dirty="0">
                <a:effectLst>
                  <a:outerShdw blurRad="38100" dist="38100" dir="2700000" algn="tl">
                    <a:srgbClr val="C0C0C0"/>
                  </a:outerShdw>
                </a:effectLst>
                <a:latin typeface="Tahoma" panose="020B0604030504040204" pitchFamily="34" charset="0"/>
              </a:rPr>
              <a:t>Yüksek dozda </a:t>
            </a:r>
            <a:r>
              <a:rPr lang="tr-TR" altLang="tr-TR" sz="2000" dirty="0" smtClean="0">
                <a:effectLst>
                  <a:outerShdw blurRad="38100" dist="38100" dir="2700000" algn="tl">
                    <a:srgbClr val="C0C0C0"/>
                  </a:outerShdw>
                </a:effectLst>
                <a:latin typeface="Tahoma" panose="020B0604030504040204" pitchFamily="34" charset="0"/>
              </a:rPr>
              <a:t>Vit E alınması </a:t>
            </a:r>
            <a:r>
              <a:rPr lang="tr-TR" altLang="tr-TR" sz="2000" dirty="0">
                <a:effectLst>
                  <a:outerShdw blurRad="38100" dist="38100" dir="2700000" algn="tl">
                    <a:srgbClr val="C0C0C0"/>
                  </a:outerShdw>
                </a:effectLst>
                <a:latin typeface="Tahoma" panose="020B0604030504040204" pitchFamily="34" charset="0"/>
              </a:rPr>
              <a:t>Vit K absorpsiyonunu azaltır.</a:t>
            </a:r>
          </a:p>
          <a:p>
            <a:pPr>
              <a:lnSpc>
                <a:spcPct val="110000"/>
              </a:lnSpc>
            </a:pPr>
            <a:r>
              <a:rPr lang="tr-TR" altLang="tr-TR" sz="2000" dirty="0" smtClean="0">
                <a:effectLst>
                  <a:outerShdw blurRad="38100" dist="38100" dir="2700000" algn="tl">
                    <a:srgbClr val="C0C0C0"/>
                  </a:outerShdw>
                </a:effectLst>
                <a:latin typeface="Tahoma" panose="020B0604030504040204" pitchFamily="34" charset="0"/>
              </a:rPr>
              <a:t>Demir ile  Vit E birlikte alındığında Vit E tahrip olur. </a:t>
            </a:r>
            <a:r>
              <a:rPr lang="tr-TR" altLang="tr-TR" sz="2000" dirty="0">
                <a:effectLst>
                  <a:outerShdw blurRad="38100" dist="38100" dir="2700000" algn="tl">
                    <a:srgbClr val="C0C0C0"/>
                  </a:outerShdw>
                </a:effectLst>
                <a:latin typeface="Tahoma" panose="020B0604030504040204" pitchFamily="34" charset="0"/>
              </a:rPr>
              <a:t>Bu nedenle Demir </a:t>
            </a:r>
            <a:r>
              <a:rPr lang="tr-TR" altLang="tr-TR" sz="2000" dirty="0" smtClean="0">
                <a:effectLst>
                  <a:outerShdw blurRad="38100" dist="38100" dir="2700000" algn="tl">
                    <a:srgbClr val="C0C0C0"/>
                  </a:outerShdw>
                </a:effectLst>
                <a:latin typeface="Tahoma" panose="020B0604030504040204" pitchFamily="34" charset="0"/>
              </a:rPr>
              <a:t>ve Vit E günün </a:t>
            </a:r>
            <a:r>
              <a:rPr lang="tr-TR" altLang="tr-TR" sz="2000" dirty="0">
                <a:effectLst>
                  <a:outerShdw blurRad="38100" dist="38100" dir="2700000" algn="tl">
                    <a:srgbClr val="C0C0C0"/>
                  </a:outerShdw>
                </a:effectLst>
                <a:latin typeface="Tahoma" panose="020B0604030504040204" pitchFamily="34" charset="0"/>
              </a:rPr>
              <a:t>aynı zamanında alınmamalı</a:t>
            </a:r>
            <a:r>
              <a:rPr lang="tr-TR" altLang="tr-TR" sz="2000" dirty="0" smtClean="0">
                <a:effectLst>
                  <a:outerShdw blurRad="38100" dist="38100" dir="2700000" algn="tl">
                    <a:srgbClr val="C0C0C0"/>
                  </a:outerShdw>
                </a:effectLst>
                <a:latin typeface="Tahoma" panose="020B0604030504040204" pitchFamily="34" charset="0"/>
              </a:rPr>
              <a:t>.</a:t>
            </a:r>
          </a:p>
          <a:p>
            <a:pPr>
              <a:lnSpc>
                <a:spcPct val="110000"/>
              </a:lnSpc>
            </a:pPr>
            <a:r>
              <a:rPr lang="tr-TR" altLang="tr-TR" sz="2000" dirty="0" smtClean="0">
                <a:effectLst>
                  <a:outerShdw blurRad="38100" dist="38100" dir="2700000" algn="tl">
                    <a:srgbClr val="C0C0C0"/>
                  </a:outerShdw>
                </a:effectLst>
                <a:latin typeface="Tahoma" panose="020B0604030504040204" pitchFamily="34" charset="0"/>
              </a:rPr>
              <a:t>İhtiyaç </a:t>
            </a:r>
            <a:r>
              <a:rPr lang="tr-TR" altLang="tr-TR" sz="2000" dirty="0">
                <a:effectLst>
                  <a:outerShdw blurRad="38100" dist="38100" dir="2700000" algn="tl">
                    <a:srgbClr val="C0C0C0"/>
                  </a:outerShdw>
                </a:effectLst>
                <a:latin typeface="Tahoma" panose="020B0604030504040204" pitchFamily="34" charset="0"/>
              </a:rPr>
              <a:t>hamilelik ve laktasyon döneminde ve yeni doğanda fazladır. </a:t>
            </a:r>
          </a:p>
          <a:p>
            <a:pPr>
              <a:lnSpc>
                <a:spcPct val="110000"/>
              </a:lnSpc>
            </a:pPr>
            <a:r>
              <a:rPr lang="tr-TR" altLang="tr-TR" sz="2000" dirty="0" smtClean="0">
                <a:effectLst>
                  <a:outerShdw blurRad="38100" dist="38100" dir="2700000" algn="tl">
                    <a:srgbClr val="C0C0C0"/>
                  </a:outerShdw>
                </a:effectLst>
                <a:latin typeface="Tahoma" panose="020B0604030504040204" pitchFamily="34" charset="0"/>
              </a:rPr>
              <a:t>Vit </a:t>
            </a:r>
            <a:r>
              <a:rPr lang="tr-TR" altLang="tr-TR" sz="2000" dirty="0">
                <a:effectLst>
                  <a:outerShdw blurRad="38100" dist="38100" dir="2700000" algn="tl">
                    <a:srgbClr val="C0C0C0"/>
                  </a:outerShdw>
                </a:effectLst>
                <a:latin typeface="Tahoma" panose="020B0604030504040204" pitchFamily="34" charset="0"/>
              </a:rPr>
              <a:t>E</a:t>
            </a:r>
            <a:r>
              <a:rPr lang="tr-TR" altLang="tr-TR" sz="2000" dirty="0" smtClean="0">
                <a:effectLst>
                  <a:outerShdw blurRad="38100" dist="38100" dir="2700000" algn="tl">
                    <a:srgbClr val="C0C0C0"/>
                  </a:outerShdw>
                </a:effectLst>
                <a:latin typeface="Tahoma" panose="020B0604030504040204" pitchFamily="34" charset="0"/>
              </a:rPr>
              <a:t> </a:t>
            </a:r>
            <a:r>
              <a:rPr lang="tr-TR" altLang="tr-TR" sz="2000" dirty="0">
                <a:effectLst>
                  <a:outerShdw blurRad="38100" dist="38100" dir="2700000" algn="tl">
                    <a:srgbClr val="C0C0C0"/>
                  </a:outerShdw>
                </a:effectLst>
                <a:latin typeface="Tahoma" panose="020B0604030504040204" pitchFamily="34" charset="0"/>
              </a:rPr>
              <a:t>eksikliğinde Anemi gelişir. Anemi hemoglobin sentezinin azalması ve eritrosit ömrünün kısalmasına bağlı olabilir. </a:t>
            </a:r>
          </a:p>
          <a:p>
            <a:pPr>
              <a:lnSpc>
                <a:spcPct val="110000"/>
              </a:lnSpc>
            </a:pPr>
            <a:r>
              <a:rPr lang="tr-TR" altLang="tr-TR" sz="2000" dirty="0">
                <a:effectLst>
                  <a:outerShdw blurRad="38100" dist="38100" dir="2700000" algn="tl">
                    <a:srgbClr val="C0C0C0"/>
                  </a:outerShdw>
                </a:effectLst>
                <a:latin typeface="Tahoma" panose="020B0604030504040204" pitchFamily="34" charset="0"/>
              </a:rPr>
              <a:t>Çok doymamış </a:t>
            </a:r>
            <a:r>
              <a:rPr lang="tr-TR" altLang="tr-TR" sz="2000" dirty="0" smtClean="0">
                <a:effectLst>
                  <a:outerShdw blurRad="38100" dist="38100" dir="2700000" algn="tl">
                    <a:srgbClr val="C0C0C0"/>
                  </a:outerShdw>
                </a:effectLst>
                <a:latin typeface="Tahoma" panose="020B0604030504040204" pitchFamily="34" charset="0"/>
              </a:rPr>
              <a:t>yağ asidli </a:t>
            </a:r>
            <a:r>
              <a:rPr lang="tr-TR" altLang="tr-TR" sz="2000" dirty="0">
                <a:effectLst>
                  <a:outerShdw blurRad="38100" dist="38100" dir="2700000" algn="tl">
                    <a:srgbClr val="C0C0C0"/>
                  </a:outerShdw>
                </a:effectLst>
                <a:latin typeface="Tahoma" panose="020B0604030504040204" pitchFamily="34" charset="0"/>
              </a:rPr>
              <a:t>yağlarla beslenmek </a:t>
            </a:r>
            <a:r>
              <a:rPr lang="tr-TR" altLang="tr-TR" sz="2000" dirty="0" smtClean="0">
                <a:effectLst>
                  <a:outerShdw blurRad="38100" dist="38100" dir="2700000" algn="tl">
                    <a:srgbClr val="C0C0C0"/>
                  </a:outerShdw>
                </a:effectLst>
                <a:latin typeface="Tahoma" panose="020B0604030504040204" pitchFamily="34" charset="0"/>
              </a:rPr>
              <a:t>Vit E </a:t>
            </a:r>
            <a:r>
              <a:rPr lang="tr-TR" altLang="tr-TR" sz="2000" dirty="0">
                <a:effectLst>
                  <a:outerShdw blurRad="38100" dist="38100" dir="2700000" algn="tl">
                    <a:srgbClr val="C0C0C0"/>
                  </a:outerShdw>
                </a:effectLst>
                <a:latin typeface="Tahoma" panose="020B0604030504040204" pitchFamily="34" charset="0"/>
              </a:rPr>
              <a:t>olan ihtiyacı artırır.</a:t>
            </a:r>
          </a:p>
          <a:p>
            <a:pPr>
              <a:lnSpc>
                <a:spcPct val="110000"/>
              </a:lnSpc>
            </a:pPr>
            <a:r>
              <a:rPr lang="tr-TR" altLang="tr-TR" sz="2000" dirty="0">
                <a:effectLst>
                  <a:outerShdw blurRad="38100" dist="38100" dir="2700000" algn="tl">
                    <a:srgbClr val="C0C0C0"/>
                  </a:outerShdw>
                </a:effectLst>
                <a:latin typeface="Tahoma" panose="020B0604030504040204" pitchFamily="34" charset="0"/>
              </a:rPr>
              <a:t>Lipid emiliminin bozulmasına neden olan hastalıklar </a:t>
            </a:r>
            <a:r>
              <a:rPr lang="tr-TR" altLang="tr-TR" sz="2000" dirty="0" smtClean="0">
                <a:effectLst>
                  <a:outerShdw blurRad="38100" dist="38100" dir="2700000" algn="tl">
                    <a:srgbClr val="C0C0C0"/>
                  </a:outerShdw>
                </a:effectLst>
                <a:latin typeface="Tahoma" panose="020B0604030504040204" pitchFamily="34" charset="0"/>
              </a:rPr>
              <a:t>Vit E eksikliğine </a:t>
            </a:r>
            <a:r>
              <a:rPr lang="tr-TR" altLang="tr-TR" sz="2000" dirty="0">
                <a:effectLst>
                  <a:outerShdw blurRad="38100" dist="38100" dir="2700000" algn="tl">
                    <a:srgbClr val="C0C0C0"/>
                  </a:outerShdw>
                </a:effectLst>
                <a:latin typeface="Tahoma" panose="020B0604030504040204" pitchFamily="34" charset="0"/>
              </a:rPr>
              <a:t>bağlı nörolojik bozukluklara neden olur. </a:t>
            </a:r>
          </a:p>
          <a:p>
            <a:pPr>
              <a:lnSpc>
                <a:spcPct val="110000"/>
              </a:lnSpc>
            </a:pPr>
            <a:r>
              <a:rPr lang="tr-TR" altLang="tr-TR" sz="2000" dirty="0">
                <a:effectLst>
                  <a:outerShdw blurRad="38100" dist="38100" dir="2700000" algn="tl">
                    <a:srgbClr val="C0C0C0"/>
                  </a:outerShdw>
                </a:effectLst>
                <a:latin typeface="Tahoma" panose="020B0604030504040204" pitchFamily="34" charset="0"/>
              </a:rPr>
              <a:t>Yüksek dozda </a:t>
            </a:r>
            <a:r>
              <a:rPr lang="tr-TR" altLang="tr-TR" sz="2000" dirty="0" smtClean="0">
                <a:effectLst>
                  <a:outerShdw blurRad="38100" dist="38100" dir="2700000" algn="tl">
                    <a:srgbClr val="C0C0C0"/>
                  </a:outerShdw>
                </a:effectLst>
                <a:latin typeface="Tahoma" panose="020B0604030504040204" pitchFamily="34" charset="0"/>
              </a:rPr>
              <a:t>Vit A alınması </a:t>
            </a:r>
            <a:r>
              <a:rPr lang="tr-TR" altLang="tr-TR" sz="2000" dirty="0">
                <a:effectLst>
                  <a:outerShdw blurRad="38100" dist="38100" dir="2700000" algn="tl">
                    <a:srgbClr val="C0C0C0"/>
                  </a:outerShdw>
                </a:effectLst>
                <a:latin typeface="Tahoma" panose="020B0604030504040204" pitchFamily="34" charset="0"/>
              </a:rPr>
              <a:t>Vit E absorpsiyonunu azaltır.</a:t>
            </a:r>
          </a:p>
          <a:p>
            <a:pPr>
              <a:lnSpc>
                <a:spcPct val="110000"/>
              </a:lnSpc>
            </a:pPr>
            <a:endParaRPr lang="tr-TR" altLang="tr-TR" sz="2000" dirty="0">
              <a:effectLst>
                <a:outerShdw blurRad="38100" dist="38100" dir="2700000" algn="tl">
                  <a:srgbClr val="C0C0C0"/>
                </a:outerShdw>
              </a:effectLst>
              <a:latin typeface="Tahoma" panose="020B0604030504040204" pitchFamily="34" charset="0"/>
            </a:endParaRPr>
          </a:p>
          <a:p>
            <a:pPr eaLnBrk="1" hangingPunct="1">
              <a:lnSpc>
                <a:spcPct val="80000"/>
              </a:lnSpc>
              <a:defRPr/>
            </a:pPr>
            <a:endParaRPr lang="tr-TR" sz="2000" b="1" dirty="0" smtClean="0">
              <a:effectLst>
                <a:outerShdw blurRad="38100" dist="38100" dir="2700000" algn="tl">
                  <a:srgbClr val="FFFFFF"/>
                </a:outerShdw>
              </a:effectLst>
            </a:endParaRPr>
          </a:p>
          <a:p>
            <a:pPr eaLnBrk="1" hangingPunct="1">
              <a:lnSpc>
                <a:spcPct val="80000"/>
              </a:lnSpc>
              <a:defRPr/>
            </a:pPr>
            <a:endParaRPr lang="tr-TR" sz="2000"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179512" y="1340768"/>
            <a:ext cx="8784976" cy="5112568"/>
          </a:xfrm>
        </p:spPr>
        <p:txBody>
          <a:bodyPr/>
          <a:lstStyle/>
          <a:p>
            <a:pPr eaLnBrk="1" hangingPunct="1">
              <a:lnSpc>
                <a:spcPct val="80000"/>
              </a:lnSpc>
              <a:defRPr/>
            </a:pPr>
            <a:r>
              <a:rPr lang="tr-TR" sz="2800" b="1" dirty="0" smtClean="0">
                <a:solidFill>
                  <a:srgbClr val="FFFF00"/>
                </a:solidFill>
                <a:effectLst>
                  <a:outerShdw blurRad="38100" dist="38100" dir="2700000" algn="tl">
                    <a:srgbClr val="000000"/>
                  </a:outerShdw>
                </a:effectLst>
              </a:rPr>
              <a:t>Eksikliği :</a:t>
            </a:r>
            <a:r>
              <a:rPr lang="tr-TR" sz="2800" b="1" dirty="0" smtClean="0">
                <a:effectLst>
                  <a:outerShdw blurRad="38100" dist="38100" dir="2700000" algn="tl">
                    <a:srgbClr val="FFFFFF"/>
                  </a:outerShdw>
                </a:effectLst>
              </a:rPr>
              <a:t> </a:t>
            </a:r>
            <a:endParaRPr lang="tr-TR" sz="2800" b="1" dirty="0">
              <a:effectLst>
                <a:outerShdw blurRad="38100" dist="38100" dir="2700000" algn="tl">
                  <a:srgbClr val="FFFFFF"/>
                </a:outerShdw>
              </a:effectLst>
            </a:endParaRPr>
          </a:p>
          <a:p>
            <a:pPr eaLnBrk="1" hangingPunct="1">
              <a:lnSpc>
                <a:spcPct val="80000"/>
              </a:lnSpc>
              <a:defRPr/>
            </a:pPr>
            <a:r>
              <a:rPr lang="tr-TR" sz="2400" b="1" dirty="0">
                <a:effectLst>
                  <a:outerShdw blurRad="38100" dist="38100" dir="2700000" algn="tl">
                    <a:srgbClr val="FFFFFF"/>
                  </a:outerShdw>
                </a:effectLst>
              </a:rPr>
              <a:t>Zaman zaman gelişme sorunları</a:t>
            </a:r>
          </a:p>
          <a:p>
            <a:pPr eaLnBrk="1" hangingPunct="1">
              <a:lnSpc>
                <a:spcPct val="80000"/>
              </a:lnSpc>
              <a:defRPr/>
            </a:pPr>
            <a:r>
              <a:rPr lang="tr-TR" sz="2400" b="1" dirty="0">
                <a:effectLst>
                  <a:outerShdw blurRad="38100" dist="38100" dir="2700000" algn="tl">
                    <a:srgbClr val="FFFFFF"/>
                  </a:outerShdw>
                </a:effectLst>
              </a:rPr>
              <a:t>Uterusta yapısal dejenerasyon</a:t>
            </a:r>
          </a:p>
          <a:p>
            <a:pPr eaLnBrk="1" hangingPunct="1">
              <a:lnSpc>
                <a:spcPct val="80000"/>
              </a:lnSpc>
              <a:defRPr/>
            </a:pPr>
            <a:r>
              <a:rPr lang="tr-TR" sz="2400" b="1" dirty="0">
                <a:effectLst>
                  <a:outerShdw blurRad="38100" dist="38100" dir="2700000" algn="tl">
                    <a:srgbClr val="FFFFFF"/>
                  </a:outerShdw>
                </a:effectLst>
              </a:rPr>
              <a:t>Embriyonun damar sisteminde dejenerasyon ve anemi</a:t>
            </a:r>
          </a:p>
          <a:p>
            <a:pPr eaLnBrk="1" hangingPunct="1">
              <a:lnSpc>
                <a:spcPct val="80000"/>
              </a:lnSpc>
              <a:defRPr/>
            </a:pPr>
            <a:r>
              <a:rPr lang="tr-TR" sz="2400" b="1" dirty="0">
                <a:effectLst>
                  <a:outerShdw blurRad="38100" dist="38100" dir="2700000" algn="tl">
                    <a:srgbClr val="FFFFFF"/>
                  </a:outerShdw>
                </a:effectLst>
              </a:rPr>
              <a:t>Antikor üretiminde sorunlar</a:t>
            </a:r>
          </a:p>
          <a:p>
            <a:pPr eaLnBrk="1" hangingPunct="1">
              <a:lnSpc>
                <a:spcPct val="80000"/>
              </a:lnSpc>
              <a:defRPr/>
            </a:pPr>
            <a:r>
              <a:rPr lang="tr-TR" sz="2400" b="1" dirty="0">
                <a:effectLst>
                  <a:outerShdw blurRad="38100" dist="38100" dir="2700000" algn="tl">
                    <a:srgbClr val="FFFFFF"/>
                  </a:outerShdw>
                </a:effectLst>
              </a:rPr>
              <a:t>Yeni doğanlarda </a:t>
            </a:r>
            <a:r>
              <a:rPr lang="tr-TR" sz="2400" b="1" dirty="0" smtClean="0">
                <a:effectLst>
                  <a:outerShdw blurRad="38100" dist="38100" dir="2700000" algn="tl">
                    <a:srgbClr val="FFFFFF"/>
                  </a:outerShdw>
                </a:effectLst>
              </a:rPr>
              <a:t>Vit E eksikliğine </a:t>
            </a:r>
            <a:r>
              <a:rPr lang="tr-TR" sz="2400" b="1" dirty="0">
                <a:effectLst>
                  <a:outerShdw blurRad="38100" dist="38100" dir="2700000" algn="tl">
                    <a:srgbClr val="FFFFFF"/>
                  </a:outerShdw>
                </a:effectLst>
              </a:rPr>
              <a:t>bağlı anemi görülebilir. Eritrosit yaşam süresi kısalır. </a:t>
            </a:r>
          </a:p>
          <a:p>
            <a:pPr eaLnBrk="1" hangingPunct="1">
              <a:lnSpc>
                <a:spcPct val="80000"/>
              </a:lnSpc>
              <a:defRPr/>
            </a:pPr>
            <a:r>
              <a:rPr lang="tr-TR" sz="2400" b="1" dirty="0">
                <a:effectLst>
                  <a:outerShdw blurRad="38100" dist="38100" dir="2700000" algn="tl">
                    <a:srgbClr val="FFFFFF"/>
                  </a:outerShdw>
                </a:effectLst>
              </a:rPr>
              <a:t>Poliansatüre yağ asitlerinin fazla alınımı </a:t>
            </a:r>
            <a:r>
              <a:rPr lang="tr-TR" sz="2400" b="1" dirty="0" smtClean="0">
                <a:effectLst>
                  <a:outerShdw blurRad="38100" dist="38100" dir="2700000" algn="tl">
                    <a:srgbClr val="FFFFFF"/>
                  </a:outerShdw>
                </a:effectLst>
              </a:rPr>
              <a:t>Vit E </a:t>
            </a:r>
            <a:r>
              <a:rPr lang="tr-TR" sz="2400" b="1" dirty="0">
                <a:effectLst>
                  <a:outerShdw blurRad="38100" dist="38100" dir="2700000" algn="tl">
                    <a:srgbClr val="FFFFFF"/>
                  </a:outerShdw>
                </a:effectLst>
              </a:rPr>
              <a:t>ihtiyacını arttır.O</a:t>
            </a:r>
            <a:r>
              <a:rPr lang="tr-TR" sz="2400" b="1" baseline="-25000" dirty="0">
                <a:effectLst>
                  <a:outerShdw blurRad="38100" dist="38100" dir="2700000" algn="tl">
                    <a:srgbClr val="FFFFFF"/>
                  </a:outerShdw>
                </a:effectLst>
              </a:rPr>
              <a:t>2</a:t>
            </a:r>
            <a:r>
              <a:rPr lang="tr-TR" sz="2400" b="1" dirty="0">
                <a:effectLst>
                  <a:outerShdw blurRad="38100" dist="38100" dir="2700000" algn="tl">
                    <a:srgbClr val="FFFFFF"/>
                  </a:outerShdw>
                </a:effectLst>
              </a:rPr>
              <a:t> ile temas (O</a:t>
            </a:r>
            <a:r>
              <a:rPr lang="tr-TR" sz="2400" b="1" baseline="-25000" dirty="0">
                <a:effectLst>
                  <a:outerShdw blurRad="38100" dist="38100" dir="2700000" algn="tl">
                    <a:srgbClr val="FFFFFF"/>
                  </a:outerShdw>
                </a:effectLst>
              </a:rPr>
              <a:t>2</a:t>
            </a:r>
            <a:r>
              <a:rPr lang="tr-TR" sz="2400" b="1" dirty="0">
                <a:effectLst>
                  <a:outerShdw blurRad="38100" dist="38100" dir="2700000" algn="tl">
                    <a:srgbClr val="FFFFFF"/>
                  </a:outerShdw>
                </a:effectLst>
              </a:rPr>
              <a:t> çadırlarındaki gibi) ve yetersiz </a:t>
            </a:r>
            <a:r>
              <a:rPr lang="tr-TR" sz="2400" b="1" dirty="0" smtClean="0">
                <a:effectLst>
                  <a:outerShdw blurRad="38100" dist="38100" dir="2700000" algn="tl">
                    <a:srgbClr val="FFFFFF"/>
                  </a:outerShdw>
                </a:effectLst>
              </a:rPr>
              <a:t>lipid </a:t>
            </a:r>
            <a:r>
              <a:rPr lang="tr-TR" sz="2400" b="1" dirty="0">
                <a:effectLst>
                  <a:outerShdw blurRad="38100" dist="38100" dir="2700000" algn="tl">
                    <a:srgbClr val="FFFFFF"/>
                  </a:outerShdw>
                </a:effectLst>
              </a:rPr>
              <a:t>emilimine yol açan hastalıklar sonucu V</a:t>
            </a:r>
            <a:r>
              <a:rPr lang="tr-TR" sz="2400" b="1" dirty="0" smtClean="0">
                <a:effectLst>
                  <a:outerShdw blurRad="38100" dist="38100" dir="2700000" algn="tl">
                    <a:srgbClr val="FFFFFF"/>
                  </a:outerShdw>
                </a:effectLst>
              </a:rPr>
              <a:t>it </a:t>
            </a:r>
            <a:r>
              <a:rPr lang="tr-TR" sz="2400" b="1" dirty="0">
                <a:effectLst>
                  <a:outerShdw blurRad="38100" dist="38100" dir="2700000" algn="tl">
                    <a:srgbClr val="FFFFFF"/>
                  </a:outerShdw>
                </a:effectLst>
              </a:rPr>
              <a:t>E eksikliği oluşabilir, nörölojik bozukluklar görülür. </a:t>
            </a:r>
          </a:p>
          <a:p>
            <a:pPr eaLnBrk="1" hangingPunct="1">
              <a:lnSpc>
                <a:spcPct val="80000"/>
              </a:lnSpc>
              <a:defRPr/>
            </a:pPr>
            <a:r>
              <a:rPr lang="tr-TR" sz="2400" b="1" dirty="0">
                <a:effectLst>
                  <a:outerShdw blurRad="38100" dist="38100" dir="2700000" algn="tl">
                    <a:srgbClr val="FFFFFF"/>
                  </a:outerShdw>
                </a:effectLst>
              </a:rPr>
              <a:t>E vitamini kalp hastalığı gelişmesine karşı koruyucu etki gösterir.</a:t>
            </a:r>
          </a:p>
        </p:txBody>
      </p:sp>
    </p:spTree>
    <p:extLst>
      <p:ext uri="{BB962C8B-B14F-4D97-AF65-F5344CB8AC3E}">
        <p14:creationId xmlns:p14="http://schemas.microsoft.com/office/powerpoint/2010/main" val="15185644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p:txBody>
          <a:bodyPr/>
          <a:lstStyle/>
          <a:p>
            <a:pPr lvl="1"/>
            <a:r>
              <a:rPr lang="tr-TR" altLang="tr-TR" sz="2400" dirty="0" smtClean="0">
                <a:solidFill>
                  <a:schemeClr val="tx1"/>
                </a:solidFill>
                <a:latin typeface="Arial" panose="020B0604020202020204" pitchFamily="34" charset="0"/>
              </a:rPr>
              <a:t>Hayvanlarda normal reproduksiyon için gereklidir.</a:t>
            </a:r>
            <a:r>
              <a:rPr lang="en-US" altLang="tr-TR" sz="2400" dirty="0" smtClean="0">
                <a:solidFill>
                  <a:schemeClr val="tx1"/>
                </a:solidFill>
                <a:latin typeface="Arial" panose="020B0604020202020204" pitchFamily="34" charset="0"/>
              </a:rPr>
              <a:t> </a:t>
            </a:r>
            <a:endParaRPr lang="tr-TR" altLang="tr-TR" sz="2400" dirty="0" smtClean="0">
              <a:solidFill>
                <a:schemeClr val="tx1"/>
              </a:solidFill>
              <a:latin typeface="Arial" panose="020B0604020202020204" pitchFamily="34" charset="0"/>
            </a:endParaRPr>
          </a:p>
          <a:p>
            <a:pPr marL="274638" lvl="1" indent="0">
              <a:buNone/>
            </a:pPr>
            <a:endParaRPr lang="tr-TR" altLang="tr-TR" sz="2400" dirty="0" smtClean="0">
              <a:solidFill>
                <a:schemeClr val="tx1"/>
              </a:solidFill>
              <a:latin typeface="Arial" panose="020B0604020202020204" pitchFamily="34" charset="0"/>
            </a:endParaRPr>
          </a:p>
          <a:p>
            <a:pPr lvl="1"/>
            <a:r>
              <a:rPr lang="tr-TR" altLang="tr-TR" sz="2400" dirty="0" smtClean="0">
                <a:solidFill>
                  <a:schemeClr val="tx1"/>
                </a:solidFill>
                <a:latin typeface="Arial" panose="020B0604020202020204" pitchFamily="34" charset="0"/>
              </a:rPr>
              <a:t>Noksanlığında, büyüme geriliği, ruminant ve domuzlarda muskular distrofi «beyaz kas hastalığı», sinir ve kasların etkilendiği kuzularda tutulma şeklinde bozukluklar görülür.</a:t>
            </a:r>
          </a:p>
          <a:p>
            <a:pPr lvl="1"/>
            <a:endParaRPr lang="tr-TR" altLang="tr-TR" sz="2400" dirty="0">
              <a:solidFill>
                <a:schemeClr val="tx1"/>
              </a:solidFill>
              <a:latin typeface="Arial" panose="020B0604020202020204" pitchFamily="34" charset="0"/>
            </a:endParaRPr>
          </a:p>
          <a:p>
            <a:pPr lvl="1"/>
            <a:r>
              <a:rPr lang="tr-TR" altLang="tr-TR" sz="2400" dirty="0" smtClean="0">
                <a:solidFill>
                  <a:schemeClr val="tx1"/>
                </a:solidFill>
                <a:latin typeface="Arial" panose="020B0604020202020204" pitchFamily="34" charset="0"/>
              </a:rPr>
              <a:t>Yeterli Se varlığında etkisini gösterir.</a:t>
            </a:r>
          </a:p>
          <a:p>
            <a:pPr lvl="1"/>
            <a:endParaRPr lang="tr-TR" altLang="tr-TR" sz="2400" dirty="0">
              <a:solidFill>
                <a:schemeClr val="tx1"/>
              </a:solidFill>
              <a:latin typeface="Arial" panose="020B0604020202020204" pitchFamily="34" charset="0"/>
            </a:endParaRPr>
          </a:p>
          <a:p>
            <a:pPr lvl="1"/>
            <a:endParaRPr lang="tr-TR" altLang="tr-TR" sz="2400" dirty="0" smtClean="0">
              <a:solidFill>
                <a:schemeClr val="tx1"/>
              </a:solidFill>
              <a:latin typeface="Arial" panose="020B0604020202020204" pitchFamily="34" charset="0"/>
            </a:endParaRPr>
          </a:p>
        </p:txBody>
      </p:sp>
    </p:spTree>
    <p:extLst>
      <p:ext uri="{BB962C8B-B14F-4D97-AF65-F5344CB8AC3E}">
        <p14:creationId xmlns:p14="http://schemas.microsoft.com/office/powerpoint/2010/main" val="40884799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idx="4294967295"/>
          </p:nvPr>
        </p:nvSpPr>
        <p:spPr>
          <a:xfrm>
            <a:off x="301625" y="228600"/>
            <a:ext cx="8534400" cy="1905000"/>
          </a:xfrm>
        </p:spPr>
        <p:txBody>
          <a:bodyPr/>
          <a:lstStyle/>
          <a:p>
            <a:pPr eaLnBrk="1" hangingPunct="1">
              <a:defRPr/>
            </a:pPr>
            <a:r>
              <a:rPr lang="tr-TR" sz="3700" smtClean="0">
                <a:solidFill>
                  <a:srgbClr val="000000"/>
                </a:solidFill>
                <a:effectLst>
                  <a:outerShdw blurRad="38100" dist="38100" dir="2700000" algn="tl">
                    <a:srgbClr val="FFFFFF"/>
                  </a:outerShdw>
                </a:effectLst>
              </a:rPr>
              <a:t>K VİTAMİNİ</a:t>
            </a:r>
            <a:br>
              <a:rPr lang="tr-TR" sz="3700" smtClean="0">
                <a:solidFill>
                  <a:srgbClr val="000000"/>
                </a:solidFill>
                <a:effectLst>
                  <a:outerShdw blurRad="38100" dist="38100" dir="2700000" algn="tl">
                    <a:srgbClr val="FFFFFF"/>
                  </a:outerShdw>
                </a:effectLst>
              </a:rPr>
            </a:br>
            <a:r>
              <a:rPr lang="tr-TR" sz="3700" smtClean="0">
                <a:solidFill>
                  <a:srgbClr val="000000"/>
                </a:solidFill>
                <a:effectLst>
                  <a:outerShdw blurRad="38100" dist="38100" dir="2700000" algn="tl">
                    <a:srgbClr val="FFFFFF"/>
                  </a:outerShdw>
                </a:effectLst>
              </a:rPr>
              <a:t> (Antihemorojik Vitamin)</a:t>
            </a:r>
            <a:br>
              <a:rPr lang="tr-TR" sz="3700" smtClean="0">
                <a:solidFill>
                  <a:srgbClr val="000000"/>
                </a:solidFill>
                <a:effectLst>
                  <a:outerShdw blurRad="38100" dist="38100" dir="2700000" algn="tl">
                    <a:srgbClr val="FFFFFF"/>
                  </a:outerShdw>
                </a:effectLst>
              </a:rPr>
            </a:br>
            <a:endParaRPr lang="tr-TR" sz="3700" smtClean="0">
              <a:solidFill>
                <a:srgbClr val="000000"/>
              </a:solidFill>
              <a:effectLst>
                <a:outerShdw blurRad="38100" dist="38100" dir="2700000" algn="tl">
                  <a:srgbClr val="FFFFFF"/>
                </a:outerShdw>
              </a:effectLst>
            </a:endParaRPr>
          </a:p>
        </p:txBody>
      </p:sp>
      <p:sp>
        <p:nvSpPr>
          <p:cNvPr id="57347" name="Rectangle 3"/>
          <p:cNvSpPr>
            <a:spLocks noGrp="1"/>
          </p:cNvSpPr>
          <p:nvPr>
            <p:ph type="body" idx="4294967295"/>
          </p:nvPr>
        </p:nvSpPr>
        <p:spPr>
          <a:xfrm>
            <a:off x="323850" y="1556793"/>
            <a:ext cx="8534400" cy="5301208"/>
          </a:xfrm>
        </p:spPr>
        <p:txBody>
          <a:bodyPr/>
          <a:lstStyle/>
          <a:p>
            <a:pPr>
              <a:lnSpc>
                <a:spcPct val="110000"/>
              </a:lnSpc>
            </a:pPr>
            <a:r>
              <a:rPr lang="tr-TR" altLang="tr-TR" sz="2800" dirty="0" smtClean="0">
                <a:effectLst>
                  <a:outerShdw blurRad="38100" dist="38100" dir="2700000" algn="tl">
                    <a:srgbClr val="C0C0C0"/>
                  </a:outerShdw>
                </a:effectLst>
                <a:latin typeface="Tahoma" panose="020B0604030504040204" pitchFamily="34" charset="0"/>
              </a:rPr>
              <a:t>Vit K (Koagülasyon</a:t>
            </a:r>
            <a:r>
              <a:rPr lang="tr-TR" altLang="tr-TR" sz="2800" dirty="0">
                <a:effectLst>
                  <a:outerShdw blurRad="38100" dist="38100" dir="2700000" algn="tl">
                    <a:srgbClr val="C0C0C0"/>
                  </a:outerShdw>
                </a:effectLst>
                <a:latin typeface="Tahoma" panose="020B0604030504040204" pitchFamily="34" charset="0"/>
              </a:rPr>
              <a:t>, kanın </a:t>
            </a:r>
            <a:r>
              <a:rPr lang="tr-TR" altLang="tr-TR" sz="2800" dirty="0" smtClean="0">
                <a:effectLst>
                  <a:outerShdw blurRad="38100" dist="38100" dir="2700000" algn="tl">
                    <a:srgbClr val="C0C0C0"/>
                  </a:outerShdw>
                </a:effectLst>
                <a:latin typeface="Tahoma" panose="020B0604030504040204" pitchFamily="34" charset="0"/>
              </a:rPr>
              <a:t>pıhtılaşması) etkisi </a:t>
            </a:r>
            <a:r>
              <a:rPr lang="tr-TR" altLang="tr-TR" sz="2800" dirty="0">
                <a:effectLst>
                  <a:outerShdw blurRad="38100" dist="38100" dir="2700000" algn="tl">
                    <a:srgbClr val="C0C0C0"/>
                  </a:outerShdw>
                </a:effectLst>
                <a:latin typeface="Tahoma" panose="020B0604030504040204" pitchFamily="34" charset="0"/>
              </a:rPr>
              <a:t>gösteren 3 tip madde vardır.</a:t>
            </a:r>
          </a:p>
          <a:p>
            <a:pPr>
              <a:lnSpc>
                <a:spcPct val="110000"/>
              </a:lnSpc>
            </a:pPr>
            <a:r>
              <a:rPr lang="tr-TR" altLang="tr-TR" sz="2800" dirty="0">
                <a:effectLst>
                  <a:outerShdw blurRad="38100" dist="38100" dir="2700000" algn="tl">
                    <a:srgbClr val="C0C0C0"/>
                  </a:outerShdw>
                </a:effectLst>
                <a:latin typeface="Tahoma" panose="020B0604030504040204" pitchFamily="34" charset="0"/>
              </a:rPr>
              <a:t>K1 Fillokinon  – </a:t>
            </a:r>
            <a:endParaRPr lang="tr-TR" altLang="tr-TR" sz="2800" dirty="0" smtClean="0">
              <a:effectLst>
                <a:outerShdw blurRad="38100" dist="38100" dir="2700000" algn="tl">
                  <a:srgbClr val="C0C0C0"/>
                </a:outerShdw>
              </a:effectLst>
              <a:latin typeface="Tahoma" panose="020B0604030504040204" pitchFamily="34" charset="0"/>
            </a:endParaRPr>
          </a:p>
          <a:p>
            <a:pPr marL="0" indent="0">
              <a:lnSpc>
                <a:spcPct val="110000"/>
              </a:lnSpc>
              <a:buNone/>
            </a:pPr>
            <a:r>
              <a:rPr lang="tr-TR" altLang="tr-TR" sz="2800" dirty="0" smtClean="0">
                <a:effectLst>
                  <a:outerShdw blurRad="38100" dist="38100" dir="2700000" algn="tl">
                    <a:srgbClr val="C0C0C0"/>
                  </a:outerShdw>
                </a:effectLst>
                <a:latin typeface="Tahoma" panose="020B0604030504040204" pitchFamily="34" charset="0"/>
              </a:rPr>
              <a:t>bitkisel </a:t>
            </a:r>
            <a:r>
              <a:rPr lang="tr-TR" altLang="tr-TR" sz="2800" dirty="0">
                <a:effectLst>
                  <a:outerShdw blurRad="38100" dist="38100" dir="2700000" algn="tl">
                    <a:srgbClr val="C0C0C0"/>
                  </a:outerShdw>
                </a:effectLst>
                <a:latin typeface="Tahoma" panose="020B0604030504040204" pitchFamily="34" charset="0"/>
              </a:rPr>
              <a:t>kaynaklıdır</a:t>
            </a:r>
          </a:p>
          <a:p>
            <a:pPr>
              <a:lnSpc>
                <a:spcPct val="110000"/>
              </a:lnSpc>
            </a:pPr>
            <a:endParaRPr lang="tr-TR" altLang="tr-TR" sz="2800" dirty="0" smtClean="0">
              <a:effectLst>
                <a:outerShdw blurRad="38100" dist="38100" dir="2700000" algn="tl">
                  <a:srgbClr val="C0C0C0"/>
                </a:outerShdw>
              </a:effectLst>
              <a:latin typeface="Tahoma" panose="020B0604030504040204" pitchFamily="34" charset="0"/>
            </a:endParaRPr>
          </a:p>
          <a:p>
            <a:pPr>
              <a:lnSpc>
                <a:spcPct val="110000"/>
              </a:lnSpc>
            </a:pPr>
            <a:endParaRPr lang="tr-TR" altLang="tr-TR" sz="2800" dirty="0" smtClean="0">
              <a:effectLst>
                <a:outerShdw blurRad="38100" dist="38100" dir="2700000" algn="tl">
                  <a:srgbClr val="C0C0C0"/>
                </a:outerShdw>
              </a:effectLst>
              <a:latin typeface="Tahoma" panose="020B0604030504040204" pitchFamily="34" charset="0"/>
            </a:endParaRPr>
          </a:p>
          <a:p>
            <a:pPr>
              <a:lnSpc>
                <a:spcPct val="110000"/>
              </a:lnSpc>
            </a:pPr>
            <a:r>
              <a:rPr lang="tr-TR" altLang="tr-TR" sz="2800" dirty="0" smtClean="0">
                <a:effectLst>
                  <a:outerShdw blurRad="38100" dist="38100" dir="2700000" algn="tl">
                    <a:srgbClr val="C0C0C0"/>
                  </a:outerShdw>
                </a:effectLst>
                <a:latin typeface="Tahoma" panose="020B0604030504040204" pitchFamily="34" charset="0"/>
              </a:rPr>
              <a:t>K2 </a:t>
            </a:r>
            <a:r>
              <a:rPr lang="tr-TR" altLang="tr-TR" sz="2800" dirty="0">
                <a:effectLst>
                  <a:outerShdw blurRad="38100" dist="38100" dir="2700000" algn="tl">
                    <a:srgbClr val="C0C0C0"/>
                  </a:outerShdw>
                </a:effectLst>
                <a:latin typeface="Tahoma" panose="020B0604030504040204" pitchFamily="34" charset="0"/>
              </a:rPr>
              <a:t>Menakinon – barsakta bakteriler tarafından </a:t>
            </a:r>
          </a:p>
          <a:p>
            <a:pPr>
              <a:lnSpc>
                <a:spcPct val="110000"/>
              </a:lnSpc>
              <a:buFont typeface="Wingdings" panose="05000000000000000000" pitchFamily="2" charset="2"/>
              <a:buNone/>
            </a:pPr>
            <a:r>
              <a:rPr lang="tr-TR" altLang="tr-TR" sz="2800" dirty="0">
                <a:effectLst>
                  <a:outerShdw blurRad="38100" dist="38100" dir="2700000" algn="tl">
                    <a:srgbClr val="C0C0C0"/>
                  </a:outerShdw>
                </a:effectLst>
                <a:latin typeface="Tahoma" panose="020B0604030504040204" pitchFamily="34" charset="0"/>
              </a:rPr>
              <a:t>			 	sentezlenir ve absorbe olur</a:t>
            </a:r>
          </a:p>
          <a:p>
            <a:pPr>
              <a:lnSpc>
                <a:spcPct val="110000"/>
              </a:lnSpc>
            </a:pPr>
            <a:r>
              <a:rPr lang="tr-TR" altLang="tr-TR" sz="2800" dirty="0">
                <a:effectLst>
                  <a:outerShdw blurRad="38100" dist="38100" dir="2700000" algn="tl">
                    <a:srgbClr val="C0C0C0"/>
                  </a:outerShdw>
                </a:effectLst>
                <a:latin typeface="Tahoma" panose="020B0604030504040204" pitchFamily="34" charset="0"/>
              </a:rPr>
              <a:t>K3 </a:t>
            </a:r>
            <a:r>
              <a:rPr lang="tr-TR" altLang="tr-TR" sz="2800" dirty="0" smtClean="0">
                <a:effectLst>
                  <a:outerShdw blurRad="38100" dist="38100" dir="2700000" algn="tl">
                    <a:srgbClr val="C0C0C0"/>
                  </a:outerShdw>
                </a:effectLst>
                <a:latin typeface="Tahoma" panose="020B0604030504040204" pitchFamily="34" charset="0"/>
              </a:rPr>
              <a:t>Menadion </a:t>
            </a:r>
            <a:r>
              <a:rPr lang="tr-TR" altLang="tr-TR" sz="2800" dirty="0">
                <a:effectLst>
                  <a:outerShdw blurRad="38100" dist="38100" dir="2700000" algn="tl">
                    <a:srgbClr val="C0C0C0"/>
                  </a:outerShdw>
                </a:effectLst>
                <a:latin typeface="Tahoma" panose="020B0604030504040204" pitchFamily="34" charset="0"/>
              </a:rPr>
              <a:t>– izopren yan zinciri </a:t>
            </a:r>
            <a:r>
              <a:rPr lang="tr-TR" altLang="tr-TR" sz="2800" dirty="0" smtClean="0">
                <a:effectLst>
                  <a:outerShdw blurRad="38100" dist="38100" dir="2700000" algn="tl">
                    <a:srgbClr val="C0C0C0"/>
                  </a:outerShdw>
                </a:effectLst>
                <a:latin typeface="Tahoma" panose="020B0604030504040204" pitchFamily="34" charset="0"/>
              </a:rPr>
              <a:t>olmayan sentetik </a:t>
            </a:r>
            <a:endParaRPr lang="tr-TR" altLang="tr-TR" sz="2800" dirty="0">
              <a:solidFill>
                <a:schemeClr val="bg2"/>
              </a:solidFill>
              <a:effectLst>
                <a:outerShdw blurRad="38100" dist="38100" dir="2700000" algn="tl">
                  <a:srgbClr val="C0C0C0"/>
                </a:outerShdw>
              </a:effectLst>
              <a:latin typeface="Tahoma" panose="020B0604030504040204" pitchFamily="34" charset="0"/>
            </a:endParaRPr>
          </a:p>
          <a:p>
            <a:pPr eaLnBrk="1" hangingPunct="1">
              <a:defRPr/>
            </a:pPr>
            <a:endParaRPr lang="tr-TR" b="1" dirty="0" smtClean="0">
              <a:effectLst>
                <a:outerShdw blurRad="38100" dist="38100" dir="2700000" algn="tl">
                  <a:srgbClr val="FFFFFF"/>
                </a:outerShdw>
              </a:effectLst>
            </a:endParaRPr>
          </a:p>
        </p:txBody>
      </p:sp>
      <p:pic>
        <p:nvPicPr>
          <p:cNvPr id="4" name="Picture 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1071" y="2492896"/>
            <a:ext cx="4905345" cy="21814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p:txBody>
          <a:bodyPr/>
          <a:lstStyle/>
          <a:p>
            <a:r>
              <a:rPr lang="tr-TR" b="1" dirty="0">
                <a:effectLst>
                  <a:outerShdw blurRad="38100" dist="38100" dir="2700000" algn="tl">
                    <a:srgbClr val="FFFFFF"/>
                  </a:outerShdw>
                </a:effectLst>
              </a:rPr>
              <a:t>Vit. K  emilimi normal yağ emilimini gerektirir. Yağ emilimindeki bozukluk vit. K yetmezliğine neden olur. Vit. K safra tuzlarının varlığında emilime uğrar. Şilomikronların yapısına katılarak dolaşıma katılır.</a:t>
            </a:r>
            <a:endParaRPr lang="tr-TR" dirty="0"/>
          </a:p>
        </p:txBody>
      </p:sp>
    </p:spTree>
    <p:extLst>
      <p:ext uri="{BB962C8B-B14F-4D97-AF65-F5344CB8AC3E}">
        <p14:creationId xmlns:p14="http://schemas.microsoft.com/office/powerpoint/2010/main" val="29533506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p:cNvSpPr>
          <p:nvPr>
            <p:ph type="title" idx="4294967295"/>
          </p:nvPr>
        </p:nvSpPr>
        <p:spPr/>
        <p:txBody>
          <a:bodyPr/>
          <a:lstStyle/>
          <a:p>
            <a:pPr eaLnBrk="1" hangingPunct="1"/>
            <a:endParaRPr lang="tr-TR" smtClean="0"/>
          </a:p>
        </p:txBody>
      </p:sp>
      <p:sp>
        <p:nvSpPr>
          <p:cNvPr id="58371" name="Rectangle 3"/>
          <p:cNvSpPr>
            <a:spLocks noGrp="1"/>
          </p:cNvSpPr>
          <p:nvPr>
            <p:ph type="body" idx="4294967295"/>
          </p:nvPr>
        </p:nvSpPr>
        <p:spPr/>
        <p:txBody>
          <a:bodyPr/>
          <a:lstStyle/>
          <a:p>
            <a:pPr eaLnBrk="1" hangingPunct="1">
              <a:defRPr/>
            </a:pPr>
            <a:r>
              <a:rPr lang="tr-TR" sz="2300" b="1" dirty="0" smtClean="0">
                <a:effectLst>
                  <a:outerShdw blurRad="38100" dist="38100" dir="2700000" algn="tl">
                    <a:srgbClr val="FFFFFF"/>
                  </a:outerShdw>
                </a:effectLst>
              </a:rPr>
              <a:t>Karaciğerde depolanması kısıtlıdır.</a:t>
            </a:r>
          </a:p>
          <a:p>
            <a:pPr eaLnBrk="1" hangingPunct="1">
              <a:defRPr/>
            </a:pPr>
            <a:r>
              <a:rPr lang="tr-TR" sz="2300" b="1" dirty="0" smtClean="0">
                <a:effectLst>
                  <a:outerShdw blurRad="38100" dist="38100" dir="2700000" algn="tl">
                    <a:srgbClr val="FFFFFF"/>
                  </a:outerShdw>
                </a:effectLst>
              </a:rPr>
              <a:t>Vitamin K karaciğerde sentezlenen kanın pıhtılaşma faktörlerinden II (protrombin), VII, IX, X’ un normal düzeylerinin devamlılığı için gereklidir. </a:t>
            </a:r>
          </a:p>
          <a:p>
            <a:pPr eaLnBrk="1" hangingPunct="1">
              <a:defRPr/>
            </a:pPr>
            <a:r>
              <a:rPr lang="tr-TR" altLang="tr-TR" sz="2400" dirty="0" smtClean="0"/>
              <a:t>Protrombindeki posttranslasyonel modifiye amino asit «</a:t>
            </a:r>
            <a:r>
              <a:rPr lang="en-US" altLang="tr-TR" sz="2400" dirty="0" smtClean="0"/>
              <a:t>gamma </a:t>
            </a:r>
            <a:r>
              <a:rPr lang="en-US" altLang="tr-TR" sz="2400" dirty="0" err="1"/>
              <a:t>carboxy</a:t>
            </a:r>
            <a:r>
              <a:rPr lang="en-US" altLang="tr-TR" sz="2400" dirty="0"/>
              <a:t> </a:t>
            </a:r>
            <a:r>
              <a:rPr lang="en-US" altLang="tr-TR" sz="2400" dirty="0" smtClean="0"/>
              <a:t>glutamate</a:t>
            </a:r>
            <a:r>
              <a:rPr lang="tr-TR" altLang="tr-TR" sz="2400" dirty="0" smtClean="0"/>
              <a:t>» ın sentezinde yer alır. </a:t>
            </a:r>
            <a:endParaRPr lang="tr-TR" sz="2300" b="1" dirty="0">
              <a:effectLst>
                <a:outerShdw blurRad="38100" dist="38100" dir="2700000" algn="tl">
                  <a:srgbClr val="FFFFFF"/>
                </a:outerShdw>
              </a:effectLst>
              <a:latin typeface="Arial" charset="0"/>
            </a:endParaRPr>
          </a:p>
          <a:p>
            <a:pPr eaLnBrk="1" hangingPunct="1">
              <a:defRPr/>
            </a:pPr>
            <a:r>
              <a:rPr lang="tr-TR" sz="2300" b="1" dirty="0" smtClean="0">
                <a:effectLst>
                  <a:outerShdw blurRad="38100" dist="38100" dir="2700000" algn="tl">
                    <a:srgbClr val="FFFFFF"/>
                  </a:outerShdw>
                </a:effectLst>
              </a:rPr>
              <a:t>Vitamin K döngüsü vardır  ve bu döngü ile indirgenmiş vitamin K yeniden üretilir. Ancak walfarin, dikumarol gibi antikoagulant maddeler bu reaksiyonu inhibe ederek vitamin K döngüsünü bozar. Böylece pıhtılaşma faktörlerinin oluşumu engellenerek  pıhtılaşma önlenir.</a:t>
            </a:r>
          </a:p>
          <a:p>
            <a:pPr eaLnBrk="1" hangingPunct="1">
              <a:defRPr/>
            </a:pPr>
            <a:endParaRPr lang="tr-TR" sz="2300"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179512" y="1527048"/>
            <a:ext cx="8856984" cy="4572000"/>
          </a:xfrm>
        </p:spPr>
        <p:txBody>
          <a:bodyPr/>
          <a:lstStyle/>
          <a:p>
            <a:pPr>
              <a:lnSpc>
                <a:spcPct val="90000"/>
              </a:lnSpc>
            </a:pPr>
            <a:r>
              <a:rPr lang="tr-TR" altLang="tr-TR" sz="2800" dirty="0">
                <a:effectLst>
                  <a:outerShdw blurRad="38100" dist="38100" dir="2700000" algn="tl">
                    <a:srgbClr val="C0C0C0"/>
                  </a:outerShdw>
                </a:effectLst>
                <a:latin typeface="Tahoma" panose="020B0604030504040204" pitchFamily="34" charset="0"/>
              </a:rPr>
              <a:t>Kemiklerde Vit. K bağlı proteinler izole edilmiştir.</a:t>
            </a:r>
          </a:p>
          <a:p>
            <a:pPr>
              <a:lnSpc>
                <a:spcPct val="90000"/>
              </a:lnSpc>
            </a:pPr>
            <a:r>
              <a:rPr lang="tr-TR" altLang="tr-TR" sz="2800" dirty="0">
                <a:effectLst>
                  <a:outerShdw blurRad="38100" dist="38100" dir="2700000" algn="tl">
                    <a:srgbClr val="C0C0C0"/>
                  </a:outerShdw>
                </a:effectLst>
                <a:latin typeface="Tahoma" panose="020B0604030504040204" pitchFamily="34" charset="0"/>
              </a:rPr>
              <a:t>Osteoblastlarda sentezlenen Osteokalsin sentezi </a:t>
            </a:r>
            <a:r>
              <a:rPr lang="tr-TR" altLang="tr-TR" sz="2800" dirty="0" smtClean="0">
                <a:effectLst>
                  <a:outerShdw blurRad="38100" dist="38100" dir="2700000" algn="tl">
                    <a:srgbClr val="C0C0C0"/>
                  </a:outerShdw>
                </a:effectLst>
                <a:latin typeface="Tahoma" panose="020B0604030504040204" pitchFamily="34" charset="0"/>
              </a:rPr>
              <a:t>Vit D </a:t>
            </a:r>
            <a:r>
              <a:rPr lang="tr-TR" altLang="tr-TR" sz="2800" dirty="0">
                <a:effectLst>
                  <a:outerShdw blurRad="38100" dist="38100" dir="2700000" algn="tl">
                    <a:srgbClr val="C0C0C0"/>
                  </a:outerShdw>
                </a:effectLst>
                <a:latin typeface="Tahoma" panose="020B0604030504040204" pitchFamily="34" charset="0"/>
              </a:rPr>
              <a:t>aktif şekli olan </a:t>
            </a:r>
            <a:r>
              <a:rPr lang="tr-TR" altLang="tr-TR" sz="2800" dirty="0" smtClean="0">
                <a:effectLst>
                  <a:outerShdw blurRad="38100" dist="38100" dir="2700000" algn="tl">
                    <a:srgbClr val="C0C0C0"/>
                  </a:outerShdw>
                </a:effectLst>
                <a:latin typeface="Tahoma" panose="020B0604030504040204" pitchFamily="34" charset="0"/>
              </a:rPr>
              <a:t>1,25 diOH </a:t>
            </a:r>
            <a:r>
              <a:rPr lang="tr-TR" altLang="tr-TR" sz="2800" dirty="0">
                <a:effectLst>
                  <a:outerShdw blurRad="38100" dist="38100" dir="2700000" algn="tl">
                    <a:srgbClr val="C0C0C0"/>
                  </a:outerShdw>
                </a:effectLst>
                <a:latin typeface="Tahoma" panose="020B0604030504040204" pitchFamily="34" charset="0"/>
              </a:rPr>
              <a:t>D3 </a:t>
            </a:r>
            <a:r>
              <a:rPr lang="tr-TR" altLang="tr-TR" sz="2800" dirty="0" smtClean="0">
                <a:effectLst>
                  <a:outerShdw blurRad="38100" dist="38100" dir="2700000" algn="tl">
                    <a:srgbClr val="C0C0C0"/>
                  </a:outerShdw>
                </a:effectLst>
                <a:latin typeface="Tahoma" panose="020B0604030504040204" pitchFamily="34" charset="0"/>
              </a:rPr>
              <a:t>ile </a:t>
            </a:r>
            <a:r>
              <a:rPr lang="tr-TR" altLang="tr-TR" sz="2800" dirty="0">
                <a:effectLst>
                  <a:outerShdw blurRad="38100" dist="38100" dir="2700000" algn="tl">
                    <a:srgbClr val="C0C0C0"/>
                  </a:outerShdw>
                </a:effectLst>
                <a:latin typeface="Tahoma" panose="020B0604030504040204" pitchFamily="34" charset="0"/>
              </a:rPr>
              <a:t>düzenlenir.</a:t>
            </a:r>
          </a:p>
          <a:p>
            <a:pPr>
              <a:lnSpc>
                <a:spcPct val="90000"/>
              </a:lnSpc>
            </a:pPr>
            <a:r>
              <a:rPr lang="tr-TR" altLang="tr-TR" sz="2800" dirty="0">
                <a:effectLst>
                  <a:outerShdw blurRad="38100" dist="38100" dir="2700000" algn="tl">
                    <a:srgbClr val="C0C0C0"/>
                  </a:outerShdw>
                </a:effectLst>
                <a:latin typeface="Tahoma" panose="020B0604030504040204" pitchFamily="34" charset="0"/>
              </a:rPr>
              <a:t>Osteokalsinin mineral bağlama kapasitesi </a:t>
            </a:r>
            <a:r>
              <a:rPr lang="tr-TR" altLang="tr-TR" sz="2800" dirty="0" smtClean="0">
                <a:effectLst>
                  <a:outerShdw blurRad="38100" dist="38100" dir="2700000" algn="tl">
                    <a:srgbClr val="C0C0C0"/>
                  </a:outerShdw>
                </a:effectLst>
                <a:latin typeface="Tahoma" panose="020B0604030504040204" pitchFamily="34" charset="0"/>
              </a:rPr>
              <a:t>glutamik    asid </a:t>
            </a:r>
            <a:r>
              <a:rPr lang="tr-TR" altLang="tr-TR" sz="2800" dirty="0">
                <a:effectLst>
                  <a:outerShdw blurRad="38100" dist="38100" dir="2700000" algn="tl">
                    <a:srgbClr val="C0C0C0"/>
                  </a:outerShdw>
                </a:effectLst>
                <a:latin typeface="Tahoma" panose="020B0604030504040204" pitchFamily="34" charset="0"/>
              </a:rPr>
              <a:t>kalıntılarının Vit K. bağlı </a:t>
            </a:r>
            <a:r>
              <a:rPr lang="tr-TR" altLang="tr-TR" sz="2800" dirty="0" smtClean="0">
                <a:effectLst>
                  <a:outerShdw blurRad="38100" dist="38100" dir="2700000" algn="tl">
                    <a:srgbClr val="C0C0C0"/>
                  </a:outerShdw>
                </a:effectLst>
                <a:latin typeface="Tahoma" panose="020B0604030504040204" pitchFamily="34" charset="0"/>
              </a:rPr>
              <a:t>karboksilasyonu </a:t>
            </a:r>
            <a:r>
              <a:rPr lang="tr-TR" altLang="tr-TR" sz="2800" dirty="0">
                <a:effectLst>
                  <a:outerShdw blurRad="38100" dist="38100" dir="2700000" algn="tl">
                    <a:srgbClr val="C0C0C0"/>
                  </a:outerShdw>
                </a:effectLst>
                <a:latin typeface="Tahoma" panose="020B0604030504040204" pitchFamily="34" charset="0"/>
              </a:rPr>
              <a:t>ile  olur.</a:t>
            </a:r>
            <a:r>
              <a:rPr lang="tr-TR" altLang="tr-TR" sz="2800" dirty="0">
                <a:solidFill>
                  <a:schemeClr val="bg2"/>
                </a:solidFill>
                <a:effectLst>
                  <a:outerShdw blurRad="38100" dist="38100" dir="2700000" algn="tl">
                    <a:srgbClr val="C0C0C0"/>
                  </a:outerShdw>
                </a:effectLst>
                <a:latin typeface="Tahoma" panose="020B0604030504040204" pitchFamily="34" charset="0"/>
              </a:rPr>
              <a:t>	</a:t>
            </a:r>
          </a:p>
          <a:p>
            <a:endParaRPr lang="tr-TR" dirty="0"/>
          </a:p>
        </p:txBody>
      </p:sp>
    </p:spTree>
    <p:extLst>
      <p:ext uri="{BB962C8B-B14F-4D97-AF65-F5344CB8AC3E}">
        <p14:creationId xmlns:p14="http://schemas.microsoft.com/office/powerpoint/2010/main" val="4279414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p:txBody>
          <a:bodyPr/>
          <a:lstStyle/>
          <a:p>
            <a:pPr eaLnBrk="1" hangingPunct="1">
              <a:buFontTx/>
              <a:buNone/>
              <a:defRPr/>
            </a:pPr>
            <a:r>
              <a:rPr lang="tr-TR" sz="2400" b="1" i="1" dirty="0">
                <a:effectLst>
                  <a:outerShdw blurRad="38100" dist="38100" dir="2700000" algn="tl">
                    <a:srgbClr val="FFFFFF"/>
                  </a:outerShdw>
                </a:effectLst>
              </a:rPr>
              <a:t>*</a:t>
            </a:r>
            <a:r>
              <a:rPr lang="tr-TR" sz="2400" b="1" dirty="0">
                <a:effectLst>
                  <a:outerShdw blurRad="38100" dist="38100" dir="2700000" algn="tl">
                    <a:srgbClr val="FFFFFF"/>
                  </a:outerShdw>
                </a:effectLst>
              </a:rPr>
              <a:t>Provitaminler</a:t>
            </a:r>
          </a:p>
          <a:p>
            <a:pPr eaLnBrk="1" hangingPunct="1">
              <a:buNone/>
              <a:defRPr/>
            </a:pPr>
            <a:r>
              <a:rPr lang="tr-TR" sz="2400" dirty="0">
                <a:effectLst>
                  <a:outerShdw blurRad="38100" dist="38100" dir="2700000" algn="tl">
                    <a:srgbClr val="FFFFFF"/>
                  </a:outerShdw>
                </a:effectLst>
              </a:rPr>
              <a:t> Alfa karoten</a:t>
            </a:r>
          </a:p>
          <a:p>
            <a:pPr eaLnBrk="1" hangingPunct="1">
              <a:buNone/>
              <a:defRPr/>
            </a:pPr>
            <a:r>
              <a:rPr lang="tr-TR" sz="2400" b="1" dirty="0">
                <a:solidFill>
                  <a:schemeClr val="hlink"/>
                </a:solidFill>
                <a:effectLst>
                  <a:outerShdw blurRad="38100" dist="38100" dir="2700000" algn="tl">
                    <a:srgbClr val="000000"/>
                  </a:outerShdw>
                </a:effectLst>
              </a:rPr>
              <a:t> Beta karoten</a:t>
            </a:r>
          </a:p>
          <a:p>
            <a:pPr eaLnBrk="1" hangingPunct="1">
              <a:buNone/>
              <a:defRPr/>
            </a:pPr>
            <a:r>
              <a:rPr lang="tr-TR" sz="2400" dirty="0">
                <a:effectLst>
                  <a:outerShdw blurRad="38100" dist="38100" dir="2700000" algn="tl">
                    <a:srgbClr val="FFFFFF"/>
                  </a:outerShdw>
                </a:effectLst>
              </a:rPr>
              <a:t> Gamma karoten</a:t>
            </a:r>
            <a:r>
              <a:rPr lang="tr-TR" sz="2800" b="1" dirty="0">
                <a:effectLst>
                  <a:outerShdw blurRad="38100" dist="38100" dir="2700000" algn="tl">
                    <a:srgbClr val="FFFFFF"/>
                  </a:outerShdw>
                </a:effectLst>
              </a:rPr>
              <a:t> </a:t>
            </a:r>
          </a:p>
          <a:p>
            <a:pPr eaLnBrk="1" hangingPunct="1">
              <a:buNone/>
              <a:defRPr/>
            </a:pPr>
            <a:r>
              <a:rPr lang="tr-TR" sz="2800" b="1" dirty="0">
                <a:effectLst>
                  <a:outerShdw blurRad="38100" dist="38100" dir="2700000" algn="tl">
                    <a:srgbClr val="FFFFFF"/>
                  </a:outerShdw>
                </a:effectLst>
              </a:rPr>
              <a:t>*Sebzelerde bulunan </a:t>
            </a:r>
            <a:r>
              <a:rPr lang="el-GR" sz="2800" b="1" dirty="0">
                <a:effectLst>
                  <a:outerShdw blurRad="38100" dist="38100" dir="2700000" algn="tl">
                    <a:srgbClr val="FFFFFF"/>
                  </a:outerShdw>
                </a:effectLst>
                <a:cs typeface="Arial" charset="0"/>
              </a:rPr>
              <a:t>β</a:t>
            </a:r>
            <a:r>
              <a:rPr lang="tr-TR" sz="2800" b="1" dirty="0">
                <a:effectLst>
                  <a:outerShdw blurRad="38100" dist="38100" dir="2700000" algn="tl">
                    <a:srgbClr val="FFFFFF"/>
                  </a:outerShdw>
                </a:effectLst>
                <a:cs typeface="Arial" charset="0"/>
              </a:rPr>
              <a:t> karoten oksidatif parçalanma ile Vitamin A’ya dönüşür. Dönüş</a:t>
            </a:r>
            <a:r>
              <a:rPr lang="tr-TR" sz="2800" b="1" dirty="0">
                <a:effectLst>
                  <a:outerShdw blurRad="38100" dist="38100" dir="2700000" algn="tl">
                    <a:srgbClr val="FFFFFF"/>
                  </a:outerShdw>
                </a:effectLst>
                <a:latin typeface="Arial" charset="0"/>
                <a:cs typeface="Arial" charset="0"/>
              </a:rPr>
              <a:t>üm</a:t>
            </a:r>
            <a:r>
              <a:rPr lang="tr-TR" sz="2800" b="1" dirty="0">
                <a:effectLst>
                  <a:outerShdw blurRad="38100" dist="38100" dir="2700000" algn="tl">
                    <a:srgbClr val="FFFFFF"/>
                  </a:outerShdw>
                </a:effectLst>
                <a:cs typeface="Arial" charset="0"/>
              </a:rPr>
              <a:t> barsak mukozası başta olmak üzere karaciğer ve meme bezlerindedir.</a:t>
            </a:r>
          </a:p>
        </p:txBody>
      </p:sp>
    </p:spTree>
    <p:extLst>
      <p:ext uri="{BB962C8B-B14F-4D97-AF65-F5344CB8AC3E}">
        <p14:creationId xmlns:p14="http://schemas.microsoft.com/office/powerpoint/2010/main" val="14768873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p:cNvSpPr>
          <p:nvPr>
            <p:ph type="title" idx="4294967295"/>
          </p:nvPr>
        </p:nvSpPr>
        <p:spPr/>
        <p:txBody>
          <a:bodyPr/>
          <a:lstStyle/>
          <a:p>
            <a:pPr eaLnBrk="1" hangingPunct="1"/>
            <a:endParaRPr lang="tr-TR" smtClean="0"/>
          </a:p>
        </p:txBody>
      </p:sp>
      <p:sp>
        <p:nvSpPr>
          <p:cNvPr id="59395" name="Rectangle 3"/>
          <p:cNvSpPr>
            <a:spLocks noGrp="1"/>
          </p:cNvSpPr>
          <p:nvPr>
            <p:ph type="body" idx="4294967295"/>
          </p:nvPr>
        </p:nvSpPr>
        <p:spPr/>
        <p:txBody>
          <a:bodyPr/>
          <a:lstStyle/>
          <a:p>
            <a:pPr eaLnBrk="1" hangingPunct="1">
              <a:lnSpc>
                <a:spcPct val="80000"/>
              </a:lnSpc>
              <a:buFont typeface="Wingdings 2" pitchFamily="18" charset="2"/>
              <a:buNone/>
              <a:defRPr/>
            </a:pPr>
            <a:r>
              <a:rPr lang="tr-TR" sz="2300" b="1" dirty="0" smtClean="0">
                <a:solidFill>
                  <a:srgbClr val="FFFF00"/>
                </a:solidFill>
                <a:effectLst>
                  <a:outerShdw blurRad="38100" dist="38100" dir="2700000" algn="tl">
                    <a:srgbClr val="000000"/>
                  </a:outerShdw>
                </a:effectLst>
              </a:rPr>
              <a:t>Kaynak:</a:t>
            </a:r>
            <a:r>
              <a:rPr lang="tr-TR" sz="2300" b="1" dirty="0" smtClean="0">
                <a:effectLst>
                  <a:outerShdw blurRad="38100" dist="38100" dir="2700000" algn="tl">
                    <a:srgbClr val="FFFFFF"/>
                  </a:outerShdw>
                </a:effectLst>
              </a:rPr>
              <a:t> Karnabahar, ıspanak, lahana, yumurta ve karaciğerde bulunur. Bağırsak bakterileri tarafından sentezlenir.</a:t>
            </a:r>
          </a:p>
          <a:p>
            <a:pPr eaLnBrk="1" hangingPunct="1">
              <a:lnSpc>
                <a:spcPct val="80000"/>
              </a:lnSpc>
              <a:buFont typeface="Wingdings 2" pitchFamily="18" charset="2"/>
              <a:buNone/>
              <a:defRPr/>
            </a:pPr>
            <a:r>
              <a:rPr lang="tr-TR" sz="2300" b="1" dirty="0" smtClean="0">
                <a:solidFill>
                  <a:srgbClr val="FFFF00"/>
                </a:solidFill>
                <a:effectLst>
                  <a:outerShdw blurRad="38100" dist="38100" dir="2700000" algn="tl">
                    <a:srgbClr val="000000"/>
                  </a:outerShdw>
                </a:effectLst>
              </a:rPr>
              <a:t>Eksiklik Durumları:</a:t>
            </a:r>
            <a:r>
              <a:rPr lang="tr-TR" sz="2300" b="1" dirty="0" smtClean="0">
                <a:effectLst>
                  <a:outerShdw blurRad="38100" dist="38100" dir="2700000" algn="tl">
                    <a:srgbClr val="FFFFFF"/>
                  </a:outerShdw>
                </a:effectLst>
              </a:rPr>
              <a:t> Bağırsak florası tarafından sentezlendiğinden eksiklik pek görülmez. Besinlerle alındığı miktar önemli değildir.</a:t>
            </a:r>
          </a:p>
          <a:p>
            <a:pPr eaLnBrk="1" hangingPunct="1">
              <a:lnSpc>
                <a:spcPct val="80000"/>
              </a:lnSpc>
              <a:buFont typeface="Wingdings 2" pitchFamily="18" charset="2"/>
              <a:buNone/>
              <a:defRPr/>
            </a:pPr>
            <a:r>
              <a:rPr lang="tr-TR" sz="2300" b="1" dirty="0" smtClean="0">
                <a:effectLst>
                  <a:outerShdw blurRad="38100" dist="38100" dir="2700000" algn="tl">
                    <a:srgbClr val="FFFFFF"/>
                  </a:outerShdw>
                </a:effectLst>
              </a:rPr>
              <a:t>	Vitamin K emilimi için safra asitlerine ihtiyaç vardır. Safra asitlerinde bir bozukluk olduğunda vitamin K eksikliği görülür. </a:t>
            </a:r>
          </a:p>
          <a:p>
            <a:pPr eaLnBrk="1" hangingPunct="1">
              <a:lnSpc>
                <a:spcPct val="80000"/>
              </a:lnSpc>
              <a:buFont typeface="Wingdings 2" pitchFamily="18" charset="2"/>
              <a:buNone/>
              <a:defRPr/>
            </a:pPr>
            <a:r>
              <a:rPr lang="tr-TR" sz="2300" b="1" dirty="0" smtClean="0">
                <a:effectLst>
                  <a:outerShdw blurRad="38100" dist="38100" dir="2700000" algn="tl">
                    <a:srgbClr val="FFFFFF"/>
                  </a:outerShdw>
                </a:effectLst>
              </a:rPr>
              <a:t>	Uzun süre antibiyotik kullanımında ince bağırsak bakterilerinde azalma olur ve endojen vitamin K sentezi azalır. Ayrıca yeni doğanlarda bağırsak florası gelişmediğinden vitamin K sentezi yoktur. Bu yüzden yeni doğanlarda hemorajik hastalıklar oluşabilir. </a:t>
            </a:r>
          </a:p>
          <a:p>
            <a:pPr eaLnBrk="1" hangingPunct="1">
              <a:lnSpc>
                <a:spcPct val="80000"/>
              </a:lnSpc>
              <a:defRPr/>
            </a:pPr>
            <a:endParaRPr lang="tr-TR" sz="2300"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smtClean="0"/>
              <a:t>Kuşlar </a:t>
            </a:r>
            <a:r>
              <a:rPr lang="tr-TR" dirty="0" err="1" smtClean="0"/>
              <a:t>Vit</a:t>
            </a:r>
            <a:r>
              <a:rPr lang="tr-TR" dirty="0" smtClean="0"/>
              <a:t> K noksanlığına </a:t>
            </a:r>
            <a:r>
              <a:rPr lang="tr-TR" smtClean="0"/>
              <a:t>duyarlıdırlar.</a:t>
            </a:r>
          </a:p>
          <a:p>
            <a:endParaRPr lang="tr-TR" dirty="0" smtClean="0"/>
          </a:p>
          <a:p>
            <a:r>
              <a:rPr lang="tr-TR" dirty="0" smtClean="0"/>
              <a:t>Depolama kabiliyeti az olduğundan yada çok hızlı </a:t>
            </a:r>
            <a:r>
              <a:rPr lang="tr-TR" dirty="0" err="1" smtClean="0"/>
              <a:t>metabolize</a:t>
            </a:r>
            <a:r>
              <a:rPr lang="tr-TR" dirty="0" smtClean="0"/>
              <a:t> olduğundan </a:t>
            </a:r>
            <a:r>
              <a:rPr lang="tr-TR" dirty="0" err="1" smtClean="0"/>
              <a:t>Vit</a:t>
            </a:r>
            <a:r>
              <a:rPr lang="tr-TR" dirty="0" smtClean="0"/>
              <a:t> </a:t>
            </a:r>
            <a:r>
              <a:rPr lang="tr-TR" dirty="0" err="1" smtClean="0"/>
              <a:t>K’nın</a:t>
            </a:r>
            <a:r>
              <a:rPr lang="tr-TR" dirty="0" smtClean="0"/>
              <a:t> noksanlık belirtileri kuşlarda çok çabuk ortaya çıkar.</a:t>
            </a:r>
            <a:endParaRPr lang="tr-TR" dirty="0"/>
          </a:p>
        </p:txBody>
      </p:sp>
    </p:spTree>
    <p:extLst>
      <p:ext uri="{BB962C8B-B14F-4D97-AF65-F5344CB8AC3E}">
        <p14:creationId xmlns:p14="http://schemas.microsoft.com/office/powerpoint/2010/main" val="2797010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301752" y="1527048"/>
            <a:ext cx="8503920" cy="4998296"/>
          </a:xfrm>
        </p:spPr>
        <p:txBody>
          <a:bodyPr/>
          <a:lstStyle/>
          <a:p>
            <a:r>
              <a:rPr lang="tr-TR" altLang="tr-TR" sz="2800" dirty="0">
                <a:effectLst>
                  <a:outerShdw blurRad="38100" dist="38100" dir="2700000" algn="tl">
                    <a:srgbClr val="C0C0C0"/>
                  </a:outerShdw>
                </a:effectLst>
                <a:latin typeface="Tahoma" panose="020B0604030504040204" pitchFamily="34" charset="0"/>
              </a:rPr>
              <a:t>Vitamin A </a:t>
            </a:r>
            <a:r>
              <a:rPr lang="tr-TR" altLang="tr-TR" sz="2800" dirty="0" smtClean="0">
                <a:effectLst>
                  <a:outerShdw blurRad="38100" dist="38100" dir="2700000" algn="tl">
                    <a:srgbClr val="C0C0C0"/>
                  </a:outerShdw>
                </a:effectLst>
                <a:latin typeface="Tahoma" panose="020B0604030504040204" pitchFamily="34" charset="0"/>
              </a:rPr>
              <a:t> </a:t>
            </a:r>
            <a:r>
              <a:rPr lang="tr-TR" altLang="tr-TR" sz="2800" dirty="0">
                <a:effectLst>
                  <a:outerShdw blurRad="38100" dist="38100" dir="2700000" algn="tl">
                    <a:srgbClr val="C0C0C0"/>
                  </a:outerShdw>
                </a:effectLst>
                <a:latin typeface="Tahoma" panose="020B0604030504040204" pitchFamily="34" charset="0"/>
              </a:rPr>
              <a:t>besinlerle </a:t>
            </a:r>
            <a:r>
              <a:rPr lang="tr-TR" altLang="tr-TR" sz="2800" dirty="0" smtClean="0">
                <a:effectLst>
                  <a:outerShdw blurRad="38100" dist="38100" dir="2700000" algn="tl">
                    <a:srgbClr val="C0C0C0"/>
                  </a:outerShdw>
                </a:effectLst>
                <a:latin typeface="Tahoma" panose="020B0604030504040204" pitchFamily="34" charset="0"/>
              </a:rPr>
              <a:t>alınır </a:t>
            </a:r>
          </a:p>
          <a:p>
            <a:r>
              <a:rPr lang="tr-TR" altLang="tr-TR" sz="2800" dirty="0" smtClean="0">
                <a:effectLst>
                  <a:outerShdw blurRad="38100" dist="38100" dir="2700000" algn="tl">
                    <a:srgbClr val="C0C0C0"/>
                  </a:outerShdw>
                </a:effectLst>
                <a:latin typeface="Tahoma" panose="020B0604030504040204" pitchFamily="34" charset="0"/>
              </a:rPr>
              <a:t>bitki </a:t>
            </a:r>
            <a:r>
              <a:rPr lang="tr-TR" altLang="tr-TR" sz="2800" dirty="0">
                <a:effectLst>
                  <a:outerShdw blurRad="38100" dist="38100" dir="2700000" algn="tl">
                    <a:srgbClr val="C0C0C0"/>
                  </a:outerShdw>
                </a:effectLst>
                <a:latin typeface="Tahoma" panose="020B0604030504040204" pitchFamily="34" charset="0"/>
              </a:rPr>
              <a:t>karoteninden vücutta sentezlenebilir. </a:t>
            </a:r>
            <a:endParaRPr lang="tr-TR" altLang="tr-TR" sz="2800" dirty="0" smtClean="0">
              <a:effectLst>
                <a:outerShdw blurRad="38100" dist="38100" dir="2700000" algn="tl">
                  <a:srgbClr val="C0C0C0"/>
                </a:outerShdw>
              </a:effectLst>
              <a:latin typeface="Tahoma" panose="020B0604030504040204" pitchFamily="34" charset="0"/>
            </a:endParaRPr>
          </a:p>
          <a:p>
            <a:r>
              <a:rPr lang="tr-TR" altLang="tr-TR" sz="2800" dirty="0" smtClean="0">
                <a:effectLst>
                  <a:outerShdw blurRad="38100" dist="38100" dir="2700000" algn="tl">
                    <a:srgbClr val="C0C0C0"/>
                  </a:outerShdw>
                </a:effectLst>
                <a:latin typeface="Tahoma" panose="020B0604030504040204" pitchFamily="34" charset="0"/>
              </a:rPr>
              <a:t>Veya hayvansal besinlerde </a:t>
            </a:r>
            <a:r>
              <a:rPr lang="tr-TR" altLang="tr-TR" sz="2800" dirty="0">
                <a:effectLst>
                  <a:outerShdw blurRad="38100" dist="38100" dir="2700000" algn="tl">
                    <a:srgbClr val="C0C0C0"/>
                  </a:outerShdw>
                </a:effectLst>
                <a:latin typeface="Tahoma" panose="020B0604030504040204" pitchFamily="34" charset="0"/>
              </a:rPr>
              <a:t>yağ asidi esterleri şeklinde bulunur.</a:t>
            </a:r>
          </a:p>
          <a:p>
            <a:r>
              <a:rPr lang="tr-TR" altLang="tr-TR" sz="2800" dirty="0">
                <a:effectLst>
                  <a:outerShdw blurRad="38100" dist="38100" dir="2700000" algn="tl">
                    <a:srgbClr val="C0C0C0"/>
                  </a:outerShdw>
                </a:effectLst>
                <a:latin typeface="Tahoma" panose="020B0604030504040204" pitchFamily="34" charset="0"/>
              </a:rPr>
              <a:t>Sindirim olayında hidroliz olur ve serbest Vit A olarak emilir.</a:t>
            </a:r>
          </a:p>
          <a:p>
            <a:r>
              <a:rPr lang="tr-TR" altLang="tr-TR" sz="2800" dirty="0">
                <a:effectLst>
                  <a:outerShdw blurRad="38100" dist="38100" dir="2700000" algn="tl">
                    <a:srgbClr val="C0C0C0"/>
                  </a:outerShdw>
                </a:effectLst>
                <a:latin typeface="Tahoma" panose="020B0604030504040204" pitchFamily="34" charset="0"/>
              </a:rPr>
              <a:t>İntestinal mukoza hücrelerinde yeniden </a:t>
            </a:r>
            <a:r>
              <a:rPr lang="tr-TR" altLang="tr-TR" sz="2800" dirty="0" smtClean="0">
                <a:effectLst>
                  <a:outerShdw blurRad="38100" dist="38100" dir="2700000" algn="tl">
                    <a:srgbClr val="C0C0C0"/>
                  </a:outerShdw>
                </a:effectLst>
                <a:latin typeface="Tahoma" panose="020B0604030504040204" pitchFamily="34" charset="0"/>
              </a:rPr>
              <a:t>esterleşir</a:t>
            </a:r>
          </a:p>
          <a:p>
            <a:r>
              <a:rPr lang="tr-TR" altLang="tr-TR" sz="2800" dirty="0" smtClean="0">
                <a:effectLst>
                  <a:outerShdw blurRad="38100" dist="38100" dir="2700000" algn="tl">
                    <a:srgbClr val="C0C0C0"/>
                  </a:outerShdw>
                </a:effectLst>
                <a:latin typeface="Tahoma" panose="020B0604030504040204" pitchFamily="34" charset="0"/>
              </a:rPr>
              <a:t>Şilomikronlarla </a:t>
            </a:r>
            <a:r>
              <a:rPr lang="tr-TR" altLang="tr-TR" sz="2800" dirty="0">
                <a:effectLst>
                  <a:outerShdw blurRad="38100" dist="38100" dir="2700000" algn="tl">
                    <a:srgbClr val="C0C0C0"/>
                  </a:outerShdw>
                </a:effectLst>
                <a:latin typeface="Tahoma" panose="020B0604030504040204" pitchFamily="34" charset="0"/>
              </a:rPr>
              <a:t>lenf sıvısına geçer</a:t>
            </a:r>
            <a:r>
              <a:rPr lang="tr-TR" altLang="tr-TR" sz="2800" dirty="0" smtClean="0">
                <a:effectLst>
                  <a:outerShdw blurRad="38100" dist="38100" dir="2700000" algn="tl">
                    <a:srgbClr val="C0C0C0"/>
                  </a:outerShdw>
                </a:effectLst>
                <a:latin typeface="Tahoma" panose="020B0604030504040204" pitchFamily="34" charset="0"/>
              </a:rPr>
              <a:t>.</a:t>
            </a:r>
          </a:p>
          <a:p>
            <a:r>
              <a:rPr lang="tr-TR" altLang="tr-TR" sz="2800" dirty="0">
                <a:effectLst>
                  <a:outerShdw blurRad="38100" dist="38100" dir="2700000" algn="tl">
                    <a:srgbClr val="C0C0C0"/>
                  </a:outerShdw>
                </a:effectLst>
                <a:latin typeface="Tahoma" panose="020B0604030504040204" pitchFamily="34" charset="0"/>
              </a:rPr>
              <a:t>Karaciğere gelen Vitamin A, Retinil Esterleri şeklinde bir Lipoglikoprotein olarak depo edilir.</a:t>
            </a:r>
          </a:p>
          <a:p>
            <a:endParaRPr lang="tr-TR" dirty="0"/>
          </a:p>
        </p:txBody>
      </p:sp>
    </p:spTree>
    <p:extLst>
      <p:ext uri="{BB962C8B-B14F-4D97-AF65-F5344CB8AC3E}">
        <p14:creationId xmlns:p14="http://schemas.microsoft.com/office/powerpoint/2010/main" val="985862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301625" y="1527048"/>
            <a:ext cx="8842375" cy="4572000"/>
          </a:xfrm>
        </p:spPr>
        <p:txBody>
          <a:bodyPr/>
          <a:lstStyle/>
          <a:p>
            <a:r>
              <a:rPr lang="tr-TR" altLang="tr-TR" dirty="0">
                <a:effectLst>
                  <a:outerShdw blurRad="38100" dist="38100" dir="2700000" algn="tl">
                    <a:srgbClr val="C0C0C0"/>
                  </a:outerShdw>
                </a:effectLst>
                <a:latin typeface="Tahoma" panose="020B0604030504040204" pitchFamily="34" charset="0"/>
              </a:rPr>
              <a:t>Dokulara transportu gerektiğinde hidroliz </a:t>
            </a:r>
            <a:r>
              <a:rPr lang="tr-TR" altLang="tr-TR" dirty="0" smtClean="0">
                <a:effectLst>
                  <a:outerShdw blurRad="38100" dist="38100" dir="2700000" algn="tl">
                    <a:srgbClr val="C0C0C0"/>
                  </a:outerShdw>
                </a:effectLst>
                <a:latin typeface="Tahoma" panose="020B0604030504040204" pitchFamily="34" charset="0"/>
              </a:rPr>
              <a:t>olur ve </a:t>
            </a:r>
            <a:r>
              <a:rPr lang="tr-TR" altLang="tr-TR" sz="2800" dirty="0" smtClean="0">
                <a:effectLst>
                  <a:outerShdw blurRad="38100" dist="38100" dir="2700000" algn="tl">
                    <a:srgbClr val="C0C0C0"/>
                  </a:outerShdw>
                </a:effectLst>
                <a:latin typeface="Tahoma" panose="020B0604030504040204" pitchFamily="34" charset="0"/>
              </a:rPr>
              <a:t>Retinol </a:t>
            </a:r>
            <a:r>
              <a:rPr lang="tr-TR" altLang="tr-TR" sz="2800" dirty="0">
                <a:effectLst>
                  <a:outerShdw blurRad="38100" dist="38100" dir="2700000" algn="tl">
                    <a:srgbClr val="C0C0C0"/>
                  </a:outerShdw>
                </a:effectLst>
                <a:latin typeface="Tahoma" panose="020B0604030504040204" pitchFamily="34" charset="0"/>
              </a:rPr>
              <a:t>bağlayıcı proteine (RBP) </a:t>
            </a:r>
            <a:r>
              <a:rPr lang="tr-TR" altLang="tr-TR" sz="2800" dirty="0" smtClean="0">
                <a:effectLst>
                  <a:outerShdw blurRad="38100" dist="38100" dir="2700000" algn="tl">
                    <a:srgbClr val="C0C0C0"/>
                  </a:outerShdw>
                </a:effectLst>
                <a:latin typeface="Tahoma" panose="020B0604030504040204" pitchFamily="34" charset="0"/>
              </a:rPr>
              <a:t>bağlanarak  </a:t>
            </a:r>
            <a:r>
              <a:rPr lang="tr-TR" altLang="tr-TR" sz="2800" dirty="0">
                <a:effectLst>
                  <a:outerShdw blurRad="38100" dist="38100" dir="2700000" algn="tl">
                    <a:srgbClr val="C0C0C0"/>
                  </a:outerShdw>
                </a:effectLst>
                <a:latin typeface="Tahoma" panose="020B0604030504040204" pitchFamily="34" charset="0"/>
              </a:rPr>
              <a:t>plazmaya verilir</a:t>
            </a:r>
            <a:r>
              <a:rPr lang="tr-TR" altLang="tr-TR" sz="2800" dirty="0" smtClean="0">
                <a:effectLst>
                  <a:outerShdw blurRad="38100" dist="38100" dir="2700000" algn="tl">
                    <a:srgbClr val="C0C0C0"/>
                  </a:outerShdw>
                </a:effectLst>
                <a:latin typeface="Tahoma" panose="020B0604030504040204" pitchFamily="34" charset="0"/>
              </a:rPr>
              <a:t>.</a:t>
            </a:r>
          </a:p>
          <a:p>
            <a:r>
              <a:rPr lang="tr-TR" sz="2800" b="1" dirty="0" smtClean="0">
                <a:effectLst>
                  <a:outerShdw blurRad="38100" dist="38100" dir="2700000" algn="tl">
                    <a:srgbClr val="FFFFFF"/>
                  </a:outerShdw>
                </a:effectLst>
              </a:rPr>
              <a:t>Yeşil </a:t>
            </a:r>
            <a:r>
              <a:rPr lang="tr-TR" sz="2800" b="1" dirty="0">
                <a:effectLst>
                  <a:outerShdw blurRad="38100" dist="38100" dir="2700000" algn="tl">
                    <a:srgbClr val="FFFFFF"/>
                  </a:outerShdw>
                </a:effectLst>
              </a:rPr>
              <a:t>yapraklı bitkiler, mısır gluten unu, havuç, patates, kayısı, ıspanak ve turp yaprakları, mısır,domates ve domatesten elde edilen ürünler, karaciğer,yumurta sarısı, balık yağı, süt, böbrek, </a:t>
            </a:r>
            <a:r>
              <a:rPr lang="tr-TR" sz="2800" b="1" dirty="0" err="1">
                <a:effectLst>
                  <a:outerShdw blurRad="38100" dist="38100" dir="2700000" algn="tl">
                    <a:srgbClr val="FFFFFF"/>
                  </a:outerShdw>
                </a:effectLst>
              </a:rPr>
              <a:t>tereyağ</a:t>
            </a:r>
            <a:r>
              <a:rPr lang="tr-TR" sz="2800" b="1" dirty="0">
                <a:effectLst>
                  <a:outerShdw blurRad="38100" dist="38100" dir="2700000" algn="tl">
                    <a:srgbClr val="FFFFFF"/>
                  </a:outerShdw>
                </a:effectLst>
              </a:rPr>
              <a:t> </a:t>
            </a:r>
            <a:r>
              <a:rPr lang="tr-TR" sz="2800" b="1" dirty="0" smtClean="0">
                <a:effectLst>
                  <a:outerShdw blurRad="38100" dist="38100" dir="2700000" algn="tl">
                    <a:srgbClr val="FFFFFF"/>
                  </a:outerShdw>
                </a:effectLst>
              </a:rPr>
              <a:t>da bulunur.</a:t>
            </a:r>
            <a:endParaRPr lang="tr-TR" sz="2800" b="1" dirty="0">
              <a:effectLst>
                <a:outerShdw blurRad="38100" dist="38100" dir="2700000" algn="tl">
                  <a:srgbClr val="FFFFFF"/>
                </a:outerShdw>
              </a:effectLst>
            </a:endParaRPr>
          </a:p>
          <a:p>
            <a:r>
              <a:rPr lang="tr-TR" altLang="tr-TR" sz="2800" dirty="0" smtClean="0">
                <a:effectLst>
                  <a:outerShdw blurRad="38100" dist="38100" dir="2700000" algn="tl">
                    <a:srgbClr val="C0C0C0"/>
                  </a:outerShdw>
                </a:effectLst>
                <a:latin typeface="Tahoma" panose="020B0604030504040204" pitchFamily="34" charset="0"/>
              </a:rPr>
              <a:t>UV ve ışığa duyarlı, ısıya kısmen dayanıklıdır. </a:t>
            </a:r>
          </a:p>
          <a:p>
            <a:endParaRPr lang="tr-TR" altLang="tr-TR" sz="2800" dirty="0">
              <a:effectLst>
                <a:outerShdw blurRad="38100" dist="38100" dir="2700000" algn="tl">
                  <a:srgbClr val="C0C0C0"/>
                </a:outerShdw>
              </a:effectLst>
              <a:latin typeface="Tahoma" panose="020B0604030504040204" pitchFamily="34" charset="0"/>
            </a:endParaRPr>
          </a:p>
          <a:p>
            <a:endParaRPr lang="tr-TR" altLang="tr-TR" dirty="0">
              <a:effectLst>
                <a:outerShdw blurRad="38100" dist="38100" dir="2700000" algn="tl">
                  <a:srgbClr val="C0C0C0"/>
                </a:outerShdw>
              </a:effectLst>
              <a:latin typeface="Tahoma" panose="020B0604030504040204" pitchFamily="34" charset="0"/>
            </a:endParaRPr>
          </a:p>
          <a:p>
            <a:endParaRPr lang="tr-TR" dirty="0"/>
          </a:p>
        </p:txBody>
      </p:sp>
    </p:spTree>
    <p:extLst>
      <p:ext uri="{BB962C8B-B14F-4D97-AF65-F5344CB8AC3E}">
        <p14:creationId xmlns:p14="http://schemas.microsoft.com/office/powerpoint/2010/main" val="3229720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p:cNvSpPr>
          <p:nvPr>
            <p:ph type="title" idx="4294967295"/>
          </p:nvPr>
        </p:nvSpPr>
        <p:spPr>
          <a:xfrm>
            <a:off x="279931" y="548680"/>
            <a:ext cx="8534400" cy="758825"/>
          </a:xfrm>
        </p:spPr>
        <p:txBody>
          <a:bodyPr/>
          <a:lstStyle/>
          <a:p>
            <a:pPr eaLnBrk="1" hangingPunct="1"/>
            <a:r>
              <a:rPr lang="tr-TR" sz="3600" b="1" dirty="0" smtClean="0">
                <a:solidFill>
                  <a:srgbClr val="FFFF00"/>
                </a:solidFill>
                <a:effectLst>
                  <a:outerShdw blurRad="38100" dist="38100" dir="2700000" algn="tl">
                    <a:srgbClr val="000000"/>
                  </a:outerShdw>
                </a:effectLst>
              </a:rPr>
              <a:t/>
            </a:r>
            <a:br>
              <a:rPr lang="tr-TR" sz="3600" b="1" dirty="0" smtClean="0">
                <a:solidFill>
                  <a:srgbClr val="FFFF00"/>
                </a:solidFill>
                <a:effectLst>
                  <a:outerShdw blurRad="38100" dist="38100" dir="2700000" algn="tl">
                    <a:srgbClr val="000000"/>
                  </a:outerShdw>
                </a:effectLst>
              </a:rPr>
            </a:br>
            <a:r>
              <a:rPr lang="tr-TR" sz="3600" b="1" dirty="0">
                <a:solidFill>
                  <a:srgbClr val="FFFF00"/>
                </a:solidFill>
                <a:effectLst>
                  <a:outerShdw blurRad="38100" dist="38100" dir="2700000" algn="tl">
                    <a:srgbClr val="000000"/>
                  </a:outerShdw>
                </a:effectLst>
              </a:rPr>
              <a:t/>
            </a:r>
            <a:br>
              <a:rPr lang="tr-TR" sz="3600" b="1" dirty="0">
                <a:solidFill>
                  <a:srgbClr val="FFFF00"/>
                </a:solidFill>
                <a:effectLst>
                  <a:outerShdw blurRad="38100" dist="38100" dir="2700000" algn="tl">
                    <a:srgbClr val="000000"/>
                  </a:outerShdw>
                </a:effectLst>
              </a:rPr>
            </a:br>
            <a:r>
              <a:rPr lang="tr-TR" sz="3600" b="1" dirty="0" smtClean="0">
                <a:solidFill>
                  <a:srgbClr val="FFFF00"/>
                </a:solidFill>
                <a:effectLst>
                  <a:outerShdw blurRad="38100" dist="38100" dir="2700000" algn="tl">
                    <a:srgbClr val="000000"/>
                  </a:outerShdw>
                </a:effectLst>
              </a:rPr>
              <a:t/>
            </a:r>
            <a:br>
              <a:rPr lang="tr-TR" sz="3600" b="1" dirty="0" smtClean="0">
                <a:solidFill>
                  <a:srgbClr val="FFFF00"/>
                </a:solidFill>
                <a:effectLst>
                  <a:outerShdw blurRad="38100" dist="38100" dir="2700000" algn="tl">
                    <a:srgbClr val="000000"/>
                  </a:outerShdw>
                </a:effectLst>
              </a:rPr>
            </a:br>
            <a:r>
              <a:rPr lang="tr-TR" sz="3600" b="1" dirty="0" smtClean="0">
                <a:solidFill>
                  <a:srgbClr val="FFFF00"/>
                </a:solidFill>
                <a:effectLst>
                  <a:outerShdw blurRad="38100" dist="38100" dir="2700000" algn="tl">
                    <a:srgbClr val="000000"/>
                  </a:outerShdw>
                </a:effectLst>
              </a:rPr>
              <a:t>Organizmadaki </a:t>
            </a:r>
            <a:r>
              <a:rPr lang="tr-TR" sz="3600" b="1" dirty="0">
                <a:solidFill>
                  <a:srgbClr val="FFFF00"/>
                </a:solidFill>
                <a:effectLst>
                  <a:outerShdw blurRad="38100" dist="38100" dir="2700000" algn="tl">
                    <a:srgbClr val="000000"/>
                  </a:outerShdw>
                </a:effectLst>
              </a:rPr>
              <a:t>rolleri</a:t>
            </a:r>
            <a:r>
              <a:rPr lang="tr-TR" sz="3200" b="1" dirty="0">
                <a:solidFill>
                  <a:srgbClr val="FFFF00"/>
                </a:solidFill>
                <a:effectLst>
                  <a:outerShdw blurRad="38100" dist="38100" dir="2700000" algn="tl">
                    <a:srgbClr val="000000"/>
                  </a:outerShdw>
                </a:effectLst>
              </a:rPr>
              <a:t> </a:t>
            </a:r>
            <a:br>
              <a:rPr lang="tr-TR" sz="3200" b="1" dirty="0">
                <a:solidFill>
                  <a:srgbClr val="FFFF00"/>
                </a:solidFill>
                <a:effectLst>
                  <a:outerShdw blurRad="38100" dist="38100" dir="2700000" algn="tl">
                    <a:srgbClr val="000000"/>
                  </a:outerShdw>
                </a:effectLst>
              </a:rPr>
            </a:br>
            <a:endParaRPr lang="tr-TR" dirty="0" smtClean="0"/>
          </a:p>
        </p:txBody>
      </p:sp>
      <p:sp>
        <p:nvSpPr>
          <p:cNvPr id="49155" name="Rectangle 3"/>
          <p:cNvSpPr>
            <a:spLocks noGrp="1"/>
          </p:cNvSpPr>
          <p:nvPr>
            <p:ph type="body" idx="4294967295"/>
          </p:nvPr>
        </p:nvSpPr>
        <p:spPr/>
        <p:txBody>
          <a:bodyPr/>
          <a:lstStyle/>
          <a:p>
            <a:pPr marL="514350" indent="-514350" eaLnBrk="1" hangingPunct="1">
              <a:lnSpc>
                <a:spcPct val="80000"/>
              </a:lnSpc>
              <a:buFont typeface="Wingdings 2" pitchFamily="18" charset="2"/>
              <a:buNone/>
              <a:defRPr/>
            </a:pPr>
            <a:r>
              <a:rPr lang="tr-TR" sz="1800" b="1" dirty="0" err="1" smtClean="0"/>
              <a:t>Retinoik</a:t>
            </a:r>
            <a:r>
              <a:rPr lang="tr-TR" sz="1800" b="1" dirty="0" smtClean="0"/>
              <a:t> </a:t>
            </a:r>
            <a:r>
              <a:rPr lang="tr-TR" sz="1800" b="1" dirty="0" smtClean="0"/>
              <a:t>asit glikoprotein sentezine katılır. Epitel hücrelerinin büyüme ve farklılaşmasını artırır. </a:t>
            </a:r>
            <a:r>
              <a:rPr lang="tr-TR" sz="1800" b="1" dirty="0" smtClean="0">
                <a:effectLst>
                  <a:outerShdw blurRad="38100" dist="38100" dir="2700000" algn="tl">
                    <a:srgbClr val="FFFFFF"/>
                  </a:outerShdw>
                </a:effectLst>
              </a:rPr>
              <a:t>Epitel dokunun yapısının korunması için gereklidir.</a:t>
            </a:r>
          </a:p>
          <a:p>
            <a:pPr marL="514350" indent="-514350" eaLnBrk="1" hangingPunct="1">
              <a:lnSpc>
                <a:spcPct val="80000"/>
              </a:lnSpc>
              <a:buFont typeface="Wingdings 2" pitchFamily="18" charset="2"/>
              <a:buNone/>
              <a:defRPr/>
            </a:pPr>
            <a:endParaRPr lang="tr-TR" sz="1800" b="1" dirty="0" smtClean="0"/>
          </a:p>
          <a:p>
            <a:pPr marL="514350" indent="-514350" eaLnBrk="1" hangingPunct="1">
              <a:lnSpc>
                <a:spcPct val="80000"/>
              </a:lnSpc>
              <a:buFont typeface="Wingdings" pitchFamily="2" charset="2"/>
              <a:buAutoNum type="arabicPeriod"/>
              <a:defRPr/>
            </a:pPr>
            <a:r>
              <a:rPr lang="tr-TR" sz="1800" b="1" dirty="0" smtClean="0">
                <a:effectLst>
                  <a:outerShdw blurRad="38100" dist="38100" dir="2700000" algn="tl">
                    <a:srgbClr val="FFFFFF"/>
                  </a:outerShdw>
                </a:effectLst>
              </a:rPr>
              <a:t>Üreme (sperm ve yumurta üretimi)</a:t>
            </a:r>
          </a:p>
          <a:p>
            <a:pPr marL="514350" indent="-514350" eaLnBrk="1" hangingPunct="1">
              <a:lnSpc>
                <a:spcPct val="80000"/>
              </a:lnSpc>
              <a:buFont typeface="Wingdings" pitchFamily="2" charset="2"/>
              <a:buAutoNum type="arabicPeriod"/>
              <a:defRPr/>
            </a:pPr>
            <a:r>
              <a:rPr lang="tr-TR" sz="1800" b="1" dirty="0" smtClean="0">
                <a:effectLst>
                  <a:outerShdw blurRad="38100" dist="38100" dir="2700000" algn="tl">
                    <a:srgbClr val="FFFFFF"/>
                  </a:outerShdw>
                </a:effectLst>
              </a:rPr>
              <a:t>Solunum sistemi (mukus salgılanması)</a:t>
            </a:r>
          </a:p>
          <a:p>
            <a:pPr marL="514350" indent="-514350" eaLnBrk="1" hangingPunct="1">
              <a:lnSpc>
                <a:spcPct val="80000"/>
              </a:lnSpc>
              <a:buFont typeface="Wingdings" pitchFamily="2" charset="2"/>
              <a:buAutoNum type="arabicPeriod"/>
              <a:defRPr/>
            </a:pPr>
            <a:r>
              <a:rPr lang="tr-TR" sz="1800" b="1" dirty="0" smtClean="0">
                <a:effectLst>
                  <a:outerShdw blurRad="38100" dist="38100" dir="2700000" algn="tl">
                    <a:srgbClr val="FFFFFF"/>
                  </a:outerShdw>
                </a:effectLst>
              </a:rPr>
              <a:t>Sindirim sistemi (sindirim sistemi mukozasının korunması)</a:t>
            </a:r>
          </a:p>
          <a:p>
            <a:pPr marL="514350" indent="-514350" eaLnBrk="1" hangingPunct="1">
              <a:lnSpc>
                <a:spcPct val="80000"/>
              </a:lnSpc>
              <a:buFont typeface="Wingdings" pitchFamily="2" charset="2"/>
              <a:buAutoNum type="arabicPeriod"/>
              <a:defRPr/>
            </a:pPr>
            <a:r>
              <a:rPr lang="tr-TR" sz="1800" b="1" dirty="0" smtClean="0">
                <a:effectLst>
                  <a:outerShdw blurRad="38100" dist="38100" dir="2700000" algn="tl">
                    <a:srgbClr val="FFFFFF"/>
                  </a:outerShdw>
                </a:effectLst>
              </a:rPr>
              <a:t>Boşaltım sistemi (keratinleşmenin önlenmesi)</a:t>
            </a:r>
          </a:p>
          <a:p>
            <a:pPr marL="514350" indent="-514350" eaLnBrk="1" hangingPunct="1">
              <a:lnSpc>
                <a:spcPct val="80000"/>
              </a:lnSpc>
              <a:buFont typeface="Wingdings" pitchFamily="2" charset="2"/>
              <a:buAutoNum type="arabicPeriod"/>
              <a:defRPr/>
            </a:pPr>
            <a:r>
              <a:rPr lang="tr-TR" sz="1800" b="1" dirty="0" smtClean="0">
                <a:effectLst>
                  <a:outerShdw blurRad="38100" dist="38100" dir="2700000" algn="tl">
                    <a:srgbClr val="FFFFFF"/>
                  </a:outerShdw>
                </a:effectLst>
              </a:rPr>
              <a:t>Ayrıca </a:t>
            </a:r>
            <a:r>
              <a:rPr lang="tr-TR" sz="1800" b="1" dirty="0" smtClean="0"/>
              <a:t>Vitamin A büyümede önemlidir . N</a:t>
            </a:r>
            <a:r>
              <a:rPr lang="tr-TR" sz="1800" b="1" dirty="0" smtClean="0">
                <a:effectLst>
                  <a:outerShdw blurRad="38100" dist="38100" dir="2700000" algn="tl">
                    <a:srgbClr val="FFFFFF"/>
                  </a:outerShdw>
                </a:effectLst>
              </a:rPr>
              <a:t>ormal kemik gelişimi, serebrospinal sıvı basıncının ayarlanması ve deride anormal değişimleri önler. </a:t>
            </a:r>
          </a:p>
          <a:p>
            <a:pPr marL="514350" indent="-514350" eaLnBrk="1" hangingPunct="1">
              <a:lnSpc>
                <a:spcPct val="80000"/>
              </a:lnSpc>
              <a:defRPr/>
            </a:pPr>
            <a:endParaRPr lang="tr-TR" sz="1800" b="1" dirty="0" smtClean="0">
              <a:effectLst>
                <a:outerShdw blurRad="38100" dist="38100" dir="2700000" algn="tl">
                  <a:srgbClr val="FFFFFF"/>
                </a:outerShdw>
              </a:effectLst>
            </a:endParaRPr>
          </a:p>
          <a:p>
            <a:pPr marL="514350" indent="-514350" eaLnBrk="1" hangingPunct="1">
              <a:lnSpc>
                <a:spcPct val="80000"/>
              </a:lnSpc>
              <a:defRPr/>
            </a:pPr>
            <a:endParaRPr lang="tr-TR" sz="18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p:txBody>
          <a:bodyPr/>
          <a:lstStyle/>
          <a:p>
            <a:r>
              <a:rPr lang="tr-TR" sz="2800" b="1" dirty="0"/>
              <a:t>Antoksidan etkiye sahip bir vitamindir. Düşük oksijen basıncında serbest, peroksitradikallerinin dokularda yakalanmasında rol oynayarak antikanserojen aktiviteye sahiptir. </a:t>
            </a:r>
            <a:r>
              <a:rPr lang="el-GR" sz="2800" b="1" dirty="0">
                <a:cs typeface="Times New Roman" pitchFamily="18" charset="0"/>
              </a:rPr>
              <a:t>Β</a:t>
            </a:r>
            <a:r>
              <a:rPr lang="tr-TR" sz="2800" b="1" dirty="0">
                <a:cs typeface="Times New Roman" pitchFamily="18" charset="0"/>
              </a:rPr>
              <a:t>-</a:t>
            </a:r>
            <a:r>
              <a:rPr lang="tr-TR" sz="2800" b="1" dirty="0"/>
              <a:t>karoten düşük O</a:t>
            </a:r>
            <a:r>
              <a:rPr lang="tr-TR" sz="2800" b="1" baseline="-25000" dirty="0"/>
              <a:t>2</a:t>
            </a:r>
            <a:r>
              <a:rPr lang="tr-TR" sz="2800" b="1" dirty="0"/>
              <a:t> basıncında etkili olduğundan daha yüksek O</a:t>
            </a:r>
            <a:r>
              <a:rPr lang="tr-TR" sz="2800" b="1" baseline="-25000" dirty="0"/>
              <a:t>2</a:t>
            </a:r>
            <a:r>
              <a:rPr lang="tr-TR" sz="2800" b="1" dirty="0"/>
              <a:t> basıncında etkili olan vit. E’nin antioksidan etkisini tamamlar. </a:t>
            </a:r>
          </a:p>
          <a:p>
            <a:endParaRPr lang="tr-TR" dirty="0"/>
          </a:p>
        </p:txBody>
      </p:sp>
    </p:spTree>
    <p:extLst>
      <p:ext uri="{BB962C8B-B14F-4D97-AF65-F5344CB8AC3E}">
        <p14:creationId xmlns:p14="http://schemas.microsoft.com/office/powerpoint/2010/main" val="1874881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p:cNvSpPr>
          <p:nvPr>
            <p:ph type="title" idx="4294967295"/>
          </p:nvPr>
        </p:nvSpPr>
        <p:spPr/>
        <p:txBody>
          <a:bodyPr/>
          <a:lstStyle/>
          <a:p>
            <a:pPr eaLnBrk="1" hangingPunct="1"/>
            <a:endParaRPr lang="tr-TR" smtClean="0"/>
          </a:p>
        </p:txBody>
      </p:sp>
      <p:sp>
        <p:nvSpPr>
          <p:cNvPr id="48131" name="Rectangle 3"/>
          <p:cNvSpPr>
            <a:spLocks noGrp="1"/>
          </p:cNvSpPr>
          <p:nvPr>
            <p:ph type="body" idx="4294967295"/>
          </p:nvPr>
        </p:nvSpPr>
        <p:spPr>
          <a:xfrm>
            <a:off x="301625" y="1524000"/>
            <a:ext cx="8534400" cy="4929336"/>
          </a:xfrm>
        </p:spPr>
        <p:txBody>
          <a:bodyPr/>
          <a:lstStyle/>
          <a:p>
            <a:pPr>
              <a:lnSpc>
                <a:spcPct val="90000"/>
              </a:lnSpc>
            </a:pPr>
            <a:r>
              <a:rPr lang="tr-TR" altLang="tr-TR" sz="2800" dirty="0">
                <a:effectLst>
                  <a:outerShdw blurRad="38100" dist="38100" dir="2700000" algn="tl">
                    <a:srgbClr val="C0C0C0"/>
                  </a:outerShdw>
                </a:effectLst>
                <a:latin typeface="Tahoma" panose="020B0604030504040204" pitchFamily="34" charset="0"/>
              </a:rPr>
              <a:t>Vit A nın en önemli etkisi Görme Biyokimyasındaki  rolüdür. </a:t>
            </a:r>
          </a:p>
          <a:p>
            <a:pPr>
              <a:lnSpc>
                <a:spcPct val="90000"/>
              </a:lnSpc>
            </a:pPr>
            <a:r>
              <a:rPr lang="tr-TR" altLang="tr-TR" sz="2800" dirty="0">
                <a:effectLst>
                  <a:outerShdw blurRad="38100" dist="38100" dir="2700000" algn="tl">
                    <a:srgbClr val="C0C0C0"/>
                  </a:outerShdw>
                </a:effectLst>
                <a:latin typeface="Tahoma" panose="020B0604030504040204" pitchFamily="34" charset="0"/>
              </a:rPr>
              <a:t>Görme olayı fotokimyasal bir olaydır.</a:t>
            </a:r>
          </a:p>
          <a:p>
            <a:pPr>
              <a:lnSpc>
                <a:spcPct val="110000"/>
              </a:lnSpc>
            </a:pPr>
            <a:r>
              <a:rPr lang="tr-TR" altLang="tr-TR" sz="2400" dirty="0" smtClean="0">
                <a:effectLst>
                  <a:outerShdw blurRad="38100" dist="38100" dir="2700000" algn="tl">
                    <a:srgbClr val="C0C0C0"/>
                  </a:outerShdw>
                </a:effectLst>
                <a:latin typeface="Tahoma" panose="020B0604030504040204" pitchFamily="34" charset="0"/>
              </a:rPr>
              <a:t>Retinada </a:t>
            </a:r>
            <a:r>
              <a:rPr lang="tr-TR" altLang="tr-TR" sz="2400" dirty="0">
                <a:effectLst>
                  <a:outerShdw blurRad="38100" dist="38100" dir="2700000" algn="tl">
                    <a:srgbClr val="C0C0C0"/>
                  </a:outerShdw>
                </a:effectLst>
                <a:latin typeface="Tahoma" panose="020B0604030504040204" pitchFamily="34" charset="0"/>
              </a:rPr>
              <a:t>Rod ve Kon fotoreseptör hücreleri var</a:t>
            </a:r>
          </a:p>
          <a:p>
            <a:pPr>
              <a:lnSpc>
                <a:spcPct val="110000"/>
              </a:lnSpc>
            </a:pPr>
            <a:r>
              <a:rPr lang="tr-TR" altLang="tr-TR" sz="2400" dirty="0" smtClean="0">
                <a:effectLst>
                  <a:outerShdw blurRad="38100" dist="38100" dir="2700000" algn="tl">
                    <a:srgbClr val="C0C0C0"/>
                  </a:outerShdw>
                </a:effectLst>
                <a:latin typeface="Tahoma" panose="020B0604030504040204" pitchFamily="34" charset="0"/>
              </a:rPr>
              <a:t>Kon </a:t>
            </a:r>
            <a:r>
              <a:rPr lang="tr-TR" altLang="tr-TR" sz="2400" dirty="0">
                <a:effectLst>
                  <a:outerShdw blurRad="38100" dist="38100" dir="2700000" algn="tl">
                    <a:srgbClr val="C0C0C0"/>
                  </a:outerShdw>
                </a:effectLst>
                <a:latin typeface="Tahoma" panose="020B0604030504040204" pitchFamily="34" charset="0"/>
              </a:rPr>
              <a:t>hücreleri renk görmeğe yarar(Gün ışığında)</a:t>
            </a:r>
          </a:p>
          <a:p>
            <a:pPr>
              <a:lnSpc>
                <a:spcPct val="110000"/>
              </a:lnSpc>
            </a:pPr>
            <a:r>
              <a:rPr lang="tr-TR" altLang="tr-TR" sz="2400" dirty="0">
                <a:effectLst>
                  <a:outerShdw blurRad="38100" dist="38100" dir="2700000" algn="tl">
                    <a:srgbClr val="C0C0C0"/>
                  </a:outerShdw>
                </a:effectLst>
                <a:latin typeface="Tahoma" panose="020B0604030504040204" pitchFamily="34" charset="0"/>
              </a:rPr>
              <a:t>Rod hücreleri az ışıkta   “         “   (Gece görmesi</a:t>
            </a:r>
            <a:r>
              <a:rPr lang="tr-TR" altLang="tr-TR" sz="2400" dirty="0" smtClean="0">
                <a:effectLst>
                  <a:outerShdw blurRad="38100" dist="38100" dir="2700000" algn="tl">
                    <a:srgbClr val="C0C0C0"/>
                  </a:outerShdw>
                </a:effectLst>
                <a:latin typeface="Tahoma" panose="020B0604030504040204" pitchFamily="34" charset="0"/>
              </a:rPr>
              <a:t>)</a:t>
            </a:r>
          </a:p>
          <a:p>
            <a:pPr>
              <a:lnSpc>
                <a:spcPct val="110000"/>
              </a:lnSpc>
            </a:pPr>
            <a:r>
              <a:rPr lang="tr-TR" altLang="tr-TR" sz="2400" dirty="0">
                <a:effectLst>
                  <a:outerShdw blurRad="38100" dist="38100" dir="2700000" algn="tl">
                    <a:srgbClr val="C0C0C0"/>
                  </a:outerShdw>
                </a:effectLst>
                <a:latin typeface="Tahoma" panose="020B0604030504040204" pitchFamily="34" charset="0"/>
              </a:rPr>
              <a:t>Rodlardaki görme pigmenti RODOPSİN</a:t>
            </a:r>
          </a:p>
          <a:p>
            <a:pPr>
              <a:lnSpc>
                <a:spcPct val="110000"/>
              </a:lnSpc>
            </a:pPr>
            <a:r>
              <a:rPr lang="tr-TR" altLang="tr-TR" sz="2400" dirty="0">
                <a:effectLst>
                  <a:outerShdw blurRad="38100" dist="38100" dir="2700000" algn="tl">
                    <a:srgbClr val="C0C0C0"/>
                  </a:outerShdw>
                </a:effectLst>
                <a:latin typeface="Tahoma" panose="020B0604030504040204" pitchFamily="34" charset="0"/>
              </a:rPr>
              <a:t>Konlardaki     “		   “	   </a:t>
            </a:r>
            <a:r>
              <a:rPr lang="tr-TR" altLang="tr-TR" sz="2400" dirty="0" smtClean="0">
                <a:effectLst>
                  <a:outerShdw blurRad="38100" dist="38100" dir="2700000" algn="tl">
                    <a:srgbClr val="C0C0C0"/>
                  </a:outerShdw>
                </a:effectLst>
                <a:latin typeface="Tahoma" panose="020B0604030504040204" pitchFamily="34" charset="0"/>
              </a:rPr>
              <a:t>İODOPSİN</a:t>
            </a:r>
          </a:p>
          <a:p>
            <a:pPr>
              <a:lnSpc>
                <a:spcPct val="110000"/>
              </a:lnSpc>
              <a:buFont typeface="Wingdings" panose="05000000000000000000" pitchFamily="2" charset="2"/>
              <a:buNone/>
            </a:pPr>
            <a:r>
              <a:rPr lang="tr-TR" altLang="tr-TR" sz="2400" dirty="0" smtClean="0">
                <a:effectLst>
                  <a:outerShdw blurRad="38100" dist="38100" dir="2700000" algn="tl">
                    <a:srgbClr val="C0C0C0"/>
                  </a:outerShdw>
                </a:effectLst>
                <a:latin typeface="Tahoma" panose="020B0604030504040204" pitchFamily="34" charset="0"/>
              </a:rPr>
              <a:t>    Rodopsin </a:t>
            </a:r>
            <a:r>
              <a:rPr lang="tr-TR" altLang="tr-TR" sz="2400" dirty="0">
                <a:effectLst>
                  <a:outerShdw blurRad="38100" dist="38100" dir="2700000" algn="tl">
                    <a:srgbClr val="C0C0C0"/>
                  </a:outerShdw>
                </a:effectLst>
                <a:latin typeface="Tahoma" panose="020B0604030504040204" pitchFamily="34" charset="0"/>
              </a:rPr>
              <a:t>= Opsin + 11-cis retinal.</a:t>
            </a:r>
          </a:p>
          <a:p>
            <a:pPr>
              <a:lnSpc>
                <a:spcPct val="110000"/>
              </a:lnSpc>
              <a:buFont typeface="Wingdings" panose="05000000000000000000" pitchFamily="2" charset="2"/>
              <a:buNone/>
            </a:pPr>
            <a:r>
              <a:rPr lang="tr-TR" altLang="tr-TR" sz="2400" dirty="0">
                <a:effectLst>
                  <a:outerShdw blurRad="38100" dist="38100" dir="2700000" algn="tl">
                    <a:srgbClr val="C0C0C0"/>
                  </a:outerShdw>
                </a:effectLst>
                <a:latin typeface="Tahoma" panose="020B0604030504040204" pitchFamily="34" charset="0"/>
              </a:rPr>
              <a:t>                 </a:t>
            </a:r>
            <a:r>
              <a:rPr lang="tr-TR" altLang="tr-TR" sz="2400" dirty="0" smtClean="0">
                <a:effectLst>
                  <a:outerShdw blurRad="38100" dist="38100" dir="2700000" algn="tl">
                    <a:srgbClr val="C0C0C0"/>
                  </a:outerShdw>
                </a:effectLst>
                <a:latin typeface="Tahoma" panose="020B0604030504040204" pitchFamily="34" charset="0"/>
              </a:rPr>
              <a:t>   </a:t>
            </a:r>
            <a:r>
              <a:rPr lang="tr-TR" altLang="tr-TR" sz="2400" dirty="0">
                <a:effectLst>
                  <a:outerShdw blurRad="38100" dist="38100" dir="2700000" algn="tl">
                    <a:srgbClr val="C0C0C0"/>
                  </a:outerShdw>
                </a:effectLst>
                <a:latin typeface="Tahoma" panose="020B0604030504040204" pitchFamily="34" charset="0"/>
              </a:rPr>
              <a:t>(Protein) </a:t>
            </a:r>
          </a:p>
          <a:p>
            <a:pPr>
              <a:lnSpc>
                <a:spcPct val="110000"/>
              </a:lnSpc>
            </a:pPr>
            <a:endParaRPr lang="tr-TR" altLang="tr-TR" sz="2400" dirty="0">
              <a:effectLst>
                <a:outerShdw blurRad="38100" dist="38100" dir="2700000" algn="tl">
                  <a:srgbClr val="C0C0C0"/>
                </a:outerShdw>
              </a:effectLst>
              <a:latin typeface="Tahoma" panose="020B0604030504040204" pitchFamily="34" charset="0"/>
            </a:endParaRPr>
          </a:p>
          <a:p>
            <a:pPr eaLnBrk="1" hangingPunct="1">
              <a:defRPr/>
            </a:pPr>
            <a:endParaRPr lang="tr-TR" sz="23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179512" y="1340768"/>
            <a:ext cx="8784976" cy="4758280"/>
          </a:xfrm>
        </p:spPr>
        <p:txBody>
          <a:bodyPr/>
          <a:lstStyle/>
          <a:p>
            <a:pPr>
              <a:lnSpc>
                <a:spcPct val="110000"/>
              </a:lnSpc>
              <a:buFont typeface="Wingdings" panose="05000000000000000000" pitchFamily="2" charset="2"/>
              <a:buNone/>
            </a:pPr>
            <a:r>
              <a:rPr lang="tr-TR" altLang="tr-TR" sz="2800" dirty="0" smtClean="0">
                <a:effectLst>
                  <a:outerShdw blurRad="38100" dist="38100" dir="2700000" algn="tl">
                    <a:srgbClr val="C0C0C0"/>
                  </a:outerShdw>
                </a:effectLst>
                <a:latin typeface="Tahoma" panose="020B0604030504040204" pitchFamily="34" charset="0"/>
              </a:rPr>
              <a:t>Rodopsine </a:t>
            </a:r>
            <a:r>
              <a:rPr lang="tr-TR" altLang="tr-TR" sz="2800" dirty="0">
                <a:effectLst>
                  <a:outerShdw blurRad="38100" dist="38100" dir="2700000" algn="tl">
                    <a:srgbClr val="C0C0C0"/>
                  </a:outerShdw>
                </a:effectLst>
                <a:latin typeface="Tahoma" panose="020B0604030504040204" pitchFamily="34" charset="0"/>
              </a:rPr>
              <a:t>ışık vurduğunda fotokimyasal izomerizasyon olayları başlar. </a:t>
            </a:r>
            <a:endParaRPr lang="tr-TR" altLang="tr-TR" sz="2800" dirty="0" smtClean="0">
              <a:effectLst>
                <a:outerShdw blurRad="38100" dist="38100" dir="2700000" algn="tl">
                  <a:srgbClr val="C0C0C0"/>
                </a:outerShdw>
              </a:effectLst>
              <a:latin typeface="Tahoma" panose="020B0604030504040204" pitchFamily="34" charset="0"/>
            </a:endParaRPr>
          </a:p>
          <a:p>
            <a:pPr>
              <a:lnSpc>
                <a:spcPct val="110000"/>
              </a:lnSpc>
            </a:pPr>
            <a:r>
              <a:rPr lang="tr-TR" altLang="tr-TR" sz="2800" dirty="0" smtClean="0">
                <a:effectLst>
                  <a:outerShdw blurRad="38100" dist="38100" dir="2700000" algn="tl">
                    <a:srgbClr val="C0C0C0"/>
                  </a:outerShdw>
                </a:effectLst>
                <a:latin typeface="Tahoma" panose="020B0604030504040204" pitchFamily="34" charset="0"/>
              </a:rPr>
              <a:t>Trans </a:t>
            </a:r>
            <a:r>
              <a:rPr lang="tr-TR" altLang="tr-TR" sz="2800" dirty="0">
                <a:effectLst>
                  <a:outerShdw blurRad="38100" dist="38100" dir="2700000" algn="tl">
                    <a:srgbClr val="C0C0C0"/>
                  </a:outerShdw>
                </a:effectLst>
                <a:latin typeface="Tahoma" panose="020B0604030504040204" pitchFamily="34" charset="0"/>
              </a:rPr>
              <a:t>retinal ve opsin ayrılır. </a:t>
            </a:r>
          </a:p>
          <a:p>
            <a:r>
              <a:rPr lang="tr-TR" altLang="tr-TR" sz="2800" dirty="0">
                <a:effectLst>
                  <a:outerShdw blurRad="38100" dist="38100" dir="2700000" algn="tl">
                    <a:srgbClr val="C0C0C0"/>
                  </a:outerShdw>
                </a:effectLst>
                <a:latin typeface="Tahoma" panose="020B0604030504040204" pitchFamily="34" charset="0"/>
              </a:rPr>
              <a:t>Rod hücre membranındaki Na iyon kanalında konformasyonel değişikliğe neden olur. Hücre içinde Na iyonlarının hızlı akışı sonucu oluşan sinir uyarısı optik sinir vasıtasıyla beyne iletilir.</a:t>
            </a:r>
          </a:p>
          <a:p>
            <a:r>
              <a:rPr lang="tr-TR" altLang="tr-TR" sz="2800" dirty="0">
                <a:effectLst>
                  <a:outerShdw blurRad="38100" dist="38100" dir="2700000" algn="tl">
                    <a:srgbClr val="C0C0C0"/>
                  </a:outerShdw>
                </a:effectLst>
                <a:latin typeface="Tahoma" panose="020B0604030504040204" pitchFamily="34" charset="0"/>
              </a:rPr>
              <a:t>Oluşan trans retinal tekrar 11-cis retinale dönüşür. Bu hemen opsine bağlanır ve </a:t>
            </a:r>
            <a:r>
              <a:rPr lang="tr-TR" altLang="tr-TR" sz="2800" dirty="0" smtClean="0">
                <a:effectLst>
                  <a:outerShdw blurRad="38100" dist="38100" dir="2700000" algn="tl">
                    <a:srgbClr val="C0C0C0"/>
                  </a:outerShdw>
                </a:effectLst>
                <a:latin typeface="Tahoma" panose="020B0604030504040204" pitchFamily="34" charset="0"/>
              </a:rPr>
              <a:t>siklus </a:t>
            </a:r>
            <a:r>
              <a:rPr lang="tr-TR" altLang="tr-TR" sz="2800" dirty="0">
                <a:effectLst>
                  <a:outerShdw blurRad="38100" dist="38100" dir="2700000" algn="tl">
                    <a:srgbClr val="C0C0C0"/>
                  </a:outerShdw>
                </a:effectLst>
                <a:latin typeface="Tahoma" panose="020B0604030504040204" pitchFamily="34" charset="0"/>
              </a:rPr>
              <a:t>tamamlanır. </a:t>
            </a:r>
          </a:p>
          <a:p>
            <a:endParaRPr lang="tr-TR" dirty="0"/>
          </a:p>
        </p:txBody>
      </p:sp>
    </p:spTree>
    <p:extLst>
      <p:ext uri="{BB962C8B-B14F-4D97-AF65-F5344CB8AC3E}">
        <p14:creationId xmlns:p14="http://schemas.microsoft.com/office/powerpoint/2010/main" val="423247976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534</TotalTime>
  <Words>1633</Words>
  <Application>Microsoft Office PowerPoint</Application>
  <PresentationFormat>Ekran Gösterisi (4:3)</PresentationFormat>
  <Paragraphs>154</Paragraphs>
  <Slides>31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31</vt:i4>
      </vt:variant>
    </vt:vector>
  </HeadingPairs>
  <TitlesOfParts>
    <vt:vector size="38" baseType="lpstr">
      <vt:lpstr>Arial</vt:lpstr>
      <vt:lpstr>Georgia</vt:lpstr>
      <vt:lpstr>Tahoma</vt:lpstr>
      <vt:lpstr>Times New Roman</vt:lpstr>
      <vt:lpstr>Wingdings</vt:lpstr>
      <vt:lpstr>Wingdings 2</vt:lpstr>
      <vt:lpstr>Civic</vt:lpstr>
      <vt:lpstr>Vitaminler II</vt:lpstr>
      <vt:lpstr>A VİTAMİNİ</vt:lpstr>
      <vt:lpstr>PowerPoint Sunusu</vt:lpstr>
      <vt:lpstr>PowerPoint Sunusu</vt:lpstr>
      <vt:lpstr>PowerPoint Sunusu</vt:lpstr>
      <vt:lpstr>   Organizmadaki rolleri  </vt:lpstr>
      <vt:lpstr>PowerPoint Sunusu</vt:lpstr>
      <vt:lpstr>PowerPoint Sunusu</vt:lpstr>
      <vt:lpstr>PowerPoint Sunusu</vt:lpstr>
      <vt:lpstr>PowerPoint Sunusu</vt:lpstr>
      <vt:lpstr>PowerPoint Sunusu</vt:lpstr>
      <vt:lpstr>Buzağılarda Bakarkörlük (Amaurosis, Blindness)</vt:lpstr>
      <vt:lpstr>PowerPoint Sunusu</vt:lpstr>
      <vt:lpstr>VİTAMİN D (Antiraşitik Vitamin)</vt:lpstr>
      <vt:lpstr>PowerPoint Sunusu</vt:lpstr>
      <vt:lpstr>PowerPoint Sunusu</vt:lpstr>
      <vt:lpstr>PowerPoint Sunusu</vt:lpstr>
      <vt:lpstr>PowerPoint Sunusu</vt:lpstr>
      <vt:lpstr>PowerPoint Sunusu</vt:lpstr>
      <vt:lpstr>PowerPoint Sunusu</vt:lpstr>
      <vt:lpstr>VİTAMİN E (Tokoferoller)</vt:lpstr>
      <vt:lpstr>PowerPoint Sunusu</vt:lpstr>
      <vt:lpstr>PowerPoint Sunusu</vt:lpstr>
      <vt:lpstr>PowerPoint Sunusu</vt:lpstr>
      <vt:lpstr>PowerPoint Sunusu</vt:lpstr>
      <vt:lpstr>K VİTAMİNİ  (Antihemorojik Vitamin) </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vitaminler</dc:title>
  <dc:creator>Mehmet Gökhan Sel</dc:creator>
  <cp:lastModifiedBy>Tevhide</cp:lastModifiedBy>
  <cp:revision>38</cp:revision>
  <dcterms:created xsi:type="dcterms:W3CDTF">2013-12-23T23:13:29Z</dcterms:created>
  <dcterms:modified xsi:type="dcterms:W3CDTF">2018-03-26T14:23:05Z</dcterms:modified>
</cp:coreProperties>
</file>