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sldIdLst>
    <p:sldId id="257" r:id="rId3"/>
    <p:sldId id="258" r:id="rId4"/>
    <p:sldId id="260" r:id="rId5"/>
    <p:sldId id="267" r:id="rId6"/>
    <p:sldId id="265" r:id="rId7"/>
    <p:sldId id="266" r:id="rId8"/>
    <p:sldId id="264" r:id="rId9"/>
    <p:sldId id="263" r:id="rId10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Varsayılan Bölüm" id="{D0218F1D-621D-4478-85FE-0D17A9CE1BDE}">
          <p14:sldIdLst>
            <p14:sldId id="257"/>
            <p14:sldId id="258"/>
            <p14:sldId id="260"/>
            <p14:sldId id="267"/>
            <p14:sldId id="265"/>
            <p14:sldId id="266"/>
            <p14:sldId id="264"/>
          </p14:sldIdLst>
        </p14:section>
        <p14:section name="Başlıksız Bölüm" id="{2109EF46-AB84-4365-9235-3926D793389A}">
          <p14:sldIdLst>
            <p14:sldId id="263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7" d="100"/>
          <a:sy n="77" d="100"/>
        </p:scale>
        <p:origin x="883" y="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4.2.2018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653679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4.2.2018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113206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4.2.2018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0970311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4.2.2018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2114329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4.2.2018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763444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4.2.2018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2419687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4.2.2018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048054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4.2.2018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6830675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4.2.2018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2054896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4.2.2018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4481624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4.2.2018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03519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4.2.2018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643034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4.2.2018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904112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4.2.2018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00668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4.2.2018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53482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4.2.2018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67615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4.2.2018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28596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4.2.2018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91313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4.2.2018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50953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4.2.2018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22077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4.2.2018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62412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4.2.2018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26236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F75050-0E15-4C5B-92B0-66D068882F1F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4.2.2018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76098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F75050-0E15-4C5B-92B0-66D068882F1F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4.2.2018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06209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/>
          <p:cNvSpPr>
            <a:spLocks noGrp="1"/>
          </p:cNvSpPr>
          <p:nvPr>
            <p:ph type="ctrTitle"/>
          </p:nvPr>
        </p:nvSpPr>
        <p:spPr>
          <a:xfrm>
            <a:off x="2696817" y="1510749"/>
            <a:ext cx="6858000" cy="2943433"/>
          </a:xfrm>
        </p:spPr>
        <p:txBody>
          <a:bodyPr>
            <a:normAutofit/>
          </a:bodyPr>
          <a:lstStyle/>
          <a:p>
            <a:r>
              <a:rPr lang="tr-TR" b="1" dirty="0" smtClean="0"/>
              <a:t>SHB-101 SOSYOLOJİ</a:t>
            </a:r>
            <a:br>
              <a:rPr lang="tr-TR" b="1" dirty="0" smtClean="0"/>
            </a:br>
            <a:r>
              <a:rPr lang="tr-TR" b="1" dirty="0" smtClean="0"/>
              <a:t>KÜRESELLEŞME</a:t>
            </a:r>
            <a:r>
              <a:rPr lang="tr-TR" b="1" dirty="0"/>
              <a:t/>
            </a:r>
            <a:br>
              <a:rPr lang="tr-TR" b="1" dirty="0"/>
            </a:br>
            <a:r>
              <a:rPr lang="tr-TR" dirty="0" smtClean="0"/>
              <a:t>DOÇ.DR.FİLİZ YILDIRIM</a:t>
            </a:r>
            <a:endParaRPr lang="tr-TR" sz="2000" dirty="0"/>
          </a:p>
        </p:txBody>
      </p:sp>
    </p:spTree>
    <p:extLst>
      <p:ext uri="{BB962C8B-B14F-4D97-AF65-F5344CB8AC3E}">
        <p14:creationId xmlns:p14="http://schemas.microsoft.com/office/powerpoint/2010/main" val="36037669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etin kutusu 2"/>
          <p:cNvSpPr txBox="1"/>
          <p:nvPr/>
        </p:nvSpPr>
        <p:spPr>
          <a:xfrm>
            <a:off x="3210339" y="1422253"/>
            <a:ext cx="7225748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2400" b="1" dirty="0" smtClean="0">
                <a:solidFill>
                  <a:prstClr val="black"/>
                </a:solidFill>
              </a:rPr>
              <a:t>«Küreselleşme»</a:t>
            </a:r>
          </a:p>
          <a:p>
            <a:endParaRPr lang="tr-TR" sz="2400" dirty="0">
              <a:solidFill>
                <a:prstClr val="black"/>
              </a:solidFill>
            </a:endParaRPr>
          </a:p>
          <a:p>
            <a:pPr algn="just"/>
            <a:r>
              <a:rPr lang="tr-TR" sz="2400" i="1" dirty="0" smtClean="0">
                <a:solidFill>
                  <a:prstClr val="black"/>
                </a:solidFill>
              </a:rPr>
              <a:t>Coğrafi olarak dağılmış insan nüfusunun</a:t>
            </a:r>
            <a:r>
              <a:rPr lang="tr-TR" sz="2400" dirty="0" smtClean="0">
                <a:solidFill>
                  <a:prstClr val="black"/>
                </a:solidFill>
              </a:rPr>
              <a:t>, dünyayı tek bir topluluğa ya da küresel bir topluma doğru evrimleştiren çeşitli süreçler aracılığıyla, </a:t>
            </a:r>
            <a:r>
              <a:rPr lang="tr-TR" sz="2400" i="1" dirty="0" smtClean="0">
                <a:solidFill>
                  <a:prstClr val="black"/>
                </a:solidFill>
              </a:rPr>
              <a:t>daha yakın hale gelmesi ve birbirleriyle daha hızlı etkileşimlere girebilmesi durumu</a:t>
            </a:r>
            <a:r>
              <a:rPr lang="tr-TR" sz="2400" i="1" dirty="0">
                <a:solidFill>
                  <a:prstClr val="black"/>
                </a:solidFill>
              </a:rPr>
              <a:t> </a:t>
            </a:r>
            <a:r>
              <a:rPr lang="tr-TR" sz="2400" dirty="0" smtClean="0">
                <a:solidFill>
                  <a:prstClr val="black"/>
                </a:solidFill>
              </a:rPr>
              <a:t>(</a:t>
            </a:r>
            <a:r>
              <a:rPr lang="tr-TR" sz="2400" dirty="0" err="1" smtClean="0">
                <a:solidFill>
                  <a:prstClr val="black"/>
                </a:solidFill>
              </a:rPr>
              <a:t>Giddens</a:t>
            </a:r>
            <a:r>
              <a:rPr lang="tr-TR" sz="2400" dirty="0" smtClean="0">
                <a:solidFill>
                  <a:prstClr val="black"/>
                </a:solidFill>
              </a:rPr>
              <a:t> ve </a:t>
            </a:r>
            <a:r>
              <a:rPr lang="tr-TR" sz="2400" dirty="0" err="1" smtClean="0">
                <a:solidFill>
                  <a:prstClr val="black"/>
                </a:solidFill>
              </a:rPr>
              <a:t>Sutton</a:t>
            </a:r>
            <a:r>
              <a:rPr lang="tr-TR" sz="2400" dirty="0" smtClean="0">
                <a:solidFill>
                  <a:prstClr val="black"/>
                </a:solidFill>
              </a:rPr>
              <a:t>, </a:t>
            </a:r>
            <a:r>
              <a:rPr lang="tr-TR" sz="2400" dirty="0" smtClean="0">
                <a:solidFill>
                  <a:prstClr val="black"/>
                </a:solidFill>
              </a:rPr>
              <a:t>2016). </a:t>
            </a:r>
            <a:endParaRPr lang="tr-TR" sz="24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661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etin kutusu 2"/>
          <p:cNvSpPr txBox="1"/>
          <p:nvPr/>
        </p:nvSpPr>
        <p:spPr>
          <a:xfrm>
            <a:off x="2256183" y="1720427"/>
            <a:ext cx="7991061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tr-TR" sz="2400" b="1" dirty="0" smtClean="0">
                <a:solidFill>
                  <a:prstClr val="black"/>
                </a:solidFill>
              </a:rPr>
              <a:t>Küreselleşmeye katkıda bulunan etkenler</a:t>
            </a:r>
          </a:p>
          <a:p>
            <a:pPr algn="just"/>
            <a:endParaRPr lang="tr-TR" sz="2400" dirty="0" smtClean="0">
              <a:solidFill>
                <a:prstClr val="black"/>
              </a:solidFill>
            </a:endParaRPr>
          </a:p>
          <a:p>
            <a:pPr algn="just"/>
            <a:r>
              <a:rPr lang="tr-TR" sz="2400" i="1" dirty="0" smtClean="0">
                <a:solidFill>
                  <a:prstClr val="black"/>
                </a:solidFill>
              </a:rPr>
              <a:t>* Bilgi </a:t>
            </a:r>
            <a:r>
              <a:rPr lang="tr-TR" sz="2400" i="1" dirty="0">
                <a:solidFill>
                  <a:prstClr val="black"/>
                </a:solidFill>
              </a:rPr>
              <a:t>ve iletişim teknolojilerindeki gelişme</a:t>
            </a:r>
            <a:r>
              <a:rPr lang="tr-TR" sz="2400" dirty="0">
                <a:solidFill>
                  <a:prstClr val="black"/>
                </a:solidFill>
              </a:rPr>
              <a:t>: </a:t>
            </a:r>
            <a:r>
              <a:rPr lang="tr-TR" sz="2400" dirty="0" smtClean="0">
                <a:solidFill>
                  <a:prstClr val="black"/>
                </a:solidFill>
              </a:rPr>
              <a:t>Her gün küresel medya; </a:t>
            </a:r>
            <a:r>
              <a:rPr lang="tr-TR" sz="2400" dirty="0">
                <a:solidFill>
                  <a:prstClr val="black"/>
                </a:solidFill>
              </a:rPr>
              <a:t>haberler, görüntüler ve </a:t>
            </a:r>
            <a:r>
              <a:rPr lang="tr-TR" sz="2400" dirty="0" smtClean="0">
                <a:solidFill>
                  <a:prstClr val="black"/>
                </a:solidFill>
              </a:rPr>
              <a:t>bilgiyi insanların </a:t>
            </a:r>
            <a:r>
              <a:rPr lang="tr-TR" sz="2400" dirty="0">
                <a:solidFill>
                  <a:prstClr val="black"/>
                </a:solidFill>
              </a:rPr>
              <a:t>evlerine getirmekte, </a:t>
            </a:r>
            <a:r>
              <a:rPr lang="tr-TR" sz="2400" dirty="0" smtClean="0">
                <a:solidFill>
                  <a:prstClr val="black"/>
                </a:solidFill>
              </a:rPr>
              <a:t>onları doğrudan </a:t>
            </a:r>
            <a:r>
              <a:rPr lang="tr-TR" sz="2400" dirty="0">
                <a:solidFill>
                  <a:prstClr val="black"/>
                </a:solidFill>
              </a:rPr>
              <a:t>ve sürekli olarak dış </a:t>
            </a:r>
            <a:r>
              <a:rPr lang="tr-TR" sz="2400" dirty="0" smtClean="0">
                <a:solidFill>
                  <a:prstClr val="black"/>
                </a:solidFill>
              </a:rPr>
              <a:t>dünyaya ağlamaktadır (</a:t>
            </a:r>
            <a:r>
              <a:rPr lang="tr-TR" sz="2400" dirty="0" err="1" smtClean="0">
                <a:solidFill>
                  <a:prstClr val="black"/>
                </a:solidFill>
              </a:rPr>
              <a:t>Giddens</a:t>
            </a:r>
            <a:r>
              <a:rPr lang="tr-TR" sz="2400" dirty="0" smtClean="0">
                <a:solidFill>
                  <a:prstClr val="black"/>
                </a:solidFill>
              </a:rPr>
              <a:t>, 2012).</a:t>
            </a:r>
            <a:endParaRPr lang="tr-TR" sz="24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297142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etin kutusu 2"/>
          <p:cNvSpPr txBox="1"/>
          <p:nvPr/>
        </p:nvSpPr>
        <p:spPr>
          <a:xfrm>
            <a:off x="2256183" y="1720427"/>
            <a:ext cx="7991061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tr-TR" sz="2400" b="1" dirty="0" smtClean="0">
                <a:solidFill>
                  <a:prstClr val="black"/>
                </a:solidFill>
              </a:rPr>
              <a:t>Küreselleşmeye katkıda bulunan etkenler</a:t>
            </a:r>
          </a:p>
          <a:p>
            <a:pPr algn="just"/>
            <a:endParaRPr lang="tr-TR" sz="2400" dirty="0" smtClean="0">
              <a:solidFill>
                <a:prstClr val="black"/>
              </a:solidFill>
            </a:endParaRPr>
          </a:p>
          <a:p>
            <a:pPr algn="just"/>
            <a:r>
              <a:rPr lang="tr-TR" sz="2400" i="1" dirty="0">
                <a:solidFill>
                  <a:prstClr val="black"/>
                </a:solidFill>
              </a:rPr>
              <a:t>*</a:t>
            </a:r>
            <a:r>
              <a:rPr lang="tr-TR" sz="2400" i="1" dirty="0" err="1">
                <a:solidFill>
                  <a:prstClr val="black"/>
                </a:solidFill>
              </a:rPr>
              <a:t>Ulusaşırı</a:t>
            </a:r>
            <a:r>
              <a:rPr lang="tr-TR" sz="2400" i="1" dirty="0">
                <a:solidFill>
                  <a:prstClr val="black"/>
                </a:solidFill>
              </a:rPr>
              <a:t> şirketler:  Birden fazla ülkede mal üreten ya da hizmet pazarlayan şirketlerdir. </a:t>
            </a:r>
          </a:p>
          <a:p>
            <a:pPr algn="just"/>
            <a:endParaRPr lang="tr-TR" sz="2400" i="1" dirty="0">
              <a:solidFill>
                <a:prstClr val="black"/>
              </a:solidFill>
            </a:endParaRPr>
          </a:p>
          <a:p>
            <a:pPr algn="just"/>
            <a:r>
              <a:rPr lang="tr-TR" sz="2400" i="1" dirty="0">
                <a:solidFill>
                  <a:prstClr val="black"/>
                </a:solidFill>
              </a:rPr>
              <a:t>*Elektronik ekonomi: Bankalar, şirketler, fon yöneticileri ve bireysel yatırımcılar, bir fareyi tıklayarak fonlarını uluslararası</a:t>
            </a:r>
          </a:p>
          <a:p>
            <a:pPr algn="just"/>
            <a:r>
              <a:rPr lang="tr-TR" sz="2400" i="1" dirty="0">
                <a:solidFill>
                  <a:prstClr val="black"/>
                </a:solidFill>
              </a:rPr>
              <a:t>düzeyde hareket ettirebilirler </a:t>
            </a:r>
            <a:r>
              <a:rPr lang="tr-TR" sz="2400" dirty="0" smtClean="0">
                <a:solidFill>
                  <a:prstClr val="black"/>
                </a:solidFill>
              </a:rPr>
              <a:t>(</a:t>
            </a:r>
            <a:r>
              <a:rPr lang="tr-TR" sz="2400" dirty="0" err="1" smtClean="0">
                <a:solidFill>
                  <a:prstClr val="black"/>
                </a:solidFill>
              </a:rPr>
              <a:t>Giddens</a:t>
            </a:r>
            <a:r>
              <a:rPr lang="tr-TR" sz="2400" dirty="0" smtClean="0">
                <a:solidFill>
                  <a:prstClr val="black"/>
                </a:solidFill>
              </a:rPr>
              <a:t>, 2012).</a:t>
            </a:r>
            <a:endParaRPr lang="tr-TR" sz="24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68988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etin kutusu 2"/>
          <p:cNvSpPr txBox="1"/>
          <p:nvPr/>
        </p:nvSpPr>
        <p:spPr>
          <a:xfrm>
            <a:off x="2852529" y="756332"/>
            <a:ext cx="7653131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tr-TR" sz="2400" dirty="0" smtClean="0">
              <a:solidFill>
                <a:prstClr val="black"/>
              </a:solidFill>
            </a:endParaRPr>
          </a:p>
          <a:p>
            <a:pPr algn="ctr"/>
            <a:endParaRPr lang="tr-TR" sz="2400" b="1" dirty="0">
              <a:solidFill>
                <a:prstClr val="black"/>
              </a:solidFill>
            </a:endParaRPr>
          </a:p>
          <a:p>
            <a:pPr algn="ctr"/>
            <a:r>
              <a:rPr lang="tr-TR" sz="2400" b="1" dirty="0">
                <a:solidFill>
                  <a:prstClr val="black"/>
                </a:solidFill>
              </a:rPr>
              <a:t>Küreselleşme Tartışması</a:t>
            </a:r>
          </a:p>
          <a:p>
            <a:pPr algn="just"/>
            <a:endParaRPr lang="tr-TR" sz="2400" dirty="0">
              <a:solidFill>
                <a:prstClr val="black"/>
              </a:solidFill>
            </a:endParaRPr>
          </a:p>
          <a:p>
            <a:pPr algn="just"/>
            <a:r>
              <a:rPr lang="tr-TR" sz="2400" i="1" dirty="0" smtClean="0">
                <a:solidFill>
                  <a:prstClr val="black"/>
                </a:solidFill>
              </a:rPr>
              <a:t>Kuşkucular</a:t>
            </a:r>
            <a:r>
              <a:rPr lang="tr-TR" sz="2400" dirty="0" smtClean="0">
                <a:solidFill>
                  <a:prstClr val="black"/>
                </a:solidFill>
              </a:rPr>
              <a:t>: Küreselleşme düşüncesinin </a:t>
            </a:r>
            <a:r>
              <a:rPr lang="tr-TR" sz="2400" dirty="0">
                <a:solidFill>
                  <a:prstClr val="black"/>
                </a:solidFill>
              </a:rPr>
              <a:t>gereğinden fazla </a:t>
            </a:r>
            <a:r>
              <a:rPr lang="tr-TR" sz="2400" dirty="0" smtClean="0">
                <a:solidFill>
                  <a:prstClr val="black"/>
                </a:solidFill>
              </a:rPr>
              <a:t>büyütüldüğünü</a:t>
            </a:r>
            <a:r>
              <a:rPr lang="tr-TR" sz="2400" dirty="0">
                <a:solidFill>
                  <a:prstClr val="black"/>
                </a:solidFill>
              </a:rPr>
              <a:t> </a:t>
            </a:r>
            <a:r>
              <a:rPr lang="tr-TR" sz="2400" dirty="0" smtClean="0">
                <a:solidFill>
                  <a:prstClr val="black"/>
                </a:solidFill>
              </a:rPr>
              <a:t>belirten bu düşünürler bugünkü ekonomik </a:t>
            </a:r>
            <a:r>
              <a:rPr lang="tr-TR" sz="2400" dirty="0">
                <a:solidFill>
                  <a:prstClr val="black"/>
                </a:solidFill>
              </a:rPr>
              <a:t>karşılıklı bağımlılık </a:t>
            </a:r>
            <a:r>
              <a:rPr lang="tr-TR" sz="2400" dirty="0" smtClean="0">
                <a:solidFill>
                  <a:prstClr val="black"/>
                </a:solidFill>
              </a:rPr>
              <a:t>düzeylerinin pek </a:t>
            </a:r>
            <a:r>
              <a:rPr lang="tr-TR" sz="2400" dirty="0">
                <a:solidFill>
                  <a:prstClr val="black"/>
                </a:solidFill>
              </a:rPr>
              <a:t>eşsiz olmadığını düşünürler. </a:t>
            </a:r>
            <a:r>
              <a:rPr lang="tr-TR" sz="2400" dirty="0" smtClean="0">
                <a:solidFill>
                  <a:prstClr val="black"/>
                </a:solidFill>
              </a:rPr>
              <a:t>Onlara göre bugün </a:t>
            </a:r>
            <a:r>
              <a:rPr lang="tr-TR" sz="2400" dirty="0">
                <a:solidFill>
                  <a:prstClr val="black"/>
                </a:solidFill>
              </a:rPr>
              <a:t>ülkeler </a:t>
            </a:r>
            <a:r>
              <a:rPr lang="tr-TR" sz="2400" dirty="0" smtClean="0">
                <a:solidFill>
                  <a:prstClr val="black"/>
                </a:solidFill>
              </a:rPr>
              <a:t>arasındaki temas, </a:t>
            </a:r>
            <a:r>
              <a:rPr lang="tr-TR" sz="2400" dirty="0">
                <a:solidFill>
                  <a:prstClr val="black"/>
                </a:solidFill>
              </a:rPr>
              <a:t>eskisine oranla daha </a:t>
            </a:r>
            <a:r>
              <a:rPr lang="tr-TR" sz="2400" dirty="0" smtClean="0">
                <a:solidFill>
                  <a:prstClr val="black"/>
                </a:solidFill>
              </a:rPr>
              <a:t>fazla olsa da bugünkü dünya ekonomisi</a:t>
            </a:r>
            <a:r>
              <a:rPr lang="tr-TR" sz="2400" dirty="0">
                <a:solidFill>
                  <a:prstClr val="black"/>
                </a:solidFill>
              </a:rPr>
              <a:t>, gerçekten de </a:t>
            </a:r>
            <a:r>
              <a:rPr lang="tr-TR" sz="2400" dirty="0" smtClean="0">
                <a:solidFill>
                  <a:prstClr val="black"/>
                </a:solidFill>
              </a:rPr>
              <a:t>küreselleşmiş bir </a:t>
            </a:r>
            <a:r>
              <a:rPr lang="tr-TR" sz="2400" dirty="0">
                <a:solidFill>
                  <a:prstClr val="black"/>
                </a:solidFill>
              </a:rPr>
              <a:t>ekonomi oluşturamaya </a:t>
            </a:r>
            <a:r>
              <a:rPr lang="tr-TR" sz="2400" dirty="0" smtClean="0">
                <a:solidFill>
                  <a:prstClr val="black"/>
                </a:solidFill>
              </a:rPr>
              <a:t>yetecek kadar </a:t>
            </a:r>
            <a:r>
              <a:rPr lang="tr-TR" sz="2400" dirty="0">
                <a:solidFill>
                  <a:prstClr val="black"/>
                </a:solidFill>
              </a:rPr>
              <a:t>bütünleşmiş </a:t>
            </a:r>
            <a:r>
              <a:rPr lang="tr-TR" sz="2400" dirty="0" smtClean="0">
                <a:solidFill>
                  <a:prstClr val="black"/>
                </a:solidFill>
              </a:rPr>
              <a:t>değildir (</a:t>
            </a:r>
            <a:r>
              <a:rPr lang="tr-TR" sz="2400" dirty="0" err="1" smtClean="0">
                <a:solidFill>
                  <a:prstClr val="black"/>
                </a:solidFill>
              </a:rPr>
              <a:t>Giddens</a:t>
            </a:r>
            <a:r>
              <a:rPr lang="tr-TR" sz="2400" dirty="0" smtClean="0">
                <a:solidFill>
                  <a:prstClr val="black"/>
                </a:solidFill>
              </a:rPr>
              <a:t>, 2012).</a:t>
            </a:r>
            <a:endParaRPr lang="tr-TR" sz="24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8181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etin kutusu 2"/>
          <p:cNvSpPr txBox="1"/>
          <p:nvPr/>
        </p:nvSpPr>
        <p:spPr>
          <a:xfrm>
            <a:off x="1908314" y="376111"/>
            <a:ext cx="8547652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tr-TR" sz="2400" dirty="0" smtClean="0">
              <a:solidFill>
                <a:prstClr val="black"/>
              </a:solidFill>
            </a:endParaRPr>
          </a:p>
          <a:p>
            <a:pPr algn="ctr"/>
            <a:endParaRPr lang="tr-TR" sz="2400" b="1" dirty="0">
              <a:solidFill>
                <a:prstClr val="black"/>
              </a:solidFill>
            </a:endParaRPr>
          </a:p>
          <a:p>
            <a:pPr algn="ctr"/>
            <a:r>
              <a:rPr lang="tr-TR" sz="2400" b="1" dirty="0">
                <a:solidFill>
                  <a:prstClr val="black"/>
                </a:solidFill>
              </a:rPr>
              <a:t>Küreselleşme Tartışması</a:t>
            </a:r>
          </a:p>
          <a:p>
            <a:pPr algn="just"/>
            <a:endParaRPr lang="tr-TR" sz="2400" dirty="0">
              <a:solidFill>
                <a:prstClr val="black"/>
              </a:solidFill>
            </a:endParaRPr>
          </a:p>
          <a:p>
            <a:pPr algn="just"/>
            <a:r>
              <a:rPr lang="tr-TR" sz="2400" i="1" dirty="0">
                <a:solidFill>
                  <a:prstClr val="black"/>
                </a:solidFill>
              </a:rPr>
              <a:t>Aşırı Küreselleşmeciler: </a:t>
            </a:r>
            <a:r>
              <a:rPr lang="tr-TR" sz="2400" dirty="0" smtClean="0">
                <a:solidFill>
                  <a:prstClr val="black"/>
                </a:solidFill>
              </a:rPr>
              <a:t>Kuşkucuların tam </a:t>
            </a:r>
            <a:r>
              <a:rPr lang="tr-TR" sz="2400" dirty="0">
                <a:solidFill>
                  <a:prstClr val="black"/>
                </a:solidFill>
              </a:rPr>
              <a:t>karşısında yer alırlar. K</a:t>
            </a:r>
            <a:r>
              <a:rPr lang="tr-TR" sz="2400" dirty="0" smtClean="0">
                <a:solidFill>
                  <a:prstClr val="black"/>
                </a:solidFill>
              </a:rPr>
              <a:t>üreselleşmenin</a:t>
            </a:r>
            <a:r>
              <a:rPr lang="tr-TR" sz="2400" dirty="0">
                <a:solidFill>
                  <a:prstClr val="black"/>
                </a:solidFill>
              </a:rPr>
              <a:t>, </a:t>
            </a:r>
            <a:r>
              <a:rPr lang="tr-TR" sz="2400" dirty="0" smtClean="0">
                <a:solidFill>
                  <a:prstClr val="black"/>
                </a:solidFill>
              </a:rPr>
              <a:t>sonuçlarının neredeyse her </a:t>
            </a:r>
            <a:r>
              <a:rPr lang="tr-TR" sz="2400" dirty="0">
                <a:solidFill>
                  <a:prstClr val="black"/>
                </a:solidFill>
              </a:rPr>
              <a:t>yerde </a:t>
            </a:r>
            <a:r>
              <a:rPr lang="tr-TR" sz="2400" dirty="0" smtClean="0">
                <a:solidFill>
                  <a:prstClr val="black"/>
                </a:solidFill>
              </a:rPr>
              <a:t>hissedilen </a:t>
            </a:r>
            <a:r>
              <a:rPr lang="tr-TR" sz="2400" dirty="0">
                <a:solidFill>
                  <a:prstClr val="black"/>
                </a:solidFill>
              </a:rPr>
              <a:t>gerçek bir </a:t>
            </a:r>
            <a:r>
              <a:rPr lang="tr-TR" sz="2400" dirty="0" smtClean="0">
                <a:solidFill>
                  <a:prstClr val="black"/>
                </a:solidFill>
              </a:rPr>
              <a:t>olgu olduğunu </a:t>
            </a:r>
            <a:r>
              <a:rPr lang="tr-TR" sz="2400" dirty="0">
                <a:solidFill>
                  <a:prstClr val="black"/>
                </a:solidFill>
              </a:rPr>
              <a:t>ileri </a:t>
            </a:r>
            <a:r>
              <a:rPr lang="tr-TR" sz="2400" dirty="0" smtClean="0">
                <a:solidFill>
                  <a:prstClr val="black"/>
                </a:solidFill>
              </a:rPr>
              <a:t>sürerler. </a:t>
            </a:r>
            <a:endParaRPr lang="tr-TR" sz="2400" dirty="0">
              <a:solidFill>
                <a:prstClr val="black"/>
              </a:solidFill>
            </a:endParaRPr>
          </a:p>
          <a:p>
            <a:pPr algn="just"/>
            <a:endParaRPr lang="tr-TR" sz="2400" i="1" dirty="0">
              <a:solidFill>
                <a:prstClr val="black"/>
              </a:solidFill>
            </a:endParaRPr>
          </a:p>
          <a:p>
            <a:pPr algn="just"/>
            <a:r>
              <a:rPr lang="tr-TR" sz="2400" i="1" dirty="0" smtClean="0">
                <a:solidFill>
                  <a:prstClr val="black"/>
                </a:solidFill>
              </a:rPr>
              <a:t>Dönüşümcüler: </a:t>
            </a:r>
            <a:r>
              <a:rPr lang="tr-TR" sz="2400" dirty="0" smtClean="0">
                <a:solidFill>
                  <a:prstClr val="black"/>
                </a:solidFill>
              </a:rPr>
              <a:t>Daha ortalarda yer alan dönüşümcüler küreselleşmeyi, modern </a:t>
            </a:r>
            <a:r>
              <a:rPr lang="tr-TR" sz="2400" dirty="0">
                <a:solidFill>
                  <a:prstClr val="black"/>
                </a:solidFill>
              </a:rPr>
              <a:t>toplumları şu </a:t>
            </a:r>
            <a:r>
              <a:rPr lang="tr-TR" sz="2400" dirty="0" smtClean="0">
                <a:solidFill>
                  <a:prstClr val="black"/>
                </a:solidFill>
              </a:rPr>
              <a:t>anda biçimlendiren </a:t>
            </a:r>
            <a:r>
              <a:rPr lang="tr-TR" sz="2400" dirty="0">
                <a:solidFill>
                  <a:prstClr val="black"/>
                </a:solidFill>
              </a:rPr>
              <a:t>geniş bir </a:t>
            </a:r>
            <a:r>
              <a:rPr lang="tr-TR" sz="2400" dirty="0" smtClean="0">
                <a:solidFill>
                  <a:prstClr val="black"/>
                </a:solidFill>
              </a:rPr>
              <a:t>değişiklikler yelpazesinin </a:t>
            </a:r>
            <a:r>
              <a:rPr lang="tr-TR" sz="2400" dirty="0">
                <a:solidFill>
                  <a:prstClr val="black"/>
                </a:solidFill>
              </a:rPr>
              <a:t>gerisindeki merkezi </a:t>
            </a:r>
            <a:r>
              <a:rPr lang="tr-TR" sz="2400" dirty="0" smtClean="0">
                <a:solidFill>
                  <a:prstClr val="black"/>
                </a:solidFill>
              </a:rPr>
              <a:t>güç diye görmektedirler. </a:t>
            </a:r>
            <a:r>
              <a:rPr lang="tr-TR" sz="2400" dirty="0">
                <a:solidFill>
                  <a:prstClr val="black"/>
                </a:solidFill>
              </a:rPr>
              <a:t>Onlara göre, </a:t>
            </a:r>
            <a:r>
              <a:rPr lang="tr-TR" sz="2400" dirty="0" smtClean="0">
                <a:solidFill>
                  <a:prstClr val="black"/>
                </a:solidFill>
              </a:rPr>
              <a:t>pek </a:t>
            </a:r>
            <a:r>
              <a:rPr lang="tr-TR" sz="2400" dirty="0">
                <a:solidFill>
                  <a:prstClr val="black"/>
                </a:solidFill>
              </a:rPr>
              <a:t>çok eski kalıp varlığını bugün </a:t>
            </a:r>
            <a:r>
              <a:rPr lang="tr-TR" sz="2400" dirty="0" smtClean="0">
                <a:solidFill>
                  <a:prstClr val="black"/>
                </a:solidFill>
              </a:rPr>
              <a:t>de sürdürmektedir, dolayısıyla, küresel </a:t>
            </a:r>
            <a:r>
              <a:rPr lang="tr-TR" sz="2400" dirty="0">
                <a:solidFill>
                  <a:prstClr val="black"/>
                </a:solidFill>
              </a:rPr>
              <a:t>düzen dönüşüm </a:t>
            </a:r>
            <a:r>
              <a:rPr lang="tr-TR" sz="2400" dirty="0" smtClean="0">
                <a:solidFill>
                  <a:prstClr val="black"/>
                </a:solidFill>
              </a:rPr>
              <a:t>geçirmektedir (</a:t>
            </a:r>
            <a:r>
              <a:rPr lang="tr-TR" sz="2400" dirty="0" err="1" smtClean="0">
                <a:solidFill>
                  <a:prstClr val="black"/>
                </a:solidFill>
              </a:rPr>
              <a:t>Giddens</a:t>
            </a:r>
            <a:r>
              <a:rPr lang="tr-TR" sz="2400" dirty="0" smtClean="0">
                <a:solidFill>
                  <a:prstClr val="black"/>
                </a:solidFill>
              </a:rPr>
              <a:t>, 2012).</a:t>
            </a:r>
            <a:endParaRPr lang="tr-TR" sz="24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638150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etin kutusu 2"/>
          <p:cNvSpPr txBox="1"/>
          <p:nvPr/>
        </p:nvSpPr>
        <p:spPr>
          <a:xfrm>
            <a:off x="2544416" y="1581279"/>
            <a:ext cx="756367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tr-TR" sz="2400" dirty="0">
                <a:solidFill>
                  <a:prstClr val="black"/>
                </a:solidFill>
              </a:rPr>
              <a:t>Küreselleşme ilerledikçe, </a:t>
            </a:r>
            <a:r>
              <a:rPr lang="tr-TR" sz="2400" dirty="0" err="1" smtClean="0">
                <a:solidFill>
                  <a:prstClr val="black"/>
                </a:solidFill>
              </a:rPr>
              <a:t>varolan</a:t>
            </a:r>
            <a:r>
              <a:rPr lang="tr-TR" sz="2400" dirty="0" smtClean="0">
                <a:solidFill>
                  <a:prstClr val="black"/>
                </a:solidFill>
              </a:rPr>
              <a:t> siyasal </a:t>
            </a:r>
            <a:r>
              <a:rPr lang="tr-TR" sz="2400" dirty="0">
                <a:solidFill>
                  <a:prstClr val="black"/>
                </a:solidFill>
              </a:rPr>
              <a:t>yapı ve modellerin, ulusal </a:t>
            </a:r>
            <a:r>
              <a:rPr lang="tr-TR" sz="2400" dirty="0" smtClean="0">
                <a:solidFill>
                  <a:prstClr val="black"/>
                </a:solidFill>
              </a:rPr>
              <a:t>sınırları aşan </a:t>
            </a:r>
            <a:r>
              <a:rPr lang="tr-TR" sz="2400" dirty="0">
                <a:solidFill>
                  <a:prstClr val="black"/>
                </a:solidFill>
              </a:rPr>
              <a:t>zorluklarla dolu olan bir </a:t>
            </a:r>
            <a:r>
              <a:rPr lang="tr-TR" sz="2400" dirty="0" smtClean="0">
                <a:solidFill>
                  <a:prstClr val="black"/>
                </a:solidFill>
              </a:rPr>
              <a:t>dünyayı yönetmek </a:t>
            </a:r>
            <a:r>
              <a:rPr lang="tr-TR" sz="2400" dirty="0">
                <a:solidFill>
                  <a:prstClr val="black"/>
                </a:solidFill>
              </a:rPr>
              <a:t>için yeterince </a:t>
            </a:r>
            <a:r>
              <a:rPr lang="tr-TR" sz="2400" dirty="0" smtClean="0">
                <a:solidFill>
                  <a:prstClr val="black"/>
                </a:solidFill>
              </a:rPr>
              <a:t>donanımlı olmaları önemlidir</a:t>
            </a:r>
            <a:r>
              <a:rPr lang="tr-TR" sz="2400" dirty="0">
                <a:solidFill>
                  <a:prstClr val="black"/>
                </a:solidFill>
              </a:rPr>
              <a:t> </a:t>
            </a:r>
            <a:r>
              <a:rPr lang="tr-TR" sz="2400" dirty="0" smtClean="0">
                <a:solidFill>
                  <a:prstClr val="black"/>
                </a:solidFill>
              </a:rPr>
              <a:t>(</a:t>
            </a:r>
            <a:r>
              <a:rPr lang="tr-TR" sz="2400" dirty="0" err="1" smtClean="0">
                <a:solidFill>
                  <a:prstClr val="black"/>
                </a:solidFill>
              </a:rPr>
              <a:t>Giddens</a:t>
            </a:r>
            <a:r>
              <a:rPr lang="tr-TR" sz="2400" dirty="0" smtClean="0">
                <a:solidFill>
                  <a:prstClr val="black"/>
                </a:solidFill>
              </a:rPr>
              <a:t>, 2012). </a:t>
            </a:r>
            <a:endParaRPr lang="tr-TR" sz="24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57772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etin kutusu 2"/>
          <p:cNvSpPr txBox="1"/>
          <p:nvPr/>
        </p:nvSpPr>
        <p:spPr>
          <a:xfrm>
            <a:off x="1620078" y="696697"/>
            <a:ext cx="8706679" cy="63709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tr-TR" sz="2400" b="1" dirty="0" smtClean="0">
              <a:solidFill>
                <a:prstClr val="black"/>
              </a:solidFill>
            </a:endParaRPr>
          </a:p>
          <a:p>
            <a:pPr algn="just"/>
            <a:r>
              <a:rPr lang="tr-TR" sz="2400" b="1" dirty="0" smtClean="0">
                <a:solidFill>
                  <a:prstClr val="black"/>
                </a:solidFill>
              </a:rPr>
              <a:t>Yararlanılan Kaynaklar</a:t>
            </a:r>
          </a:p>
          <a:p>
            <a:pPr algn="just"/>
            <a:endParaRPr lang="tr-TR" sz="2400" b="1" dirty="0">
              <a:solidFill>
                <a:prstClr val="black"/>
              </a:solidFill>
            </a:endParaRPr>
          </a:p>
          <a:p>
            <a:pPr algn="just"/>
            <a:endParaRPr lang="tr-TR" sz="2400" dirty="0">
              <a:solidFill>
                <a:prstClr val="black"/>
              </a:solidFill>
            </a:endParaRPr>
          </a:p>
          <a:p>
            <a:pPr algn="just"/>
            <a:r>
              <a:rPr lang="tr-TR" sz="2400" dirty="0" smtClean="0">
                <a:solidFill>
                  <a:prstClr val="black"/>
                </a:solidFill>
              </a:rPr>
              <a:t>Giddens, A. </a:t>
            </a:r>
            <a:r>
              <a:rPr lang="tr-TR" sz="2400" dirty="0">
                <a:solidFill>
                  <a:prstClr val="black"/>
                </a:solidFill>
              </a:rPr>
              <a:t>ve </a:t>
            </a:r>
            <a:r>
              <a:rPr lang="tr-TR" sz="2400" dirty="0" err="1">
                <a:solidFill>
                  <a:prstClr val="black"/>
                </a:solidFill>
              </a:rPr>
              <a:t>Sutton</a:t>
            </a:r>
            <a:r>
              <a:rPr lang="tr-TR" sz="2400" dirty="0">
                <a:solidFill>
                  <a:prstClr val="black"/>
                </a:solidFill>
              </a:rPr>
              <a:t>, </a:t>
            </a:r>
            <a:r>
              <a:rPr lang="tr-TR" sz="2400" dirty="0" smtClean="0">
                <a:solidFill>
                  <a:prstClr val="black"/>
                </a:solidFill>
              </a:rPr>
              <a:t>P.W. (2016). Sosyolojide Temel Kavramlar (Çev. Ali Esgin). Ankara: Phoenix Yayınevi. </a:t>
            </a:r>
          </a:p>
          <a:p>
            <a:pPr algn="just"/>
            <a:endParaRPr lang="tr-TR" sz="2400" dirty="0">
              <a:solidFill>
                <a:prstClr val="black"/>
              </a:solidFill>
            </a:endParaRPr>
          </a:p>
          <a:p>
            <a:pPr algn="just"/>
            <a:r>
              <a:rPr lang="tr-TR" sz="2400" dirty="0" err="1" smtClean="0">
                <a:solidFill>
                  <a:prstClr val="black"/>
                </a:solidFill>
              </a:rPr>
              <a:t>Giddens</a:t>
            </a:r>
            <a:r>
              <a:rPr lang="tr-TR" sz="2400" dirty="0" smtClean="0">
                <a:solidFill>
                  <a:prstClr val="black"/>
                </a:solidFill>
              </a:rPr>
              <a:t>, A. (</a:t>
            </a:r>
            <a:r>
              <a:rPr lang="tr-TR" sz="2400" dirty="0" smtClean="0">
                <a:solidFill>
                  <a:prstClr val="black"/>
                </a:solidFill>
              </a:rPr>
              <a:t>2012). Küreselleşme ve Değişen Dünya (Çeviren Hüseyin Özel</a:t>
            </a:r>
            <a:r>
              <a:rPr lang="tr-TR" sz="2400" dirty="0">
                <a:solidFill>
                  <a:prstClr val="black"/>
                </a:solidFill>
              </a:rPr>
              <a:t>). </a:t>
            </a:r>
            <a:r>
              <a:rPr lang="tr-TR" sz="2400" dirty="0" smtClean="0">
                <a:solidFill>
                  <a:prstClr val="black"/>
                </a:solidFill>
              </a:rPr>
              <a:t>İçinde Cemal Güzel (Yayına Hazırlayan), Sosyoloji (s</a:t>
            </a:r>
            <a:r>
              <a:rPr lang="tr-TR" sz="2400" dirty="0">
                <a:solidFill>
                  <a:prstClr val="black"/>
                </a:solidFill>
              </a:rPr>
              <a:t>.</a:t>
            </a:r>
            <a:r>
              <a:rPr lang="tr-TR" sz="2400" dirty="0" smtClean="0">
                <a:solidFill>
                  <a:prstClr val="black"/>
                </a:solidFill>
              </a:rPr>
              <a:t> 64-105). </a:t>
            </a:r>
            <a:r>
              <a:rPr lang="tr-TR" sz="2400" dirty="0" smtClean="0">
                <a:solidFill>
                  <a:prstClr val="black"/>
                </a:solidFill>
              </a:rPr>
              <a:t>Ankara: </a:t>
            </a:r>
            <a:r>
              <a:rPr lang="tr-TR" sz="2400" dirty="0" smtClean="0">
                <a:solidFill>
                  <a:prstClr val="black"/>
                </a:solidFill>
              </a:rPr>
              <a:t>Kırmızı Yayınları. </a:t>
            </a:r>
            <a:endParaRPr lang="tr-TR" sz="2400" dirty="0">
              <a:solidFill>
                <a:prstClr val="black"/>
              </a:solidFill>
            </a:endParaRPr>
          </a:p>
          <a:p>
            <a:pPr algn="just"/>
            <a:endParaRPr lang="tr-TR" sz="2400" dirty="0">
              <a:solidFill>
                <a:prstClr val="black"/>
              </a:solidFill>
            </a:endParaRPr>
          </a:p>
          <a:p>
            <a:pPr algn="just"/>
            <a:endParaRPr lang="tr-TR" sz="2400" dirty="0" smtClean="0">
              <a:solidFill>
                <a:prstClr val="black"/>
              </a:solidFill>
            </a:endParaRPr>
          </a:p>
          <a:p>
            <a:pPr algn="just"/>
            <a:endParaRPr lang="tr-TR" sz="2400" dirty="0">
              <a:solidFill>
                <a:prstClr val="black"/>
              </a:solidFill>
            </a:endParaRPr>
          </a:p>
          <a:p>
            <a:pPr algn="just"/>
            <a:r>
              <a:rPr lang="tr-TR" sz="2400" dirty="0" smtClean="0">
                <a:solidFill>
                  <a:prstClr val="black"/>
                </a:solidFill>
              </a:rPr>
              <a:t> </a:t>
            </a:r>
            <a:endParaRPr lang="tr-TR" sz="2400" dirty="0">
              <a:solidFill>
                <a:prstClr val="black"/>
              </a:solidFill>
            </a:endParaRPr>
          </a:p>
          <a:p>
            <a:pPr algn="just"/>
            <a:endParaRPr lang="tr-TR" sz="2400" dirty="0">
              <a:solidFill>
                <a:prstClr val="black"/>
              </a:solidFill>
            </a:endParaRPr>
          </a:p>
          <a:p>
            <a:endParaRPr lang="tr-TR" sz="2400" dirty="0" smtClean="0">
              <a:solidFill>
                <a:prstClr val="black"/>
              </a:solidFill>
            </a:endParaRPr>
          </a:p>
          <a:p>
            <a:endParaRPr lang="tr-TR" sz="24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814320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90</TotalTime>
  <Words>345</Words>
  <Application>Microsoft Office PowerPoint</Application>
  <PresentationFormat>Geniş ekran</PresentationFormat>
  <Paragraphs>38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2</vt:i4>
      </vt:variant>
      <vt:variant>
        <vt:lpstr>Slayt Başlıkları</vt:lpstr>
      </vt:variant>
      <vt:variant>
        <vt:i4>8</vt:i4>
      </vt:variant>
    </vt:vector>
  </HeadingPairs>
  <TitlesOfParts>
    <vt:vector size="12" baseType="lpstr">
      <vt:lpstr>Arial</vt:lpstr>
      <vt:lpstr>Calibri</vt:lpstr>
      <vt:lpstr>Ofis Teması</vt:lpstr>
      <vt:lpstr>1_Ofis Teması</vt:lpstr>
      <vt:lpstr>SHB-101 SOSYOLOJİ KÜRESELLEŞME DOÇ.DR.FİLİZ YILDIRIM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SHB-101 SOSYOLOJİ POSTMODERNİTE DOÇ.DR.FİLİZ YILDIRIM</dc:title>
  <dc:creator>C</dc:creator>
  <cp:lastModifiedBy>C</cp:lastModifiedBy>
  <cp:revision>15</cp:revision>
  <dcterms:created xsi:type="dcterms:W3CDTF">2017-11-01T18:07:13Z</dcterms:created>
  <dcterms:modified xsi:type="dcterms:W3CDTF">2018-02-03T23:30:32Z</dcterms:modified>
</cp:coreProperties>
</file>