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5" r:id="rId2"/>
    <p:sldId id="306" r:id="rId3"/>
    <p:sldId id="307" r:id="rId4"/>
    <p:sldId id="308" r:id="rId5"/>
    <p:sldId id="309" r:id="rId6"/>
    <p:sldId id="310" r:id="rId7"/>
    <p:sldId id="311" r:id="rId8"/>
    <p:sldId id="312" r:id="rId9"/>
    <p:sldId id="313" r:id="rId10"/>
    <p:sldId id="314" r:id="rId11"/>
    <p:sldId id="315" r:id="rId12"/>
    <p:sldId id="316" r:id="rId13"/>
    <p:sldId id="317" r:id="rId14"/>
    <p:sldId id="319" r:id="rId15"/>
    <p:sldId id="320" r:id="rId16"/>
    <p:sldId id="321" r:id="rId17"/>
    <p:sldId id="324" r:id="rId18"/>
    <p:sldId id="325" r:id="rId19"/>
    <p:sldId id="326" r:id="rId20"/>
    <p:sldId id="327" r:id="rId21"/>
    <p:sldId id="328" r:id="rId22"/>
    <p:sldId id="329" r:id="rId23"/>
    <p:sldId id="330" r:id="rId24"/>
    <p:sldId id="331" r:id="rId25"/>
    <p:sldId id="332"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yşe Gül Şıvkın" initials="AGŞ" lastIdx="2" clrIdx="0">
    <p:extLst>
      <p:ext uri="{19B8F6BF-5375-455C-9EA6-DF929625EA0E}">
        <p15:presenceInfo xmlns="" xmlns:p15="http://schemas.microsoft.com/office/powerpoint/2012/main" userId="c0623d9b6733d1d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FF00FF"/>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5" autoAdjust="0"/>
    <p:restoredTop sz="94660"/>
  </p:normalViewPr>
  <p:slideViewPr>
    <p:cSldViewPr snapToGrid="0">
      <p:cViewPr varScale="1">
        <p:scale>
          <a:sx n="74" d="100"/>
          <a:sy n="74" d="100"/>
        </p:scale>
        <p:origin x="-45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104CD8BA-DF2E-4D6E-8DD2-AFDFB38AD5D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 xmlns:a16="http://schemas.microsoft.com/office/drawing/2014/main" id="{9066CF70-6094-4BF0-8E58-BF55014942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 xmlns:a16="http://schemas.microsoft.com/office/drawing/2014/main" id="{750CE9FE-5647-4934-B699-E83F5D8D203E}"/>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5" name="Alt Bilgi Yer Tutucusu 4">
            <a:extLst>
              <a:ext uri="{FF2B5EF4-FFF2-40B4-BE49-F238E27FC236}">
                <a16:creationId xmlns="" xmlns:a16="http://schemas.microsoft.com/office/drawing/2014/main" id="{E7972DBE-54F2-49AC-A7F1-2D3A46AF2CD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5E524D80-E0B8-493B-9755-525621BAD957}"/>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3459631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2CC3215E-EFB2-4D74-B308-0442518552A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 xmlns:a16="http://schemas.microsoft.com/office/drawing/2014/main" id="{9F6F517B-20F9-41BB-A75F-BD45451133B8}"/>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63FD765A-FF8F-4ECA-B092-5265AE00022E}"/>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5" name="Alt Bilgi Yer Tutucusu 4">
            <a:extLst>
              <a:ext uri="{FF2B5EF4-FFF2-40B4-BE49-F238E27FC236}">
                <a16:creationId xmlns="" xmlns:a16="http://schemas.microsoft.com/office/drawing/2014/main" id="{E6804453-6BA2-48E5-974B-17553D1EDBB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055A2FDD-2483-4681-83F8-194FB142825E}"/>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2377821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 xmlns:a16="http://schemas.microsoft.com/office/drawing/2014/main" id="{35164F42-5AD5-44E2-BAC5-0C5E85F0C0C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 xmlns:a16="http://schemas.microsoft.com/office/drawing/2014/main" id="{4687FE34-15A7-4B6C-A2FB-C75BC09886C4}"/>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81F5E59C-5DE2-45D5-8D51-2E9721D98D23}"/>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5" name="Alt Bilgi Yer Tutucusu 4">
            <a:extLst>
              <a:ext uri="{FF2B5EF4-FFF2-40B4-BE49-F238E27FC236}">
                <a16:creationId xmlns="" xmlns:a16="http://schemas.microsoft.com/office/drawing/2014/main" id="{875A6333-25EE-4661-B47E-876F62B289B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333B3C6C-9E23-4BFE-9126-9479275ECCF5}"/>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2544248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D782A328-07EB-4A25-BFC8-50220117102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 xmlns:a16="http://schemas.microsoft.com/office/drawing/2014/main" id="{7C86D123-CE1B-4168-A774-CE2E16DF1E0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80EB9975-53F7-4779-888F-36AD5861CF68}"/>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5" name="Alt Bilgi Yer Tutucusu 4">
            <a:extLst>
              <a:ext uri="{FF2B5EF4-FFF2-40B4-BE49-F238E27FC236}">
                <a16:creationId xmlns="" xmlns:a16="http://schemas.microsoft.com/office/drawing/2014/main" id="{D6B3BCCD-D418-4D39-BCCB-36873016359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015A1E1A-8259-43E3-9E9F-7E7C0839A1F2}"/>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224968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6E842922-F36C-4CF2-8E11-55C31935467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 xmlns:a16="http://schemas.microsoft.com/office/drawing/2014/main" id="{10F6BF8D-9CC7-4F6D-B534-CC3A10E77B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 xmlns:a16="http://schemas.microsoft.com/office/drawing/2014/main" id="{D92A1DCC-42D5-42D0-9D9F-DC9A334A48E4}"/>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5" name="Alt Bilgi Yer Tutucusu 4">
            <a:extLst>
              <a:ext uri="{FF2B5EF4-FFF2-40B4-BE49-F238E27FC236}">
                <a16:creationId xmlns="" xmlns:a16="http://schemas.microsoft.com/office/drawing/2014/main" id="{218B8180-91C7-49EC-8775-DB0708D5023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ABC90449-2F22-4F7B-9F95-A6C3F6D88887}"/>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1734945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2DAB2F51-8ED5-4C68-9126-6101FF6258B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 xmlns:a16="http://schemas.microsoft.com/office/drawing/2014/main" id="{2CC30723-EAF4-4914-ABEF-9DB5D1B70B5F}"/>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 xmlns:a16="http://schemas.microsoft.com/office/drawing/2014/main" id="{DC89D7BD-307A-4E88-A458-A73265C73103}"/>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 xmlns:a16="http://schemas.microsoft.com/office/drawing/2014/main" id="{0226E414-CDED-4E36-811C-4C70AC00FD20}"/>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6" name="Alt Bilgi Yer Tutucusu 5">
            <a:extLst>
              <a:ext uri="{FF2B5EF4-FFF2-40B4-BE49-F238E27FC236}">
                <a16:creationId xmlns="" xmlns:a16="http://schemas.microsoft.com/office/drawing/2014/main" id="{7B48E77B-4E6C-4A71-8E10-36655A66708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 xmlns:a16="http://schemas.microsoft.com/office/drawing/2014/main" id="{F2352C1E-D381-4B14-A44C-F4C6B8811C95}"/>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1832550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47A1F8BB-B35D-4544-A091-CDDA9BEC760C}"/>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 xmlns:a16="http://schemas.microsoft.com/office/drawing/2014/main" id="{6A84C740-B383-41F4-A1FF-A671471DE3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 xmlns:a16="http://schemas.microsoft.com/office/drawing/2014/main" id="{B070C53C-9A5F-4534-9DCC-13F55B29298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 xmlns:a16="http://schemas.microsoft.com/office/drawing/2014/main" id="{1C5A7375-3C29-4531-9151-E2AD11116D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 xmlns:a16="http://schemas.microsoft.com/office/drawing/2014/main" id="{25A0110F-76C1-4586-90C4-EF78ABA7810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 xmlns:a16="http://schemas.microsoft.com/office/drawing/2014/main" id="{912607CA-506F-403C-839E-B549FE707CC1}"/>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8" name="Alt Bilgi Yer Tutucusu 7">
            <a:extLst>
              <a:ext uri="{FF2B5EF4-FFF2-40B4-BE49-F238E27FC236}">
                <a16:creationId xmlns="" xmlns:a16="http://schemas.microsoft.com/office/drawing/2014/main" id="{98C59DA7-44A0-4868-9E00-D0DE53E578C6}"/>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 xmlns:a16="http://schemas.microsoft.com/office/drawing/2014/main" id="{93F7497A-BFDC-4F33-BBA7-D2AB3796A20D}"/>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3047925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1BC46480-0052-4F60-875E-DA6AB6C0D29A}"/>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 xmlns:a16="http://schemas.microsoft.com/office/drawing/2014/main" id="{2014F9ED-3BC0-4C29-92FE-01B12FB9A9D9}"/>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4" name="Alt Bilgi Yer Tutucusu 3">
            <a:extLst>
              <a:ext uri="{FF2B5EF4-FFF2-40B4-BE49-F238E27FC236}">
                <a16:creationId xmlns="" xmlns:a16="http://schemas.microsoft.com/office/drawing/2014/main" id="{04419254-A3EC-4062-9D19-64A884ACB20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 xmlns:a16="http://schemas.microsoft.com/office/drawing/2014/main" id="{64468B8C-452A-43FF-888F-22A13CFACD1E}"/>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3371691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 xmlns:a16="http://schemas.microsoft.com/office/drawing/2014/main" id="{BAC0AEF9-0C33-43F1-87F9-B0ED87963418}"/>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3" name="Alt Bilgi Yer Tutucusu 2">
            <a:extLst>
              <a:ext uri="{FF2B5EF4-FFF2-40B4-BE49-F238E27FC236}">
                <a16:creationId xmlns="" xmlns:a16="http://schemas.microsoft.com/office/drawing/2014/main" id="{22DC81C6-B65B-4D7E-AEBF-73D4B735C8D7}"/>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 xmlns:a16="http://schemas.microsoft.com/office/drawing/2014/main" id="{8D346CD6-C4EC-4EA7-8967-446F2D0113DC}"/>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2832007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B6A875F0-9F96-4CAB-A31A-E8C54BCD56B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 xmlns:a16="http://schemas.microsoft.com/office/drawing/2014/main" id="{62C7C3CC-23AF-4358-BDEC-269209A0FB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 xmlns:a16="http://schemas.microsoft.com/office/drawing/2014/main" id="{D4A3EC72-E224-4CE8-9288-B6EE046FA5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 xmlns:a16="http://schemas.microsoft.com/office/drawing/2014/main" id="{461B640A-F0CB-419E-B189-FDCB1DA3F46A}"/>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6" name="Alt Bilgi Yer Tutucusu 5">
            <a:extLst>
              <a:ext uri="{FF2B5EF4-FFF2-40B4-BE49-F238E27FC236}">
                <a16:creationId xmlns="" xmlns:a16="http://schemas.microsoft.com/office/drawing/2014/main" id="{15E46979-019A-4591-B2F5-14ACF76DCDB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 xmlns:a16="http://schemas.microsoft.com/office/drawing/2014/main" id="{F3504789-ED7B-4D0D-B546-EEFE80047EE5}"/>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1215559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B458EB8-A1BC-496D-927D-3E13A8C13B9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 xmlns:a16="http://schemas.microsoft.com/office/drawing/2014/main" id="{1564B022-2BCD-45BC-BB46-3D3DCEB177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 xmlns:a16="http://schemas.microsoft.com/office/drawing/2014/main" id="{E40BA79D-C255-47EC-BDAE-16C043742A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 xmlns:a16="http://schemas.microsoft.com/office/drawing/2014/main" id="{22AE1638-DD59-48BB-9E3F-E5A557551DE6}"/>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6" name="Alt Bilgi Yer Tutucusu 5">
            <a:extLst>
              <a:ext uri="{FF2B5EF4-FFF2-40B4-BE49-F238E27FC236}">
                <a16:creationId xmlns="" xmlns:a16="http://schemas.microsoft.com/office/drawing/2014/main" id="{6B9F3B2D-B24F-405E-8A57-949EDDA4EEB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 xmlns:a16="http://schemas.microsoft.com/office/drawing/2014/main" id="{8DA81778-1DA5-47FD-8FAF-61E301F7D084}"/>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602090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71000"/>
            <a:lum/>
          </a:blip>
          <a:srcRect/>
          <a:tile tx="0" ty="0" sx="100000" sy="100000" flip="none" algn="tl"/>
        </a:blip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 xmlns:a16="http://schemas.microsoft.com/office/drawing/2014/main" id="{FDF05C3A-79B1-48A6-B6C5-C0BB884193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 xmlns:a16="http://schemas.microsoft.com/office/drawing/2014/main" id="{DA0F3C56-DC9E-4975-8DB3-13C4601D3F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EA56DAAA-1452-4D3F-A672-43C64AFA33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C1D4B8-D719-48E6-953E-9E118A141FBF}" type="datetimeFigureOut">
              <a:rPr lang="tr-TR" smtClean="0"/>
              <a:t>20.11.2019</a:t>
            </a:fld>
            <a:endParaRPr lang="tr-TR"/>
          </a:p>
        </p:txBody>
      </p:sp>
      <p:sp>
        <p:nvSpPr>
          <p:cNvPr id="5" name="Alt Bilgi Yer Tutucusu 4">
            <a:extLst>
              <a:ext uri="{FF2B5EF4-FFF2-40B4-BE49-F238E27FC236}">
                <a16:creationId xmlns="" xmlns:a16="http://schemas.microsoft.com/office/drawing/2014/main" id="{96547C1E-8AA8-446D-B998-1ED22ABD36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 xmlns:a16="http://schemas.microsoft.com/office/drawing/2014/main" id="{C2916524-F31E-44B9-93E9-B17F87255F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ED7EA7-5752-4C82-BE64-2169421CAF0A}" type="slidenum">
              <a:rPr lang="tr-TR" smtClean="0"/>
              <a:t>‹#›</a:t>
            </a:fld>
            <a:endParaRPr lang="tr-TR"/>
          </a:p>
        </p:txBody>
      </p:sp>
    </p:spTree>
    <p:extLst>
      <p:ext uri="{BB962C8B-B14F-4D97-AF65-F5344CB8AC3E}">
        <p14:creationId xmlns:p14="http://schemas.microsoft.com/office/powerpoint/2010/main" val="3335097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 xmlns:a16="http://schemas.microsoft.com/office/drawing/2014/main" id="{1790E859-0BB9-46AA-8059-12C5D9A21F2E}"/>
              </a:ext>
            </a:extLst>
          </p:cNvPr>
          <p:cNvSpPr>
            <a:spLocks noGrp="1"/>
          </p:cNvSpPr>
          <p:nvPr>
            <p:ph type="ctrTitle"/>
          </p:nvPr>
        </p:nvSpPr>
        <p:spPr>
          <a:xfrm>
            <a:off x="1524000" y="1122363"/>
            <a:ext cx="9144000" cy="1845689"/>
          </a:xfrm>
        </p:spPr>
        <p:txBody>
          <a:bodyPr/>
          <a:lstStyle/>
          <a:p>
            <a:r>
              <a:rPr lang="tr-TR" dirty="0">
                <a:solidFill>
                  <a:srgbClr val="FF0000"/>
                </a:solidFill>
                <a:latin typeface="Arial Black" panose="020B0A04020102020204" pitchFamily="34" charset="0"/>
              </a:rPr>
              <a:t>3. ÜNİTE</a:t>
            </a:r>
          </a:p>
        </p:txBody>
      </p:sp>
      <p:sp>
        <p:nvSpPr>
          <p:cNvPr id="5" name="Alt Başlık 4">
            <a:extLst>
              <a:ext uri="{FF2B5EF4-FFF2-40B4-BE49-F238E27FC236}">
                <a16:creationId xmlns="" xmlns:a16="http://schemas.microsoft.com/office/drawing/2014/main" id="{62925890-D708-4D71-99DD-8E084EEDB5FC}"/>
              </a:ext>
            </a:extLst>
          </p:cNvPr>
          <p:cNvSpPr>
            <a:spLocks noGrp="1"/>
          </p:cNvSpPr>
          <p:nvPr>
            <p:ph type="subTitle" idx="1"/>
          </p:nvPr>
        </p:nvSpPr>
        <p:spPr>
          <a:xfrm>
            <a:off x="809469" y="3889949"/>
            <a:ext cx="10658006" cy="2660753"/>
          </a:xfrm>
        </p:spPr>
        <p:txBody>
          <a:bodyPr>
            <a:normAutofit/>
          </a:bodyPr>
          <a:lstStyle/>
          <a:p>
            <a:r>
              <a:rPr lang="tr-TR" sz="3200" dirty="0">
                <a:solidFill>
                  <a:srgbClr val="FF0000"/>
                </a:solidFill>
                <a:latin typeface="Arial Black" panose="020B0A04020102020204" pitchFamily="34" charset="0"/>
              </a:rPr>
              <a:t>Ön Büro Personeli ve Genel </a:t>
            </a:r>
            <a:r>
              <a:rPr lang="tr-TR" sz="3200" dirty="0" smtClean="0">
                <a:solidFill>
                  <a:srgbClr val="FF0000"/>
                </a:solidFill>
                <a:latin typeface="Arial Black" panose="020B0A04020102020204" pitchFamily="34" charset="0"/>
              </a:rPr>
              <a:t>Özellikler</a:t>
            </a:r>
            <a:endParaRPr lang="tr-TR" sz="3200" dirty="0">
              <a:solidFill>
                <a:srgbClr val="FF0000"/>
              </a:solidFill>
              <a:latin typeface="Arial Black" panose="020B0A04020102020204" pitchFamily="34" charset="0"/>
            </a:endParaRPr>
          </a:p>
        </p:txBody>
      </p:sp>
    </p:spTree>
    <p:extLst>
      <p:ext uri="{BB962C8B-B14F-4D97-AF65-F5344CB8AC3E}">
        <p14:creationId xmlns:p14="http://schemas.microsoft.com/office/powerpoint/2010/main" val="4102624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a:extLst>
              <a:ext uri="{FF2B5EF4-FFF2-40B4-BE49-F238E27FC236}">
                <a16:creationId xmlns="" xmlns:a16="http://schemas.microsoft.com/office/drawing/2014/main" id="{18CF7E22-12DF-4524-A5A7-BCC7B3735F9E}"/>
              </a:ext>
            </a:extLst>
          </p:cNvPr>
          <p:cNvSpPr>
            <a:spLocks noGrp="1"/>
          </p:cNvSpPr>
          <p:nvPr>
            <p:ph type="title"/>
          </p:nvPr>
        </p:nvSpPr>
        <p:spPr>
          <a:xfrm>
            <a:off x="0" y="0"/>
            <a:ext cx="12192000" cy="6857999"/>
          </a:xfrm>
        </p:spPr>
        <p:txBody>
          <a:bodyPr>
            <a:normAutofit/>
          </a:bodyPr>
          <a:lstStyle/>
          <a:p>
            <a:r>
              <a:rPr lang="tr-TR" sz="2800" dirty="0"/>
              <a:t>9. 24.00’ten sonra kilitlenmesi gereken yerleri kontrol etmek, sönmesi gereken ışıkların sönmesini sağlamak.</a:t>
            </a:r>
            <a:br>
              <a:rPr lang="tr-TR" sz="2800" dirty="0"/>
            </a:br>
            <a:r>
              <a:rPr lang="tr-TR" sz="2800" dirty="0"/>
              <a:t>10. Vardiyası esnasında açılması </a:t>
            </a:r>
            <a:r>
              <a:rPr lang="tr-TR" sz="2800" dirty="0" err="1"/>
              <a:t>icabeden</a:t>
            </a:r>
            <a:r>
              <a:rPr lang="tr-TR" sz="2800" dirty="0"/>
              <a:t> çamaşırhane, ambar, depo vb. bölümleri güvenlik görevlisi nezaretinde açmak ve tutanak düzenleyerek ilgili bölüm müdürüne bildirmek.</a:t>
            </a:r>
            <a:br>
              <a:rPr lang="tr-TR" sz="2800" dirty="0"/>
            </a:br>
            <a:r>
              <a:rPr lang="tr-TR" sz="2800" dirty="0"/>
              <a:t>11. Yangın durumunda sırasıyla itfaiyeye, genel müdüre, teknik servis müdürüne ve güvenlik müdürüne haber vermek.</a:t>
            </a:r>
            <a:br>
              <a:rPr lang="tr-TR" sz="2800" dirty="0"/>
            </a:br>
            <a:r>
              <a:rPr lang="tr-TR" sz="2800" dirty="0"/>
              <a:t>12. Olağanüstü durumlarda (yangın, deprem vb.) misafirlerin ve personelin paniğe kapılmasını engellemek ve acil tedbirleri uygulamak.</a:t>
            </a:r>
            <a:br>
              <a:rPr lang="tr-TR" sz="2800" dirty="0"/>
            </a:br>
            <a:r>
              <a:rPr lang="tr-TR" sz="2800" dirty="0"/>
              <a:t>13. Gerekli durumlarda ya da misafirin isteği üzerine doktor, sağlık görevlisi, ambulans çağırmak. (Personel için de gerektiğinde aynı şeyleri yapmak)</a:t>
            </a:r>
            <a:br>
              <a:rPr lang="tr-TR" sz="2800" dirty="0"/>
            </a:br>
            <a:r>
              <a:rPr lang="tr-TR" sz="2800" dirty="0"/>
              <a:t>14. Gece personel servisinin gereği şekilde yapılmasını sağlamak ve kontrol etmek.</a:t>
            </a:r>
            <a:br>
              <a:rPr lang="tr-TR" sz="2800" dirty="0"/>
            </a:br>
            <a:r>
              <a:rPr lang="tr-TR" sz="2800" dirty="0"/>
              <a:t>15. Otel içindeki şüpheli şahısları veya davranışlarıyla diğer müşterileri rahatsız edenleri ikaz etmek ve güvenlik birimine haber vermek.</a:t>
            </a:r>
            <a:br>
              <a:rPr lang="tr-TR" sz="2800" dirty="0"/>
            </a:br>
            <a:r>
              <a:rPr lang="tr-TR" sz="2800" dirty="0"/>
              <a:t>16. Hasılat ve istatistik raporlarını (polis defteri, bakanlık raporları, günlük raporlar vb.) kontrol etmek ve onaylamak.</a:t>
            </a:r>
          </a:p>
        </p:txBody>
      </p:sp>
    </p:spTree>
    <p:extLst>
      <p:ext uri="{BB962C8B-B14F-4D97-AF65-F5344CB8AC3E}">
        <p14:creationId xmlns:p14="http://schemas.microsoft.com/office/powerpoint/2010/main" val="3898063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B88CDBB9-F45F-47B7-917B-BD8E2C52F043}"/>
              </a:ext>
            </a:extLst>
          </p:cNvPr>
          <p:cNvSpPr>
            <a:spLocks noGrp="1"/>
          </p:cNvSpPr>
          <p:nvPr>
            <p:ph type="title"/>
          </p:nvPr>
        </p:nvSpPr>
        <p:spPr>
          <a:xfrm>
            <a:off x="0" y="0"/>
            <a:ext cx="8770495" cy="789118"/>
          </a:xfrm>
        </p:spPr>
        <p:txBody>
          <a:bodyPr>
            <a:normAutofit/>
          </a:bodyPr>
          <a:lstStyle/>
          <a:p>
            <a:r>
              <a:rPr lang="en-US" sz="3200" dirty="0" err="1">
                <a:solidFill>
                  <a:srgbClr val="FF0000"/>
                </a:solidFill>
                <a:latin typeface="Arial Black" panose="020B0A04020102020204" pitchFamily="34" charset="0"/>
              </a:rPr>
              <a:t>Ön</a:t>
            </a:r>
            <a:r>
              <a:rPr lang="en-US" sz="3200" dirty="0">
                <a:solidFill>
                  <a:srgbClr val="FF0000"/>
                </a:solidFill>
                <a:latin typeface="Arial Black" panose="020B0A04020102020204" pitchFamily="34" charset="0"/>
              </a:rPr>
              <a:t> </a:t>
            </a:r>
            <a:r>
              <a:rPr lang="en-US" sz="3200" dirty="0" err="1">
                <a:solidFill>
                  <a:srgbClr val="FF0000"/>
                </a:solidFill>
                <a:latin typeface="Arial Black" panose="020B0A04020102020204" pitchFamily="34" charset="0"/>
              </a:rPr>
              <a:t>Büro</a:t>
            </a:r>
            <a:r>
              <a:rPr lang="en-US" sz="3200" dirty="0">
                <a:solidFill>
                  <a:srgbClr val="FF0000"/>
                </a:solidFill>
                <a:latin typeface="Arial Black" panose="020B0A04020102020204" pitchFamily="34" charset="0"/>
              </a:rPr>
              <a:t> </a:t>
            </a:r>
            <a:r>
              <a:rPr lang="en-US" sz="3200" dirty="0" err="1">
                <a:solidFill>
                  <a:srgbClr val="FF0000"/>
                </a:solidFill>
                <a:latin typeface="Arial Black" panose="020B0A04020102020204" pitchFamily="34" charset="0"/>
              </a:rPr>
              <a:t>Şefi</a:t>
            </a:r>
            <a:r>
              <a:rPr lang="en-US" sz="3200" dirty="0">
                <a:solidFill>
                  <a:srgbClr val="FF0000"/>
                </a:solidFill>
                <a:latin typeface="Arial Black" panose="020B0A04020102020204" pitchFamily="34" charset="0"/>
              </a:rPr>
              <a:t> (Front Office Chief) </a:t>
            </a:r>
            <a:r>
              <a:rPr lang="tr-TR" sz="3200" dirty="0">
                <a:solidFill>
                  <a:srgbClr val="FF0000"/>
                </a:solidFill>
                <a:latin typeface="Arial Black" panose="020B0A04020102020204" pitchFamily="34" charset="0"/>
              </a:rPr>
              <a:t>:</a:t>
            </a:r>
          </a:p>
        </p:txBody>
      </p:sp>
      <p:sp>
        <p:nvSpPr>
          <p:cNvPr id="3" name="İçerik Yer Tutucusu 2">
            <a:extLst>
              <a:ext uri="{FF2B5EF4-FFF2-40B4-BE49-F238E27FC236}">
                <a16:creationId xmlns="" xmlns:a16="http://schemas.microsoft.com/office/drawing/2014/main" id="{ED74E7FE-29F5-44F3-A334-9D441D04B0B9}"/>
              </a:ext>
            </a:extLst>
          </p:cNvPr>
          <p:cNvSpPr>
            <a:spLocks noGrp="1"/>
          </p:cNvSpPr>
          <p:nvPr>
            <p:ph idx="1"/>
          </p:nvPr>
        </p:nvSpPr>
        <p:spPr>
          <a:xfrm>
            <a:off x="0" y="926214"/>
            <a:ext cx="12192000" cy="5931785"/>
          </a:xfrm>
        </p:spPr>
        <p:txBody>
          <a:bodyPr>
            <a:normAutofit/>
          </a:bodyPr>
          <a:lstStyle/>
          <a:p>
            <a:pPr marL="0" indent="0">
              <a:buNone/>
            </a:pPr>
            <a:r>
              <a:rPr lang="tr-TR" sz="3200" dirty="0">
                <a:solidFill>
                  <a:srgbClr val="FF00FF"/>
                </a:solidFill>
                <a:latin typeface="Arial Black" panose="020B0A04020102020204" pitchFamily="34" charset="0"/>
              </a:rPr>
              <a:t>Görev Tanımları:</a:t>
            </a:r>
          </a:p>
          <a:p>
            <a:pPr marL="0" indent="0">
              <a:buNone/>
            </a:pPr>
            <a:endParaRPr lang="tr-TR" sz="3200" dirty="0">
              <a:solidFill>
                <a:srgbClr val="FF00FF"/>
              </a:solidFill>
              <a:latin typeface="Arial Black" panose="020B0A04020102020204" pitchFamily="34" charset="0"/>
            </a:endParaRPr>
          </a:p>
          <a:p>
            <a:pPr marL="457200" indent="-457200">
              <a:buAutoNum type="arabicPeriod"/>
            </a:pPr>
            <a:r>
              <a:rPr lang="tr-TR" sz="2400" dirty="0"/>
              <a:t>Ön büro müdürünün yokluğunda yerine vekalet etmek.</a:t>
            </a:r>
          </a:p>
          <a:p>
            <a:pPr marL="0" indent="0">
              <a:buNone/>
            </a:pPr>
            <a:r>
              <a:rPr lang="tr-TR" sz="2400" dirty="0"/>
              <a:t>2. Göreve her zaman vaktinde, kılık ve kıyafeti düzgün olarak başlamak. Diğer ön büro çalışanlarının da aynı şekilde olmalarını sağlamak. Aksaklık ve eksiklikleri ön büro müdürüne bildirmek.</a:t>
            </a:r>
          </a:p>
          <a:p>
            <a:pPr marL="0" indent="0">
              <a:buNone/>
            </a:pPr>
            <a:r>
              <a:rPr lang="tr-TR" sz="2400" dirty="0"/>
              <a:t>3. Ön büro çalışanlarının çalışmalarını, davranışlarını yakından takip etmek ve aksaklıkları önlemek.</a:t>
            </a:r>
          </a:p>
          <a:p>
            <a:pPr marL="0" indent="0">
              <a:buNone/>
            </a:pPr>
            <a:r>
              <a:rPr lang="tr-TR" sz="2400" dirty="0"/>
              <a:t>4. Bölüme gelen şikayetlerle ilgilenmek ve çözüm yolları aramak.</a:t>
            </a:r>
          </a:p>
          <a:p>
            <a:pPr marL="0" indent="0">
              <a:buNone/>
            </a:pPr>
            <a:r>
              <a:rPr lang="tr-TR" sz="2400" dirty="0"/>
              <a:t>5. Bölümün çalışma programını yaparak ön büro müdürüne sunmak.</a:t>
            </a:r>
          </a:p>
          <a:p>
            <a:pPr marL="0" indent="0">
              <a:buNone/>
            </a:pPr>
            <a:r>
              <a:rPr lang="tr-TR" sz="2400" dirty="0"/>
              <a:t>6. Rezervasyonları gözden geçirip, uygun odaların verilip verilmediğini kontrol etmek, VIP konuklara dikkat ederek odalarına ikram gönderilip gönderilmediğini kontrol etmek.</a:t>
            </a:r>
          </a:p>
          <a:p>
            <a:pPr marL="0" indent="0">
              <a:buNone/>
            </a:pPr>
            <a:r>
              <a:rPr lang="tr-TR" sz="2400" dirty="0"/>
              <a:t>7. Günlük oda bakıcısı (</a:t>
            </a:r>
            <a:r>
              <a:rPr lang="tr-TR" sz="2400" dirty="0" err="1"/>
              <a:t>housekeeper</a:t>
            </a:r>
            <a:r>
              <a:rPr lang="tr-TR" sz="2400" dirty="0"/>
              <a:t>) raporunu kontrol ederek yanlışlıklar varsa düzeltmek.</a:t>
            </a:r>
          </a:p>
        </p:txBody>
      </p:sp>
    </p:spTree>
    <p:extLst>
      <p:ext uri="{BB962C8B-B14F-4D97-AF65-F5344CB8AC3E}">
        <p14:creationId xmlns:p14="http://schemas.microsoft.com/office/powerpoint/2010/main" val="512013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 xmlns:a16="http://schemas.microsoft.com/office/drawing/2014/main" id="{270ED133-D020-448C-8F68-15CA35F202F6}"/>
              </a:ext>
            </a:extLst>
          </p:cNvPr>
          <p:cNvSpPr>
            <a:spLocks noGrp="1"/>
          </p:cNvSpPr>
          <p:nvPr>
            <p:ph type="title"/>
          </p:nvPr>
        </p:nvSpPr>
        <p:spPr>
          <a:xfrm>
            <a:off x="0" y="0"/>
            <a:ext cx="12192000" cy="6858000"/>
          </a:xfrm>
        </p:spPr>
        <p:txBody>
          <a:bodyPr>
            <a:normAutofit/>
          </a:bodyPr>
          <a:lstStyle/>
          <a:p>
            <a:r>
              <a:rPr lang="tr-TR" sz="2800" dirty="0"/>
              <a:t>8. Otelin diğer bölümlerine VIP müşterileri ve şüpheli şahısları bildirmek.</a:t>
            </a:r>
            <a:br>
              <a:rPr lang="tr-TR" sz="2800" dirty="0"/>
            </a:br>
            <a:r>
              <a:rPr lang="tr-TR" sz="2800" dirty="0"/>
              <a:t>9. Münferit dosyaları (</a:t>
            </a:r>
            <a:r>
              <a:rPr lang="tr-TR" sz="2800" dirty="0" err="1"/>
              <a:t>folio</a:t>
            </a:r>
            <a:r>
              <a:rPr lang="tr-TR" sz="2800" dirty="0"/>
              <a:t>) ve grup dosyaları kontrol etmek. Grup aktiviteleri diğer bölümlerle görüşmek.</a:t>
            </a:r>
            <a:br>
              <a:rPr lang="tr-TR" sz="2800" dirty="0"/>
            </a:br>
            <a:r>
              <a:rPr lang="tr-TR" sz="2800" dirty="0"/>
              <a:t>10. Her an satılabilecek odaları bilmek. Arızalı odaların satışa hazır hale gelmesi için </a:t>
            </a:r>
            <a:r>
              <a:rPr lang="tr-TR" sz="2800" dirty="0" err="1"/>
              <a:t>housekeeping</a:t>
            </a:r>
            <a:r>
              <a:rPr lang="tr-TR" sz="2800" dirty="0"/>
              <a:t> ve teknik servis bölümleriyle irtibat halinde olmak.</a:t>
            </a:r>
            <a:br>
              <a:rPr lang="tr-TR" sz="2800" dirty="0"/>
            </a:br>
            <a:r>
              <a:rPr lang="tr-TR" sz="2800" dirty="0"/>
              <a:t>11. Kredi kontrol sisteminin dağıtımını yaparak ön büro müdürüne bilgi vermek.</a:t>
            </a:r>
            <a:br>
              <a:rPr lang="tr-TR" sz="2800" dirty="0"/>
            </a:br>
            <a:r>
              <a:rPr lang="tr-TR" sz="2800" dirty="0"/>
              <a:t>12. Gerektiğinde resepsiyon memurlarının tüm görevlerini üstlenmek, resepsiyon memurlarını denetlemek, gerektiğinde eğitmek ve raporlarını onaylamak.</a:t>
            </a:r>
            <a:br>
              <a:rPr lang="tr-TR" sz="2800" dirty="0"/>
            </a:br>
            <a:r>
              <a:rPr lang="tr-TR" sz="2800" dirty="0"/>
              <a:t>13. Resepsiyonu organize etmek, ahenkli bir çalışma ortamı yaratmak, oda gelirlerinin ve otel doluluk oranının artması için çaba </a:t>
            </a:r>
            <a:r>
              <a:rPr lang="tr-TR" sz="2800" dirty="0" err="1"/>
              <a:t>sarfetmek</a:t>
            </a:r>
            <a:r>
              <a:rPr lang="tr-TR" sz="2800" dirty="0"/>
              <a:t>, aksi durumların olmaması için gerekli önlemleri almak.</a:t>
            </a:r>
            <a:br>
              <a:rPr lang="tr-TR" sz="2800" dirty="0"/>
            </a:br>
            <a:r>
              <a:rPr lang="tr-TR" sz="2800" dirty="0"/>
              <a:t>14. Rezervasyon bölümünün çıkardığı </a:t>
            </a:r>
            <a:r>
              <a:rPr lang="tr-TR" sz="2800" dirty="0" err="1"/>
              <a:t>forecast’ları</a:t>
            </a:r>
            <a:r>
              <a:rPr lang="tr-TR" sz="2800" dirty="0"/>
              <a:t> takip etmek varsa yanlışlıkları düzeltmek.</a:t>
            </a:r>
            <a:br>
              <a:rPr lang="tr-TR" sz="2800" dirty="0"/>
            </a:br>
            <a:r>
              <a:rPr lang="tr-TR" sz="2800" dirty="0"/>
              <a:t>15. Gelmeyen rezervasyonları ve </a:t>
            </a:r>
            <a:r>
              <a:rPr lang="tr-TR" sz="2800" dirty="0" err="1"/>
              <a:t>no</a:t>
            </a:r>
            <a:r>
              <a:rPr lang="tr-TR" sz="2800" dirty="0"/>
              <a:t> </a:t>
            </a:r>
            <a:r>
              <a:rPr lang="tr-TR" sz="2800" dirty="0" err="1"/>
              <a:t>show’ları</a:t>
            </a:r>
            <a:r>
              <a:rPr lang="tr-TR" sz="2800" dirty="0"/>
              <a:t> kontrol etmek ve ön büro müdürüne bildirmek.</a:t>
            </a:r>
            <a:br>
              <a:rPr lang="tr-TR" sz="2800" dirty="0"/>
            </a:br>
            <a:r>
              <a:rPr lang="tr-TR" sz="2800" dirty="0"/>
              <a:t>16. Grup giriş ve çıkışlarını organize etmek</a:t>
            </a:r>
          </a:p>
        </p:txBody>
      </p:sp>
    </p:spTree>
    <p:extLst>
      <p:ext uri="{BB962C8B-B14F-4D97-AF65-F5344CB8AC3E}">
        <p14:creationId xmlns:p14="http://schemas.microsoft.com/office/powerpoint/2010/main" val="1690202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923125D3-43FB-46CD-8F42-67A46F6C8D1C}"/>
              </a:ext>
            </a:extLst>
          </p:cNvPr>
          <p:cNvSpPr>
            <a:spLocks noGrp="1"/>
          </p:cNvSpPr>
          <p:nvPr>
            <p:ph type="title"/>
          </p:nvPr>
        </p:nvSpPr>
        <p:spPr>
          <a:xfrm>
            <a:off x="0" y="18255"/>
            <a:ext cx="12192000" cy="1046047"/>
          </a:xfrm>
        </p:spPr>
        <p:txBody>
          <a:bodyPr>
            <a:normAutofit/>
          </a:bodyPr>
          <a:lstStyle/>
          <a:p>
            <a:r>
              <a:rPr lang="en-US" sz="3200" dirty="0" err="1">
                <a:solidFill>
                  <a:srgbClr val="FF0000"/>
                </a:solidFill>
                <a:latin typeface="Arial Black" panose="020B0A04020102020204" pitchFamily="34" charset="0"/>
              </a:rPr>
              <a:t>Resepsiyon</a:t>
            </a:r>
            <a:r>
              <a:rPr lang="en-US" sz="3200" dirty="0">
                <a:solidFill>
                  <a:srgbClr val="FF0000"/>
                </a:solidFill>
                <a:latin typeface="Arial Black" panose="020B0A04020102020204" pitchFamily="34" charset="0"/>
              </a:rPr>
              <a:t> </a:t>
            </a:r>
            <a:r>
              <a:rPr lang="en-US" sz="3200" dirty="0" err="1">
                <a:solidFill>
                  <a:srgbClr val="FF0000"/>
                </a:solidFill>
                <a:latin typeface="Arial Black" panose="020B0A04020102020204" pitchFamily="34" charset="0"/>
              </a:rPr>
              <a:t>Memuru</a:t>
            </a:r>
            <a:r>
              <a:rPr lang="en-US" sz="3200" dirty="0">
                <a:solidFill>
                  <a:srgbClr val="FF0000"/>
                </a:solidFill>
                <a:latin typeface="Arial Black" panose="020B0A04020102020204" pitchFamily="34" charset="0"/>
              </a:rPr>
              <a:t> (Receptionist/Room Clerk)</a:t>
            </a:r>
            <a:r>
              <a:rPr lang="tr-TR" sz="3200" dirty="0">
                <a:solidFill>
                  <a:srgbClr val="FF0000"/>
                </a:solidFill>
                <a:latin typeface="Arial Black" panose="020B0A04020102020204" pitchFamily="34" charset="0"/>
              </a:rPr>
              <a:t> :</a:t>
            </a:r>
          </a:p>
        </p:txBody>
      </p:sp>
      <p:sp>
        <p:nvSpPr>
          <p:cNvPr id="3" name="İçerik Yer Tutucusu 2">
            <a:extLst>
              <a:ext uri="{FF2B5EF4-FFF2-40B4-BE49-F238E27FC236}">
                <a16:creationId xmlns="" xmlns:a16="http://schemas.microsoft.com/office/drawing/2014/main" id="{125261C8-1AFE-4ADF-9238-EAA67E8E06C6}"/>
              </a:ext>
            </a:extLst>
          </p:cNvPr>
          <p:cNvSpPr>
            <a:spLocks noGrp="1"/>
          </p:cNvSpPr>
          <p:nvPr>
            <p:ph idx="1"/>
          </p:nvPr>
        </p:nvSpPr>
        <p:spPr>
          <a:xfrm>
            <a:off x="0" y="899410"/>
            <a:ext cx="12192000" cy="5775443"/>
          </a:xfrm>
        </p:spPr>
        <p:txBody>
          <a:bodyPr>
            <a:normAutofit fontScale="92500" lnSpcReduction="20000"/>
          </a:bodyPr>
          <a:lstStyle/>
          <a:p>
            <a:pPr marL="0" indent="0">
              <a:buNone/>
            </a:pPr>
            <a:r>
              <a:rPr lang="tr-TR" sz="3200" dirty="0">
                <a:solidFill>
                  <a:srgbClr val="FF0000"/>
                </a:solidFill>
                <a:latin typeface="Arial Black" panose="020B0A04020102020204" pitchFamily="34" charset="0"/>
                <a:cs typeface="Arial" panose="020B0604020202020204" pitchFamily="34" charset="0"/>
              </a:rPr>
              <a:t>Taşıması Gereken Özellikler:</a:t>
            </a:r>
          </a:p>
          <a:p>
            <a:pPr marL="0" indent="0">
              <a:buNone/>
            </a:pPr>
            <a:endParaRPr lang="tr-TR" sz="3200" dirty="0">
              <a:solidFill>
                <a:srgbClr val="FF0000"/>
              </a:solidFill>
              <a:latin typeface="Arial Black" panose="020B0A04020102020204" pitchFamily="34" charset="0"/>
              <a:cs typeface="Arial" panose="020B0604020202020204" pitchFamily="34" charset="0"/>
            </a:endParaRPr>
          </a:p>
          <a:p>
            <a:pPr marL="0" indent="0">
              <a:buNone/>
            </a:pPr>
            <a:r>
              <a:rPr lang="tr-TR" dirty="0"/>
              <a:t>                                                                                   • Güvenilir (</a:t>
            </a:r>
            <a:r>
              <a:rPr lang="tr-TR" dirty="0" err="1"/>
              <a:t>Reliable</a:t>
            </a:r>
            <a:r>
              <a:rPr lang="tr-TR" dirty="0"/>
              <a:t>)</a:t>
            </a:r>
          </a:p>
          <a:p>
            <a:pPr marL="0" indent="0">
              <a:buNone/>
            </a:pPr>
            <a:r>
              <a:rPr lang="tr-TR" dirty="0"/>
              <a:t>• Deneyimli (</a:t>
            </a:r>
            <a:r>
              <a:rPr lang="tr-TR" dirty="0" err="1"/>
              <a:t>Experienced</a:t>
            </a:r>
            <a:r>
              <a:rPr lang="tr-TR" dirty="0"/>
              <a:t>)</a:t>
            </a:r>
          </a:p>
          <a:p>
            <a:pPr marL="0" indent="0">
              <a:buNone/>
            </a:pPr>
            <a:r>
              <a:rPr lang="tr-TR" dirty="0"/>
              <a:t>                                                            • Yetenekli (</a:t>
            </a:r>
            <a:r>
              <a:rPr lang="tr-TR" dirty="0" err="1"/>
              <a:t>Capable</a:t>
            </a:r>
            <a:r>
              <a:rPr lang="tr-TR" dirty="0"/>
              <a:t>)</a:t>
            </a:r>
          </a:p>
          <a:p>
            <a:pPr marL="0" indent="0">
              <a:buNone/>
            </a:pPr>
            <a:r>
              <a:rPr lang="tr-TR" dirty="0"/>
              <a:t>• Gayretli (</a:t>
            </a:r>
            <a:r>
              <a:rPr lang="tr-TR" dirty="0" err="1"/>
              <a:t>Ehthusiastic</a:t>
            </a:r>
            <a:r>
              <a:rPr lang="tr-TR" dirty="0"/>
              <a:t>)</a:t>
            </a:r>
          </a:p>
          <a:p>
            <a:pPr marL="0" indent="0">
              <a:buNone/>
            </a:pPr>
            <a:r>
              <a:rPr lang="tr-TR" dirty="0"/>
              <a:t>                                                                                       • Uzman (Professional)</a:t>
            </a:r>
          </a:p>
          <a:p>
            <a:pPr marL="0" indent="0">
              <a:buNone/>
            </a:pPr>
            <a:r>
              <a:rPr lang="tr-TR" dirty="0"/>
              <a:t>• Anlayışlı (</a:t>
            </a:r>
            <a:r>
              <a:rPr lang="tr-TR" dirty="0" err="1"/>
              <a:t>Tactful</a:t>
            </a:r>
            <a:r>
              <a:rPr lang="tr-TR" dirty="0"/>
              <a:t>)</a:t>
            </a:r>
          </a:p>
          <a:p>
            <a:pPr marL="0" indent="0">
              <a:buNone/>
            </a:pPr>
            <a:r>
              <a:rPr lang="tr-TR" dirty="0"/>
              <a:t>                                                           • Zeki (</a:t>
            </a:r>
            <a:r>
              <a:rPr lang="tr-TR" dirty="0" err="1"/>
              <a:t>Intelligent</a:t>
            </a:r>
            <a:r>
              <a:rPr lang="tr-TR" dirty="0"/>
              <a:t>)</a:t>
            </a:r>
          </a:p>
          <a:p>
            <a:pPr marL="0" indent="0">
              <a:buNone/>
            </a:pPr>
            <a:r>
              <a:rPr lang="tr-TR" dirty="0"/>
              <a:t>• Düzenli (</a:t>
            </a:r>
            <a:r>
              <a:rPr lang="tr-TR" dirty="0" err="1"/>
              <a:t>Organised</a:t>
            </a:r>
            <a:r>
              <a:rPr lang="tr-TR" dirty="0"/>
              <a:t>)</a:t>
            </a:r>
          </a:p>
          <a:p>
            <a:pPr marL="0" indent="0">
              <a:buNone/>
            </a:pPr>
            <a:r>
              <a:rPr lang="tr-TR" dirty="0"/>
              <a:t>                                                                                          • Temiz (</a:t>
            </a:r>
            <a:r>
              <a:rPr lang="tr-TR" dirty="0" err="1"/>
              <a:t>Neat</a:t>
            </a:r>
            <a:r>
              <a:rPr lang="tr-TR" dirty="0"/>
              <a:t>)</a:t>
            </a:r>
          </a:p>
          <a:p>
            <a:pPr marL="0" indent="0">
              <a:buNone/>
            </a:pPr>
            <a:r>
              <a:rPr lang="tr-TR" dirty="0"/>
              <a:t>• İlginç (</a:t>
            </a:r>
            <a:r>
              <a:rPr lang="tr-TR" dirty="0" err="1"/>
              <a:t>Interesting</a:t>
            </a:r>
            <a:r>
              <a:rPr lang="tr-TR" dirty="0"/>
              <a:t>)</a:t>
            </a:r>
          </a:p>
          <a:p>
            <a:pPr marL="0" indent="0">
              <a:buNone/>
            </a:pPr>
            <a:r>
              <a:rPr lang="tr-TR" dirty="0"/>
              <a:t>                                                           • Kültürlü (</a:t>
            </a:r>
            <a:r>
              <a:rPr lang="tr-TR" dirty="0" err="1"/>
              <a:t>Sophisticated</a:t>
            </a:r>
            <a:r>
              <a:rPr lang="tr-TR" dirty="0"/>
              <a:t>) </a:t>
            </a:r>
          </a:p>
          <a:p>
            <a:pPr marL="0" indent="0">
              <a:buNone/>
            </a:pPr>
            <a:r>
              <a:rPr lang="tr-TR" dirty="0"/>
              <a:t>• Hünerli (</a:t>
            </a:r>
            <a:r>
              <a:rPr lang="tr-TR" dirty="0" err="1"/>
              <a:t>Talented</a:t>
            </a:r>
            <a:r>
              <a:rPr lang="tr-TR" dirty="0"/>
              <a:t>)</a:t>
            </a:r>
          </a:p>
        </p:txBody>
      </p:sp>
    </p:spTree>
    <p:extLst>
      <p:ext uri="{BB962C8B-B14F-4D97-AF65-F5344CB8AC3E}">
        <p14:creationId xmlns:p14="http://schemas.microsoft.com/office/powerpoint/2010/main" val="41287462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a:extLst>
              <a:ext uri="{FF2B5EF4-FFF2-40B4-BE49-F238E27FC236}">
                <a16:creationId xmlns="" xmlns:a16="http://schemas.microsoft.com/office/drawing/2014/main" id="{E01E44AB-A29A-4A39-A824-97F0FD372C7E}"/>
              </a:ext>
            </a:extLst>
          </p:cNvPr>
          <p:cNvSpPr>
            <a:spLocks noGrp="1"/>
          </p:cNvSpPr>
          <p:nvPr>
            <p:ph type="title"/>
          </p:nvPr>
        </p:nvSpPr>
        <p:spPr>
          <a:xfrm>
            <a:off x="0" y="18256"/>
            <a:ext cx="10747948" cy="986086"/>
          </a:xfrm>
        </p:spPr>
        <p:txBody>
          <a:bodyPr>
            <a:normAutofit/>
          </a:bodyPr>
          <a:lstStyle/>
          <a:p>
            <a:r>
              <a:rPr lang="tr-TR" sz="3200" dirty="0">
                <a:solidFill>
                  <a:srgbClr val="FF0000"/>
                </a:solidFill>
                <a:latin typeface="Arial Black" panose="020B0A04020102020204" pitchFamily="34" charset="0"/>
              </a:rPr>
              <a:t>Ön Kasa Memuru (Front Office </a:t>
            </a:r>
            <a:r>
              <a:rPr lang="tr-TR" sz="3200" dirty="0" err="1">
                <a:solidFill>
                  <a:srgbClr val="FF0000"/>
                </a:solidFill>
                <a:latin typeface="Arial Black" panose="020B0A04020102020204" pitchFamily="34" charset="0"/>
              </a:rPr>
              <a:t>Cashier</a:t>
            </a:r>
            <a:r>
              <a:rPr lang="tr-TR" sz="3200" dirty="0">
                <a:solidFill>
                  <a:srgbClr val="FF0000"/>
                </a:solidFill>
                <a:latin typeface="Arial Black" panose="020B0A04020102020204" pitchFamily="34" charset="0"/>
              </a:rPr>
              <a:t>) :</a:t>
            </a:r>
          </a:p>
        </p:txBody>
      </p:sp>
      <p:sp>
        <p:nvSpPr>
          <p:cNvPr id="4" name="İçerik Yer Tutucusu 3">
            <a:extLst>
              <a:ext uri="{FF2B5EF4-FFF2-40B4-BE49-F238E27FC236}">
                <a16:creationId xmlns="" xmlns:a16="http://schemas.microsoft.com/office/drawing/2014/main" id="{2385EB1B-A6E1-452C-8DD7-581B944618CA}"/>
              </a:ext>
            </a:extLst>
          </p:cNvPr>
          <p:cNvSpPr>
            <a:spLocks noGrp="1"/>
          </p:cNvSpPr>
          <p:nvPr>
            <p:ph idx="1"/>
          </p:nvPr>
        </p:nvSpPr>
        <p:spPr>
          <a:xfrm>
            <a:off x="644577" y="1454045"/>
            <a:ext cx="10515600" cy="5006715"/>
          </a:xfrm>
        </p:spPr>
        <p:txBody>
          <a:bodyPr/>
          <a:lstStyle/>
          <a:p>
            <a:r>
              <a:rPr lang="tr-TR" dirty="0">
                <a:solidFill>
                  <a:srgbClr val="FF00FF"/>
                </a:solidFill>
                <a:latin typeface="Arial Black" panose="020B0A04020102020204" pitchFamily="34" charset="0"/>
              </a:rPr>
              <a:t>Taşıması Gereken Özellikler:</a:t>
            </a:r>
          </a:p>
          <a:p>
            <a:r>
              <a:rPr lang="tr-TR" dirty="0"/>
              <a:t>• Dürüst, düzenli ve işine bağlı olmak.</a:t>
            </a:r>
          </a:p>
          <a:p>
            <a:r>
              <a:rPr lang="tr-TR" dirty="0"/>
              <a:t>• Nazik ve incelikle hareket etmesini bilmek.</a:t>
            </a:r>
          </a:p>
          <a:p>
            <a:r>
              <a:rPr lang="tr-TR" dirty="0"/>
              <a:t>• Otel muhasebesi ve yazışmalar konusunda bilgi sahibi olmak.</a:t>
            </a:r>
          </a:p>
          <a:p>
            <a:r>
              <a:rPr lang="tr-TR" dirty="0"/>
              <a:t>• Döviz bozma, çekler (</a:t>
            </a:r>
            <a:r>
              <a:rPr lang="tr-TR" dirty="0" err="1"/>
              <a:t>traveller</a:t>
            </a:r>
            <a:r>
              <a:rPr lang="tr-TR" dirty="0"/>
              <a:t> </a:t>
            </a:r>
            <a:r>
              <a:rPr lang="tr-TR" dirty="0" err="1"/>
              <a:t>cheque</a:t>
            </a:r>
            <a:r>
              <a:rPr lang="tr-TR" dirty="0"/>
              <a:t>, </a:t>
            </a:r>
            <a:r>
              <a:rPr lang="tr-TR" dirty="0" err="1"/>
              <a:t>euro</a:t>
            </a:r>
            <a:r>
              <a:rPr lang="tr-TR" dirty="0"/>
              <a:t> </a:t>
            </a:r>
            <a:r>
              <a:rPr lang="tr-TR" dirty="0" err="1"/>
              <a:t>cheque</a:t>
            </a:r>
            <a:r>
              <a:rPr lang="tr-TR" dirty="0"/>
              <a:t>, şahsi çek) ve kredi kartları konusunda bilgi sahibi olmak.</a:t>
            </a:r>
          </a:p>
          <a:p>
            <a:r>
              <a:rPr lang="tr-TR" dirty="0"/>
              <a:t>• </a:t>
            </a:r>
            <a:r>
              <a:rPr lang="tr-TR" dirty="0" err="1"/>
              <a:t>Önkasa</a:t>
            </a:r>
            <a:r>
              <a:rPr lang="tr-TR" dirty="0"/>
              <a:t> işleyişini iyi bilmek.</a:t>
            </a:r>
          </a:p>
        </p:txBody>
      </p:sp>
    </p:spTree>
    <p:extLst>
      <p:ext uri="{BB962C8B-B14F-4D97-AF65-F5344CB8AC3E}">
        <p14:creationId xmlns:p14="http://schemas.microsoft.com/office/powerpoint/2010/main" val="2820845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396FC05-A339-47D4-BD9D-BA2D7929A527}"/>
              </a:ext>
            </a:extLst>
          </p:cNvPr>
          <p:cNvSpPr>
            <a:spLocks noGrp="1"/>
          </p:cNvSpPr>
          <p:nvPr>
            <p:ph type="title"/>
          </p:nvPr>
        </p:nvSpPr>
        <p:spPr>
          <a:xfrm>
            <a:off x="0" y="0"/>
            <a:ext cx="12192000" cy="6858000"/>
          </a:xfrm>
        </p:spPr>
        <p:txBody>
          <a:bodyPr>
            <a:normAutofit/>
          </a:bodyPr>
          <a:lstStyle/>
          <a:p>
            <a:r>
              <a:rPr lang="tr-TR" sz="2800" dirty="0">
                <a:solidFill>
                  <a:srgbClr val="FF0066"/>
                </a:solidFill>
                <a:latin typeface="Arial Black" panose="020B0A04020102020204" pitchFamily="34" charset="0"/>
              </a:rPr>
              <a:t>    Görev Tanımları: </a:t>
            </a:r>
            <a:br>
              <a:rPr lang="tr-TR" sz="2800" dirty="0">
                <a:solidFill>
                  <a:srgbClr val="FF0066"/>
                </a:solidFill>
                <a:latin typeface="Arial Black" panose="020B0A04020102020204" pitchFamily="34" charset="0"/>
              </a:rPr>
            </a:br>
            <a:r>
              <a:rPr lang="tr-TR" sz="2800" dirty="0">
                <a:solidFill>
                  <a:srgbClr val="FF0066"/>
                </a:solidFill>
                <a:latin typeface="Arial Black" panose="020B0A04020102020204" pitchFamily="34" charset="0"/>
              </a:rPr>
              <a:t/>
            </a:r>
            <a:br>
              <a:rPr lang="tr-TR" sz="2800" dirty="0">
                <a:solidFill>
                  <a:srgbClr val="FF0066"/>
                </a:solidFill>
                <a:latin typeface="Arial Black" panose="020B0A04020102020204" pitchFamily="34" charset="0"/>
              </a:rPr>
            </a:br>
            <a:r>
              <a:rPr lang="tr-TR" sz="2800" dirty="0">
                <a:latin typeface="+mn-lt"/>
              </a:rPr>
              <a:t>1. Kasasını sayarak almak, </a:t>
            </a:r>
            <a:r>
              <a:rPr lang="tr-TR" sz="2800" dirty="0" err="1">
                <a:latin typeface="+mn-lt"/>
              </a:rPr>
              <a:t>önkasa</a:t>
            </a:r>
            <a:r>
              <a:rPr lang="tr-TR" sz="2800" dirty="0">
                <a:latin typeface="+mn-lt"/>
              </a:rPr>
              <a:t> devir tutanağını düzenlemek.</a:t>
            </a:r>
            <a:br>
              <a:rPr lang="tr-TR" sz="2800" dirty="0">
                <a:latin typeface="+mn-lt"/>
              </a:rPr>
            </a:br>
            <a:r>
              <a:rPr lang="tr-TR" sz="2800" dirty="0">
                <a:latin typeface="+mn-lt"/>
              </a:rPr>
              <a:t>2. Otelden ayrılan müşterilerin hesabını toplamak, ödeme kabul etmek ve fatura kesmek.</a:t>
            </a:r>
            <a:br>
              <a:rPr lang="tr-TR" sz="2800" dirty="0">
                <a:latin typeface="+mn-lt"/>
              </a:rPr>
            </a:br>
            <a:r>
              <a:rPr lang="tr-TR" sz="2800" dirty="0">
                <a:latin typeface="+mn-lt"/>
              </a:rPr>
              <a:t>3. Günlük kurlara göre para değiştirme ve kambiyo işlemleri yapmak. Otel yönetimince kabul ediliyorsa çek, para havalesi ve banka poliçesi bozmak.</a:t>
            </a:r>
            <a:br>
              <a:rPr lang="tr-TR" sz="2800" dirty="0">
                <a:latin typeface="+mn-lt"/>
              </a:rPr>
            </a:br>
            <a:r>
              <a:rPr lang="tr-TR" sz="2800" dirty="0">
                <a:latin typeface="+mn-lt"/>
              </a:rPr>
              <a:t>4. Müşteri adına (işletmenin belirlediği limit ve müşterinin imzası karşılığı) ödemede (</a:t>
            </a:r>
            <a:r>
              <a:rPr lang="tr-TR" sz="2800" dirty="0" err="1">
                <a:latin typeface="+mn-lt"/>
              </a:rPr>
              <a:t>paid</a:t>
            </a:r>
            <a:r>
              <a:rPr lang="tr-TR" sz="2800" dirty="0">
                <a:latin typeface="+mn-lt"/>
              </a:rPr>
              <a:t> </a:t>
            </a:r>
            <a:r>
              <a:rPr lang="tr-TR" sz="2800" dirty="0" err="1">
                <a:latin typeface="+mn-lt"/>
              </a:rPr>
              <a:t>out</a:t>
            </a:r>
            <a:r>
              <a:rPr lang="tr-TR" sz="2800" dirty="0">
                <a:latin typeface="+mn-lt"/>
              </a:rPr>
              <a:t>) bulunmak.</a:t>
            </a:r>
            <a:br>
              <a:rPr lang="tr-TR" sz="2800" dirty="0">
                <a:latin typeface="+mn-lt"/>
              </a:rPr>
            </a:br>
            <a:r>
              <a:rPr lang="tr-TR" sz="2800" dirty="0">
                <a:latin typeface="+mn-lt"/>
              </a:rPr>
              <a:t>5. Adisyonları girmek ve konaklama belgesindeki imza ile adisyondaki imzaların tutarlılığını kontrol etmek.</a:t>
            </a:r>
            <a:br>
              <a:rPr lang="tr-TR" sz="2800" dirty="0">
                <a:latin typeface="+mn-lt"/>
              </a:rPr>
            </a:br>
            <a:r>
              <a:rPr lang="tr-TR" sz="2800" dirty="0">
                <a:latin typeface="+mn-lt"/>
              </a:rPr>
              <a:t>6. Müşterinin ayrılması sırasında bölümlerde harcaması olup olmadığını kontrol etmek.</a:t>
            </a:r>
            <a:br>
              <a:rPr lang="tr-TR" sz="2800" dirty="0">
                <a:latin typeface="+mn-lt"/>
              </a:rPr>
            </a:br>
            <a:r>
              <a:rPr lang="tr-TR" sz="2800" dirty="0">
                <a:latin typeface="+mn-lt"/>
              </a:rPr>
              <a:t>7. Emanet kasa (</a:t>
            </a:r>
            <a:r>
              <a:rPr lang="tr-TR" sz="2800" dirty="0" err="1">
                <a:latin typeface="+mn-lt"/>
              </a:rPr>
              <a:t>safe</a:t>
            </a:r>
            <a:r>
              <a:rPr lang="tr-TR" sz="2800" dirty="0">
                <a:latin typeface="+mn-lt"/>
              </a:rPr>
              <a:t> </a:t>
            </a:r>
            <a:r>
              <a:rPr lang="tr-TR" sz="2800" dirty="0" err="1">
                <a:latin typeface="+mn-lt"/>
              </a:rPr>
              <a:t>box</a:t>
            </a:r>
            <a:r>
              <a:rPr lang="tr-TR" sz="2800" dirty="0">
                <a:latin typeface="+mn-lt"/>
              </a:rPr>
              <a:t>) isteğinde bulunan müşterilere emanet kasa sözleşmesi imzalatır ve kasa teslim eder.</a:t>
            </a:r>
            <a:br>
              <a:rPr lang="tr-TR" sz="2800" dirty="0">
                <a:latin typeface="+mn-lt"/>
              </a:rPr>
            </a:br>
            <a:r>
              <a:rPr lang="tr-TR" sz="2800" dirty="0">
                <a:latin typeface="+mn-lt"/>
              </a:rPr>
              <a:t>8. Müşteri kaparoları, kredi ve iptalleri titizlikle incelemek ve gereğini yapmak.</a:t>
            </a:r>
          </a:p>
        </p:txBody>
      </p:sp>
    </p:spTree>
    <p:extLst>
      <p:ext uri="{BB962C8B-B14F-4D97-AF65-F5344CB8AC3E}">
        <p14:creationId xmlns:p14="http://schemas.microsoft.com/office/powerpoint/2010/main" val="13169849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a:extLst>
              <a:ext uri="{FF2B5EF4-FFF2-40B4-BE49-F238E27FC236}">
                <a16:creationId xmlns="" xmlns:a16="http://schemas.microsoft.com/office/drawing/2014/main" id="{12812A07-BE94-409C-A7F9-A5865FCF6E8D}"/>
              </a:ext>
            </a:extLst>
          </p:cNvPr>
          <p:cNvSpPr>
            <a:spLocks noGrp="1"/>
          </p:cNvSpPr>
          <p:nvPr>
            <p:ph type="title"/>
          </p:nvPr>
        </p:nvSpPr>
        <p:spPr>
          <a:xfrm>
            <a:off x="0" y="18255"/>
            <a:ext cx="11872210" cy="1480761"/>
          </a:xfrm>
        </p:spPr>
        <p:txBody>
          <a:bodyPr/>
          <a:lstStyle/>
          <a:p>
            <a:r>
              <a:rPr lang="tr-TR" sz="3200" dirty="0" err="1">
                <a:solidFill>
                  <a:srgbClr val="FF0000"/>
                </a:solidFill>
                <a:latin typeface="Arial Black" panose="020B0A04020102020204" pitchFamily="34" charset="0"/>
              </a:rPr>
              <a:t>Concierge</a:t>
            </a:r>
            <a:r>
              <a:rPr lang="tr-TR" sz="3200" dirty="0">
                <a:solidFill>
                  <a:srgbClr val="FF0000"/>
                </a:solidFill>
                <a:latin typeface="Arial Black" panose="020B0A04020102020204" pitchFamily="34" charset="0"/>
              </a:rPr>
              <a:t> Şefi/</a:t>
            </a:r>
            <a:r>
              <a:rPr lang="tr-TR" sz="3200" dirty="0" err="1">
                <a:solidFill>
                  <a:srgbClr val="FF0000"/>
                </a:solidFill>
                <a:latin typeface="Arial Black" panose="020B0A04020102020204" pitchFamily="34" charset="0"/>
              </a:rPr>
              <a:t>Bell</a:t>
            </a:r>
            <a:r>
              <a:rPr lang="tr-TR" sz="3200" dirty="0">
                <a:solidFill>
                  <a:srgbClr val="FF0000"/>
                </a:solidFill>
                <a:latin typeface="Arial Black" panose="020B0A04020102020204" pitchFamily="34" charset="0"/>
              </a:rPr>
              <a:t> </a:t>
            </a:r>
            <a:r>
              <a:rPr lang="tr-TR" sz="3200" dirty="0" err="1">
                <a:solidFill>
                  <a:srgbClr val="FF0000"/>
                </a:solidFill>
                <a:latin typeface="Arial Black" panose="020B0A04020102020204" pitchFamily="34" charset="0"/>
              </a:rPr>
              <a:t>Captain</a:t>
            </a:r>
            <a:r>
              <a:rPr lang="tr-TR" sz="3200" dirty="0">
                <a:solidFill>
                  <a:srgbClr val="FF0000"/>
                </a:solidFill>
                <a:latin typeface="Arial Black" panose="020B0A04020102020204" pitchFamily="34" charset="0"/>
              </a:rPr>
              <a:t> </a:t>
            </a:r>
            <a:r>
              <a:rPr lang="tr-TR" dirty="0">
                <a:solidFill>
                  <a:srgbClr val="FF0000"/>
                </a:solidFill>
              </a:rPr>
              <a:t>:</a:t>
            </a:r>
          </a:p>
        </p:txBody>
      </p:sp>
      <p:sp>
        <p:nvSpPr>
          <p:cNvPr id="4" name="İçerik Yer Tutucusu 3">
            <a:extLst>
              <a:ext uri="{FF2B5EF4-FFF2-40B4-BE49-F238E27FC236}">
                <a16:creationId xmlns="" xmlns:a16="http://schemas.microsoft.com/office/drawing/2014/main" id="{0B9D10A0-9908-4253-BB36-7F70AAF18A6C}"/>
              </a:ext>
            </a:extLst>
          </p:cNvPr>
          <p:cNvSpPr>
            <a:spLocks noGrp="1"/>
          </p:cNvSpPr>
          <p:nvPr>
            <p:ph idx="1"/>
          </p:nvPr>
        </p:nvSpPr>
        <p:spPr>
          <a:xfrm>
            <a:off x="149902" y="1825624"/>
            <a:ext cx="11722308" cy="4785037"/>
          </a:xfrm>
        </p:spPr>
        <p:txBody>
          <a:bodyPr/>
          <a:lstStyle/>
          <a:p>
            <a:r>
              <a:rPr lang="tr-TR" sz="2400" dirty="0">
                <a:solidFill>
                  <a:schemeClr val="accent2">
                    <a:lumMod val="75000"/>
                  </a:schemeClr>
                </a:solidFill>
                <a:latin typeface="Arial Black" panose="020B0A04020102020204" pitchFamily="34" charset="0"/>
              </a:rPr>
              <a:t>Taşıması Gereken Özellikler:</a:t>
            </a:r>
          </a:p>
          <a:p>
            <a:pPr marL="0" indent="0">
              <a:buNone/>
            </a:pPr>
            <a:r>
              <a:rPr lang="tr-TR" dirty="0"/>
              <a:t>• Kuvvetli bir hafıza geniş bir genel kültüre sahip olmak.</a:t>
            </a:r>
          </a:p>
          <a:p>
            <a:pPr marL="0" indent="0">
              <a:buNone/>
            </a:pPr>
            <a:r>
              <a:rPr lang="tr-TR" dirty="0"/>
              <a:t>• İnisiyatif sahibi, otoriter ve emrindeki personele söz geçirebilen biri olmak.</a:t>
            </a:r>
          </a:p>
          <a:p>
            <a:pPr marL="0" indent="0">
              <a:buNone/>
            </a:pPr>
            <a:r>
              <a:rPr lang="tr-TR" dirty="0"/>
              <a:t>• Sır saklama yeteneğine sahip olmak.</a:t>
            </a:r>
          </a:p>
          <a:p>
            <a:pPr marL="0" indent="0">
              <a:buNone/>
            </a:pPr>
            <a:r>
              <a:rPr lang="tr-TR" dirty="0"/>
              <a:t>• Seçkin bir tavır ve iyi bir görünüşe sahip olmak.</a:t>
            </a:r>
          </a:p>
          <a:p>
            <a:pPr marL="0" indent="0">
              <a:buNone/>
            </a:pPr>
            <a:r>
              <a:rPr lang="tr-TR" dirty="0"/>
              <a:t>• Otelin çalışma düzenini iyi bilmek.</a:t>
            </a:r>
          </a:p>
          <a:p>
            <a:pPr marL="0" indent="0">
              <a:buNone/>
            </a:pPr>
            <a:r>
              <a:rPr lang="tr-TR" dirty="0"/>
              <a:t>• Bagaj kayıtları, emanet bagajlar, kurye, kargo konularını iyi bilmek.</a:t>
            </a:r>
          </a:p>
          <a:p>
            <a:pPr marL="0" indent="0">
              <a:buNone/>
            </a:pPr>
            <a:r>
              <a:rPr lang="tr-TR" dirty="0"/>
              <a:t>• Otelin diğer bölümleri ile iyi işbirliği saylayabilmek.</a:t>
            </a:r>
          </a:p>
        </p:txBody>
      </p:sp>
    </p:spTree>
    <p:extLst>
      <p:ext uri="{BB962C8B-B14F-4D97-AF65-F5344CB8AC3E}">
        <p14:creationId xmlns:p14="http://schemas.microsoft.com/office/powerpoint/2010/main" val="42922518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9CB86B2E-5011-46AD-8354-3DC528149894}"/>
              </a:ext>
            </a:extLst>
          </p:cNvPr>
          <p:cNvSpPr>
            <a:spLocks noGrp="1"/>
          </p:cNvSpPr>
          <p:nvPr>
            <p:ph type="title"/>
          </p:nvPr>
        </p:nvSpPr>
        <p:spPr>
          <a:xfrm>
            <a:off x="373505" y="1"/>
            <a:ext cx="10515600" cy="1079292"/>
          </a:xfrm>
        </p:spPr>
        <p:txBody>
          <a:bodyPr>
            <a:normAutofit/>
          </a:bodyPr>
          <a:lstStyle/>
          <a:p>
            <a:r>
              <a:rPr lang="tr-TR" sz="2800" dirty="0">
                <a:solidFill>
                  <a:srgbClr val="FF0000"/>
                </a:solidFill>
                <a:latin typeface="Arial Black" panose="020B0A04020102020204" pitchFamily="34" charset="0"/>
              </a:rPr>
              <a:t>Taşıyıcı/Karşılayıcı Personel (</a:t>
            </a:r>
            <a:r>
              <a:rPr lang="tr-TR" sz="2800" dirty="0" err="1">
                <a:solidFill>
                  <a:srgbClr val="FF0000"/>
                </a:solidFill>
                <a:latin typeface="Arial Black" panose="020B0A04020102020204" pitchFamily="34" charset="0"/>
              </a:rPr>
              <a:t>Bellboy</a:t>
            </a:r>
            <a:r>
              <a:rPr lang="tr-TR" sz="2800" dirty="0">
                <a:solidFill>
                  <a:srgbClr val="FF0000"/>
                </a:solidFill>
                <a:latin typeface="Arial Black" panose="020B0A04020102020204" pitchFamily="34" charset="0"/>
              </a:rPr>
              <a:t>/</a:t>
            </a:r>
            <a:r>
              <a:rPr lang="tr-TR" sz="2800" dirty="0" err="1">
                <a:solidFill>
                  <a:srgbClr val="FF0000"/>
                </a:solidFill>
                <a:latin typeface="Arial Black" panose="020B0A04020102020204" pitchFamily="34" charset="0"/>
              </a:rPr>
              <a:t>Doorman</a:t>
            </a:r>
            <a:r>
              <a:rPr lang="tr-TR" sz="2800" dirty="0">
                <a:solidFill>
                  <a:srgbClr val="FF0000"/>
                </a:solidFill>
                <a:latin typeface="Arial Black" panose="020B0A04020102020204" pitchFamily="34" charset="0"/>
              </a:rPr>
              <a:t>) :</a:t>
            </a:r>
            <a:endParaRPr lang="tr-TR" sz="2800" dirty="0">
              <a:latin typeface="Arial Black" panose="020B0A04020102020204" pitchFamily="34" charset="0"/>
            </a:endParaRPr>
          </a:p>
        </p:txBody>
      </p:sp>
      <p:sp>
        <p:nvSpPr>
          <p:cNvPr id="3" name="İçerik Yer Tutucusu 2">
            <a:extLst>
              <a:ext uri="{FF2B5EF4-FFF2-40B4-BE49-F238E27FC236}">
                <a16:creationId xmlns="" xmlns:a16="http://schemas.microsoft.com/office/drawing/2014/main" id="{510AF069-55D0-42B6-9774-CEAA6B22D1DC}"/>
              </a:ext>
            </a:extLst>
          </p:cNvPr>
          <p:cNvSpPr>
            <a:spLocks noGrp="1"/>
          </p:cNvSpPr>
          <p:nvPr>
            <p:ph idx="1"/>
          </p:nvPr>
        </p:nvSpPr>
        <p:spPr>
          <a:xfrm>
            <a:off x="253584" y="1079293"/>
            <a:ext cx="11213892" cy="4904958"/>
          </a:xfrm>
        </p:spPr>
        <p:txBody>
          <a:bodyPr/>
          <a:lstStyle/>
          <a:p>
            <a:r>
              <a:rPr lang="tr-TR" dirty="0">
                <a:solidFill>
                  <a:srgbClr val="FF00FF"/>
                </a:solidFill>
                <a:latin typeface="Arial Black" panose="020B0A04020102020204" pitchFamily="34" charset="0"/>
              </a:rPr>
              <a:t>Karşılayıcı (</a:t>
            </a:r>
            <a:r>
              <a:rPr lang="tr-TR" dirty="0" err="1">
                <a:solidFill>
                  <a:srgbClr val="FF00FF"/>
                </a:solidFill>
                <a:latin typeface="Arial Black" panose="020B0A04020102020204" pitchFamily="34" charset="0"/>
              </a:rPr>
              <a:t>Doorman</a:t>
            </a:r>
            <a:r>
              <a:rPr lang="tr-TR" dirty="0">
                <a:solidFill>
                  <a:srgbClr val="FF00FF"/>
                </a:solidFill>
                <a:latin typeface="Arial Black" panose="020B0A04020102020204" pitchFamily="34" charset="0"/>
              </a:rPr>
              <a:t>)</a:t>
            </a:r>
          </a:p>
          <a:p>
            <a:endParaRPr lang="tr-TR" dirty="0">
              <a:solidFill>
                <a:srgbClr val="FF00FF"/>
              </a:solidFill>
              <a:latin typeface="Arial Black" panose="020B0A04020102020204" pitchFamily="34" charset="0"/>
            </a:endParaRPr>
          </a:p>
          <a:p>
            <a:pPr marL="0" indent="0">
              <a:buNone/>
            </a:pPr>
            <a:r>
              <a:rPr lang="tr-TR" dirty="0"/>
              <a:t>1. Oto kapılarını açıp misafiri karşılamak.</a:t>
            </a:r>
          </a:p>
          <a:p>
            <a:pPr marL="0" indent="0">
              <a:buNone/>
            </a:pPr>
            <a:r>
              <a:rPr lang="tr-TR" dirty="0"/>
              <a:t>2. Müşteri bagajlarını alıp </a:t>
            </a:r>
            <a:r>
              <a:rPr lang="tr-TR" dirty="0" err="1"/>
              <a:t>bellboy’a</a:t>
            </a:r>
            <a:r>
              <a:rPr lang="tr-TR" dirty="0"/>
              <a:t> devretmek.</a:t>
            </a:r>
          </a:p>
          <a:p>
            <a:pPr marL="0" indent="0">
              <a:buNone/>
            </a:pPr>
            <a:r>
              <a:rPr lang="tr-TR" dirty="0"/>
              <a:t>3. Müşterilere otopark yerini göstermek veya müşteri arabalarını park etmek.</a:t>
            </a:r>
          </a:p>
          <a:p>
            <a:pPr marL="0" indent="0">
              <a:buNone/>
            </a:pPr>
            <a:r>
              <a:rPr lang="tr-TR" dirty="0"/>
              <a:t>4. Gerektiğinde misafirlere taksi temin etmek.</a:t>
            </a:r>
          </a:p>
          <a:p>
            <a:pPr marL="0" indent="0">
              <a:buNone/>
            </a:pPr>
            <a:r>
              <a:rPr lang="tr-TR" dirty="0"/>
              <a:t>5. Ana girişi temiz ve düzenli tutmak.</a:t>
            </a:r>
          </a:p>
        </p:txBody>
      </p:sp>
    </p:spTree>
    <p:extLst>
      <p:ext uri="{BB962C8B-B14F-4D97-AF65-F5344CB8AC3E}">
        <p14:creationId xmlns:p14="http://schemas.microsoft.com/office/powerpoint/2010/main" val="5910513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 xmlns:a16="http://schemas.microsoft.com/office/drawing/2014/main" id="{F92E4526-7007-4AE3-B408-852F06C97864}"/>
              </a:ext>
            </a:extLst>
          </p:cNvPr>
          <p:cNvSpPr>
            <a:spLocks noGrp="1"/>
          </p:cNvSpPr>
          <p:nvPr>
            <p:ph type="title"/>
          </p:nvPr>
        </p:nvSpPr>
        <p:spPr>
          <a:xfrm>
            <a:off x="404734" y="365125"/>
            <a:ext cx="11272604" cy="6140606"/>
          </a:xfrm>
        </p:spPr>
        <p:txBody>
          <a:bodyPr>
            <a:normAutofit/>
          </a:bodyPr>
          <a:lstStyle/>
          <a:p>
            <a:r>
              <a:rPr lang="tr-TR" sz="2800" dirty="0">
                <a:solidFill>
                  <a:srgbClr val="FF5050"/>
                </a:solidFill>
                <a:latin typeface="Arial Black" panose="020B0A04020102020204" pitchFamily="34" charset="0"/>
              </a:rPr>
              <a:t>Taşıyıcı (</a:t>
            </a:r>
            <a:r>
              <a:rPr lang="tr-TR" sz="2800" dirty="0" err="1">
                <a:solidFill>
                  <a:srgbClr val="FF5050"/>
                </a:solidFill>
                <a:latin typeface="Arial Black" panose="020B0A04020102020204" pitchFamily="34" charset="0"/>
              </a:rPr>
              <a:t>Bellboy</a:t>
            </a:r>
            <a:r>
              <a:rPr lang="tr-TR" sz="2800" dirty="0">
                <a:solidFill>
                  <a:srgbClr val="FF5050"/>
                </a:solidFill>
                <a:latin typeface="Arial Black" panose="020B0A04020102020204" pitchFamily="34" charset="0"/>
              </a:rPr>
              <a:t>)</a:t>
            </a:r>
            <a:br>
              <a:rPr lang="tr-TR" sz="2800" dirty="0">
                <a:solidFill>
                  <a:srgbClr val="FF5050"/>
                </a:solidFill>
                <a:latin typeface="Arial Black" panose="020B0A04020102020204" pitchFamily="34" charset="0"/>
              </a:rPr>
            </a:br>
            <a:r>
              <a:rPr lang="tr-TR" sz="2800" dirty="0">
                <a:solidFill>
                  <a:srgbClr val="FF5050"/>
                </a:solidFill>
                <a:latin typeface="Arial Black" panose="020B0A04020102020204" pitchFamily="34" charset="0"/>
              </a:rPr>
              <a:t/>
            </a:r>
            <a:br>
              <a:rPr lang="tr-TR" sz="2800" dirty="0">
                <a:solidFill>
                  <a:srgbClr val="FF5050"/>
                </a:solidFill>
                <a:latin typeface="Arial Black" panose="020B0A04020102020204" pitchFamily="34" charset="0"/>
              </a:rPr>
            </a:br>
            <a:r>
              <a:rPr lang="tr-TR" sz="2800" dirty="0">
                <a:solidFill>
                  <a:srgbClr val="FF5050"/>
                </a:solidFill>
                <a:latin typeface="Arial Black" panose="020B0A04020102020204" pitchFamily="34" charset="0"/>
              </a:rPr>
              <a:t> </a:t>
            </a:r>
            <a:r>
              <a:rPr lang="tr-TR" sz="2800" dirty="0"/>
              <a:t>1. Misafir bagajını </a:t>
            </a:r>
            <a:r>
              <a:rPr lang="tr-TR" sz="2800" dirty="0" err="1"/>
              <a:t>doorman’den</a:t>
            </a:r>
            <a:r>
              <a:rPr lang="tr-TR" sz="2800" dirty="0"/>
              <a:t> alıp odasına kadar çıkarmak veya odasından almak.</a:t>
            </a:r>
            <a:br>
              <a:rPr lang="tr-TR" sz="2800" dirty="0"/>
            </a:br>
            <a:r>
              <a:rPr lang="tr-TR" sz="2800" dirty="0"/>
              <a:t/>
            </a:r>
            <a:br>
              <a:rPr lang="tr-TR" sz="2800" dirty="0"/>
            </a:br>
            <a:r>
              <a:rPr lang="tr-TR" sz="2800" dirty="0"/>
              <a:t>2. Oda değişikliklerinde müşterilerin eşya ve valizlerini taşımak.</a:t>
            </a:r>
            <a:br>
              <a:rPr lang="tr-TR" sz="2800" dirty="0"/>
            </a:br>
            <a:r>
              <a:rPr lang="tr-TR" sz="2800" dirty="0"/>
              <a:t/>
            </a:r>
            <a:br>
              <a:rPr lang="tr-TR" sz="2800" dirty="0"/>
            </a:br>
            <a:r>
              <a:rPr lang="tr-TR" sz="2800" dirty="0"/>
              <a:t>3. Yeni gelen müşterileri odasına çıkardıktan sonra şu bilgileri vermek:</a:t>
            </a:r>
            <a:br>
              <a:rPr lang="tr-TR" sz="2800" dirty="0"/>
            </a:br>
            <a:r>
              <a:rPr lang="tr-TR" sz="2800" dirty="0"/>
              <a:t>    • Radyo, </a:t>
            </a:r>
            <a:r>
              <a:rPr lang="tr-TR" sz="2800" dirty="0" err="1"/>
              <a:t>tv</a:t>
            </a:r>
            <a:r>
              <a:rPr lang="tr-TR" sz="2800" dirty="0"/>
              <a:t> , klima çalışma şekli</a:t>
            </a:r>
            <a:br>
              <a:rPr lang="tr-TR" sz="2800" dirty="0"/>
            </a:br>
            <a:r>
              <a:rPr lang="tr-TR" sz="2800" dirty="0"/>
              <a:t>    • Acil çıkış noktaları (yangın planı, yangın merdivenleri)</a:t>
            </a:r>
            <a:br>
              <a:rPr lang="tr-TR" sz="2800" dirty="0"/>
            </a:br>
            <a:r>
              <a:rPr lang="tr-TR" sz="2800" dirty="0"/>
              <a:t>    • Banyo ve duş</a:t>
            </a:r>
            <a:br>
              <a:rPr lang="tr-TR" sz="2800" dirty="0"/>
            </a:br>
            <a:r>
              <a:rPr lang="tr-TR" sz="2800" dirty="0"/>
              <a:t>    • Telefonun kullanımı (dahili, harici, acil kullanıma ait bilgiler)</a:t>
            </a:r>
            <a:br>
              <a:rPr lang="tr-TR" sz="2800" dirty="0"/>
            </a:br>
            <a:r>
              <a:rPr lang="tr-TR" sz="2800" dirty="0"/>
              <a:t/>
            </a:r>
            <a:br>
              <a:rPr lang="tr-TR" sz="2800" dirty="0"/>
            </a:br>
            <a:r>
              <a:rPr lang="tr-TR" sz="2800" dirty="0"/>
              <a:t>4. Gelen müşterinin bagajı yoksa resepsiyon memuruna bildirmek, bagajı olmasa dahi odasına kadar refakat etmek.</a:t>
            </a:r>
          </a:p>
        </p:txBody>
      </p:sp>
    </p:spTree>
    <p:extLst>
      <p:ext uri="{BB962C8B-B14F-4D97-AF65-F5344CB8AC3E}">
        <p14:creationId xmlns:p14="http://schemas.microsoft.com/office/powerpoint/2010/main" val="37877152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 xmlns:a16="http://schemas.microsoft.com/office/drawing/2014/main" id="{AC293C67-F5FB-420C-8CB4-B5F7F31FDE3A}"/>
              </a:ext>
            </a:extLst>
          </p:cNvPr>
          <p:cNvSpPr>
            <a:spLocks noGrp="1"/>
          </p:cNvSpPr>
          <p:nvPr>
            <p:ph type="title"/>
          </p:nvPr>
        </p:nvSpPr>
        <p:spPr>
          <a:xfrm>
            <a:off x="284813" y="365125"/>
            <a:ext cx="11527436" cy="6185577"/>
          </a:xfrm>
        </p:spPr>
        <p:txBody>
          <a:bodyPr>
            <a:normAutofit/>
          </a:bodyPr>
          <a:lstStyle/>
          <a:p>
            <a:r>
              <a:rPr lang="tr-TR" sz="2800" dirty="0"/>
              <a:t>5. Müşteri istek ve şikayetlerini </a:t>
            </a:r>
            <a:r>
              <a:rPr lang="tr-TR" sz="2800" dirty="0" err="1"/>
              <a:t>concierge</a:t>
            </a:r>
            <a:r>
              <a:rPr lang="tr-TR" sz="2800" dirty="0"/>
              <a:t> </a:t>
            </a:r>
            <a:r>
              <a:rPr lang="tr-TR" sz="2800" dirty="0" err="1"/>
              <a:t>chief</a:t>
            </a:r>
            <a:r>
              <a:rPr lang="tr-TR" sz="2800" dirty="0"/>
              <a:t>/</a:t>
            </a:r>
            <a:r>
              <a:rPr lang="tr-TR" sz="2800" dirty="0" err="1"/>
              <a:t>bell</a:t>
            </a:r>
            <a:r>
              <a:rPr lang="tr-TR" sz="2800" dirty="0"/>
              <a:t> </a:t>
            </a:r>
            <a:r>
              <a:rPr lang="tr-TR" sz="2800" dirty="0" err="1"/>
              <a:t>captain’a</a:t>
            </a:r>
            <a:r>
              <a:rPr lang="tr-TR" sz="2800" dirty="0"/>
              <a:t> bildirmek.</a:t>
            </a:r>
            <a:br>
              <a:rPr lang="tr-TR" sz="2800" dirty="0"/>
            </a:br>
            <a:r>
              <a:rPr lang="tr-TR" sz="2800" dirty="0"/>
              <a:t/>
            </a:r>
            <a:br>
              <a:rPr lang="tr-TR" sz="2800" dirty="0"/>
            </a:br>
            <a:r>
              <a:rPr lang="tr-TR" sz="2800" dirty="0"/>
              <a:t>6. Aranan müşterileri bulmak.</a:t>
            </a:r>
            <a:br>
              <a:rPr lang="tr-TR" sz="2800" dirty="0"/>
            </a:br>
            <a:r>
              <a:rPr lang="tr-TR" sz="2800" dirty="0"/>
              <a:t/>
            </a:r>
            <a:br>
              <a:rPr lang="tr-TR" sz="2800" dirty="0"/>
            </a:br>
            <a:r>
              <a:rPr lang="tr-TR" sz="2800" dirty="0"/>
              <a:t>7. Teslim edilen eşyaların muhafazasını sağlamak. (Gerektiğinde palto, manto, şapka, şemsiye gibi eşyaları teslim alarak vestiyerde muhafaza etmek).</a:t>
            </a:r>
            <a:br>
              <a:rPr lang="tr-TR" sz="2800" dirty="0"/>
            </a:br>
            <a:r>
              <a:rPr lang="tr-TR" sz="2800" dirty="0"/>
              <a:t/>
            </a:r>
            <a:br>
              <a:rPr lang="tr-TR" sz="2800" dirty="0"/>
            </a:br>
            <a:r>
              <a:rPr lang="tr-TR" sz="2800" dirty="0"/>
              <a:t>8. Bagaj odasını, resepsiyonu, </a:t>
            </a:r>
            <a:r>
              <a:rPr lang="tr-TR" sz="2800" dirty="0" err="1"/>
              <a:t>concierge</a:t>
            </a:r>
            <a:r>
              <a:rPr lang="tr-TR" sz="2800" dirty="0"/>
              <a:t> bölmesi ve anahtar gözlerinin temiz olmasını sağlamak.</a:t>
            </a:r>
            <a:br>
              <a:rPr lang="tr-TR" sz="2800" dirty="0"/>
            </a:br>
            <a:r>
              <a:rPr lang="tr-TR" sz="2800" dirty="0"/>
              <a:t/>
            </a:r>
            <a:br>
              <a:rPr lang="tr-TR" sz="2800" dirty="0"/>
            </a:br>
            <a:r>
              <a:rPr lang="tr-TR" sz="2800" dirty="0"/>
              <a:t>9. Otel içindeki evrak dağıtımını yapmak.</a:t>
            </a:r>
          </a:p>
        </p:txBody>
      </p:sp>
    </p:spTree>
    <p:extLst>
      <p:ext uri="{BB962C8B-B14F-4D97-AF65-F5344CB8AC3E}">
        <p14:creationId xmlns:p14="http://schemas.microsoft.com/office/powerpoint/2010/main" val="3695232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E9938025-4C88-4311-86CF-99412DBC124B}"/>
              </a:ext>
            </a:extLst>
          </p:cNvPr>
          <p:cNvSpPr>
            <a:spLocks noGrp="1"/>
          </p:cNvSpPr>
          <p:nvPr>
            <p:ph type="title"/>
          </p:nvPr>
        </p:nvSpPr>
        <p:spPr>
          <a:xfrm>
            <a:off x="0" y="1"/>
            <a:ext cx="9938479" cy="1094282"/>
          </a:xfrm>
        </p:spPr>
        <p:txBody>
          <a:bodyPr>
            <a:normAutofit/>
          </a:bodyPr>
          <a:lstStyle/>
          <a:p>
            <a:r>
              <a:rPr lang="tr-TR" sz="3200" dirty="0">
                <a:solidFill>
                  <a:srgbClr val="FF0000"/>
                </a:solidFill>
                <a:latin typeface="Arial Black" panose="020B0A04020102020204" pitchFamily="34" charset="0"/>
              </a:rPr>
              <a:t>Ön Büro Personeli ve Genel Özellikler :</a:t>
            </a:r>
          </a:p>
        </p:txBody>
      </p:sp>
      <p:sp>
        <p:nvSpPr>
          <p:cNvPr id="3" name="İçerik Yer Tutucusu 2">
            <a:extLst>
              <a:ext uri="{FF2B5EF4-FFF2-40B4-BE49-F238E27FC236}">
                <a16:creationId xmlns="" xmlns:a16="http://schemas.microsoft.com/office/drawing/2014/main" id="{AE7076B5-FCAE-4DBB-A4B6-506BB0F39A6D}"/>
              </a:ext>
            </a:extLst>
          </p:cNvPr>
          <p:cNvSpPr>
            <a:spLocks noGrp="1"/>
          </p:cNvSpPr>
          <p:nvPr>
            <p:ph idx="1"/>
          </p:nvPr>
        </p:nvSpPr>
        <p:spPr>
          <a:xfrm>
            <a:off x="0" y="1094283"/>
            <a:ext cx="12192000" cy="5763716"/>
          </a:xfrm>
        </p:spPr>
        <p:txBody>
          <a:bodyPr/>
          <a:lstStyle/>
          <a:p>
            <a:pPr marL="514350" indent="-514350">
              <a:buFont typeface="+mj-lt"/>
              <a:buAutoNum type="arabicPeriod"/>
            </a:pPr>
            <a:r>
              <a:rPr lang="tr-TR" sz="3200" dirty="0"/>
              <a:t>Düzgün bir fiziki yapı .</a:t>
            </a:r>
          </a:p>
          <a:p>
            <a:pPr marL="514350" indent="-514350">
              <a:buFont typeface="+mj-lt"/>
              <a:buAutoNum type="arabicPeriod"/>
            </a:pPr>
            <a:r>
              <a:rPr lang="tr-TR" sz="3200" dirty="0"/>
              <a:t>Temizlik .</a:t>
            </a:r>
          </a:p>
          <a:p>
            <a:pPr marL="514350" indent="-514350">
              <a:buFont typeface="+mj-lt"/>
              <a:buAutoNum type="arabicPeriod"/>
            </a:pPr>
            <a:r>
              <a:rPr lang="tr-TR" sz="3200" dirty="0"/>
              <a:t>Kuvvetli bir hafıza .</a:t>
            </a:r>
          </a:p>
          <a:p>
            <a:pPr marL="514350" indent="-514350">
              <a:buFont typeface="+mj-lt"/>
              <a:buAutoNum type="arabicPeriod"/>
            </a:pPr>
            <a:r>
              <a:rPr lang="tr-TR" sz="3200" dirty="0"/>
              <a:t>Anlama ve konuşma becerisi .</a:t>
            </a:r>
          </a:p>
          <a:p>
            <a:pPr marL="514350" indent="-514350">
              <a:buFont typeface="+mj-lt"/>
              <a:buAutoNum type="arabicPeriod"/>
            </a:pPr>
            <a:r>
              <a:rPr lang="tr-TR" sz="3200" dirty="0"/>
              <a:t>Mesleki sevgi ,bilgi ve iş disiplini .</a:t>
            </a:r>
          </a:p>
          <a:p>
            <a:pPr marL="514350" indent="-514350">
              <a:buFont typeface="+mj-lt"/>
              <a:buAutoNum type="arabicPeriod"/>
            </a:pPr>
            <a:r>
              <a:rPr lang="tr-TR" sz="3200" dirty="0"/>
              <a:t>Yabancı dil bilgisi .</a:t>
            </a:r>
          </a:p>
          <a:p>
            <a:pPr marL="514350" indent="-514350">
              <a:buFont typeface="+mj-lt"/>
              <a:buAutoNum type="arabicPeriod"/>
            </a:pPr>
            <a:r>
              <a:rPr lang="tr-TR" sz="3200" dirty="0"/>
              <a:t>Güç durumlarda kendine hakim olma .</a:t>
            </a:r>
          </a:p>
          <a:p>
            <a:pPr marL="514350" indent="-514350">
              <a:buFont typeface="+mj-lt"/>
              <a:buAutoNum type="arabicPeriod"/>
            </a:pPr>
            <a:r>
              <a:rPr lang="tr-TR" sz="3200" dirty="0"/>
              <a:t>Geçinme yeteneğine sahip olma .</a:t>
            </a:r>
          </a:p>
          <a:p>
            <a:pPr marL="514350" indent="-514350">
              <a:buFont typeface="+mj-lt"/>
              <a:buAutoNum type="arabicPeriod"/>
            </a:pPr>
            <a:r>
              <a:rPr lang="tr-TR" sz="3200" dirty="0"/>
              <a:t>Disiplin ve dürüstlük . </a:t>
            </a:r>
          </a:p>
          <a:p>
            <a:pPr marL="514350" indent="-514350">
              <a:buFont typeface="+mj-lt"/>
              <a:buAutoNum type="arabicPeriod"/>
            </a:pPr>
            <a:r>
              <a:rPr lang="tr-TR" sz="3200" dirty="0"/>
              <a:t>Yeterli bilgi sahibi olmak .</a:t>
            </a:r>
          </a:p>
          <a:p>
            <a:pPr marL="514350" indent="-514350">
              <a:buFont typeface="+mj-lt"/>
              <a:buAutoNum type="arabicPeriod"/>
            </a:pPr>
            <a:endParaRPr lang="tr-TR" dirty="0"/>
          </a:p>
          <a:p>
            <a:pPr marL="514350" indent="-514350">
              <a:buFont typeface="+mj-lt"/>
              <a:buAutoNum type="arabicPeriod"/>
            </a:pPr>
            <a:endParaRPr lang="tr-TR" dirty="0"/>
          </a:p>
          <a:p>
            <a:pPr marL="0" indent="0">
              <a:buNone/>
            </a:pPr>
            <a:endParaRPr lang="tr-TR" dirty="0"/>
          </a:p>
        </p:txBody>
      </p:sp>
    </p:spTree>
    <p:extLst>
      <p:ext uri="{BB962C8B-B14F-4D97-AF65-F5344CB8AC3E}">
        <p14:creationId xmlns:p14="http://schemas.microsoft.com/office/powerpoint/2010/main" val="41867286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F904C866-C717-49FA-B8D0-A2A594C607EB}"/>
              </a:ext>
            </a:extLst>
          </p:cNvPr>
          <p:cNvSpPr>
            <a:spLocks noGrp="1"/>
          </p:cNvSpPr>
          <p:nvPr>
            <p:ph type="title"/>
          </p:nvPr>
        </p:nvSpPr>
        <p:spPr>
          <a:xfrm>
            <a:off x="0" y="0"/>
            <a:ext cx="11482466" cy="1349115"/>
          </a:xfrm>
        </p:spPr>
        <p:txBody>
          <a:bodyPr>
            <a:normAutofit/>
          </a:bodyPr>
          <a:lstStyle/>
          <a:p>
            <a:r>
              <a:rPr lang="tr-TR" sz="2800" dirty="0">
                <a:solidFill>
                  <a:srgbClr val="FF0000"/>
                </a:solidFill>
                <a:latin typeface="Arial Black" panose="020B0A04020102020204" pitchFamily="34" charset="0"/>
              </a:rPr>
              <a:t>Rezervasyon Memuru (</a:t>
            </a:r>
            <a:r>
              <a:rPr lang="tr-TR" sz="2800" dirty="0" err="1">
                <a:solidFill>
                  <a:srgbClr val="FF0000"/>
                </a:solidFill>
                <a:latin typeface="Arial Black" panose="020B0A04020102020204" pitchFamily="34" charset="0"/>
              </a:rPr>
              <a:t>Reservation</a:t>
            </a:r>
            <a:r>
              <a:rPr lang="tr-TR" sz="2800" dirty="0">
                <a:solidFill>
                  <a:srgbClr val="FF0000"/>
                </a:solidFill>
                <a:latin typeface="Arial Black" panose="020B0A04020102020204" pitchFamily="34" charset="0"/>
              </a:rPr>
              <a:t> </a:t>
            </a:r>
            <a:r>
              <a:rPr lang="tr-TR" sz="2800" dirty="0" err="1">
                <a:solidFill>
                  <a:srgbClr val="FF0000"/>
                </a:solidFill>
                <a:latin typeface="Arial Black" panose="020B0A04020102020204" pitchFamily="34" charset="0"/>
              </a:rPr>
              <a:t>Clerk</a:t>
            </a:r>
            <a:r>
              <a:rPr lang="tr-TR" sz="2800" dirty="0">
                <a:solidFill>
                  <a:srgbClr val="FF0000"/>
                </a:solidFill>
                <a:latin typeface="Arial Black" panose="020B0A04020102020204" pitchFamily="34" charset="0"/>
              </a:rPr>
              <a:t>) :</a:t>
            </a:r>
          </a:p>
        </p:txBody>
      </p:sp>
      <p:sp>
        <p:nvSpPr>
          <p:cNvPr id="3" name="İçerik Yer Tutucusu 2">
            <a:extLst>
              <a:ext uri="{FF2B5EF4-FFF2-40B4-BE49-F238E27FC236}">
                <a16:creationId xmlns="" xmlns:a16="http://schemas.microsoft.com/office/drawing/2014/main" id="{EE42DCC0-BA7A-48A3-BC20-437D119C051C}"/>
              </a:ext>
            </a:extLst>
          </p:cNvPr>
          <p:cNvSpPr>
            <a:spLocks noGrp="1"/>
          </p:cNvSpPr>
          <p:nvPr>
            <p:ph idx="1"/>
          </p:nvPr>
        </p:nvSpPr>
        <p:spPr>
          <a:xfrm>
            <a:off x="163641" y="1349114"/>
            <a:ext cx="11828489" cy="5216577"/>
          </a:xfrm>
        </p:spPr>
        <p:txBody>
          <a:bodyPr/>
          <a:lstStyle/>
          <a:p>
            <a:r>
              <a:rPr lang="tr-TR" dirty="0">
                <a:solidFill>
                  <a:srgbClr val="FF0066"/>
                </a:solidFill>
                <a:latin typeface="Arial Black" panose="020B0A04020102020204" pitchFamily="34" charset="0"/>
              </a:rPr>
              <a:t>Taşıması Gereken Özellikler:</a:t>
            </a:r>
          </a:p>
          <a:p>
            <a:endParaRPr lang="tr-TR" dirty="0">
              <a:solidFill>
                <a:srgbClr val="FF0066"/>
              </a:solidFill>
              <a:latin typeface="Arial Black" panose="020B0A04020102020204" pitchFamily="34" charset="0"/>
            </a:endParaRPr>
          </a:p>
          <a:p>
            <a:pPr marL="0" indent="0">
              <a:buNone/>
            </a:pPr>
            <a:r>
              <a:rPr lang="tr-TR" dirty="0"/>
              <a:t>• Planlama yeteneğine sahip olmak.</a:t>
            </a:r>
          </a:p>
          <a:p>
            <a:pPr marL="0" indent="0">
              <a:buNone/>
            </a:pPr>
            <a:endParaRPr lang="tr-TR" dirty="0"/>
          </a:p>
          <a:p>
            <a:pPr marL="0" indent="0">
              <a:buNone/>
            </a:pPr>
            <a:r>
              <a:rPr lang="tr-TR" dirty="0"/>
              <a:t>• Kendi dilinde ve yabancı dildeki yazışma kurallarını bilmek.</a:t>
            </a:r>
          </a:p>
          <a:p>
            <a:pPr marL="0" indent="0">
              <a:buNone/>
            </a:pPr>
            <a:endParaRPr lang="tr-TR" dirty="0"/>
          </a:p>
          <a:p>
            <a:pPr marL="0" indent="0">
              <a:buNone/>
            </a:pPr>
            <a:r>
              <a:rPr lang="tr-TR" dirty="0"/>
              <a:t>• Sorumluluk duygusuna sahip olmak.</a:t>
            </a:r>
          </a:p>
          <a:p>
            <a:pPr marL="0" indent="0">
              <a:buNone/>
            </a:pPr>
            <a:endParaRPr lang="tr-TR" dirty="0"/>
          </a:p>
          <a:p>
            <a:pPr marL="0" indent="0">
              <a:buNone/>
            </a:pPr>
            <a:r>
              <a:rPr lang="tr-TR" dirty="0"/>
              <a:t>• Akıcı bir konuşma yeteneğine ve iyi bir ses tonuna sahip olmak.</a:t>
            </a:r>
          </a:p>
        </p:txBody>
      </p:sp>
    </p:spTree>
    <p:extLst>
      <p:ext uri="{BB962C8B-B14F-4D97-AF65-F5344CB8AC3E}">
        <p14:creationId xmlns:p14="http://schemas.microsoft.com/office/powerpoint/2010/main" val="2417684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 xmlns:a16="http://schemas.microsoft.com/office/drawing/2014/main" id="{0CEC1E81-58A6-45A1-9AB8-AFF5BF7E27CF}"/>
              </a:ext>
            </a:extLst>
          </p:cNvPr>
          <p:cNvSpPr>
            <a:spLocks noGrp="1"/>
          </p:cNvSpPr>
          <p:nvPr>
            <p:ph type="title"/>
          </p:nvPr>
        </p:nvSpPr>
        <p:spPr>
          <a:xfrm>
            <a:off x="224852" y="365125"/>
            <a:ext cx="11692328" cy="6290508"/>
          </a:xfrm>
        </p:spPr>
        <p:txBody>
          <a:bodyPr>
            <a:normAutofit fontScale="90000"/>
          </a:bodyPr>
          <a:lstStyle/>
          <a:p>
            <a:r>
              <a:rPr lang="tr-TR" sz="2800" dirty="0">
                <a:solidFill>
                  <a:srgbClr val="FF00FF"/>
                </a:solidFill>
                <a:latin typeface="Arial Black" panose="020B0A04020102020204" pitchFamily="34" charset="0"/>
              </a:rPr>
              <a:t>   Görev Tanımları:</a:t>
            </a:r>
            <a:br>
              <a:rPr lang="tr-TR" sz="2800" dirty="0">
                <a:solidFill>
                  <a:srgbClr val="FF00FF"/>
                </a:solidFill>
                <a:latin typeface="Arial Black" panose="020B0A04020102020204" pitchFamily="34" charset="0"/>
              </a:rPr>
            </a:br>
            <a:r>
              <a:rPr lang="tr-TR" sz="2800" dirty="0">
                <a:solidFill>
                  <a:srgbClr val="FF00FF"/>
                </a:solidFill>
                <a:latin typeface="Arial Black" panose="020B0A04020102020204" pitchFamily="34" charset="0"/>
              </a:rPr>
              <a:t/>
            </a:r>
            <a:br>
              <a:rPr lang="tr-TR" sz="2800" dirty="0">
                <a:solidFill>
                  <a:srgbClr val="FF00FF"/>
                </a:solidFill>
                <a:latin typeface="Arial Black" panose="020B0A04020102020204" pitchFamily="34" charset="0"/>
              </a:rPr>
            </a:br>
            <a:r>
              <a:rPr lang="tr-TR" sz="2700" dirty="0"/>
              <a:t>1. Belli dönemlere ait (günlük, haftalık, aylık, sezonluk, yıllık) rezervasyon tabloları (</a:t>
            </a:r>
            <a:r>
              <a:rPr lang="tr-TR" sz="2700" dirty="0" err="1"/>
              <a:t>forecast</a:t>
            </a:r>
            <a:r>
              <a:rPr lang="tr-TR" sz="2700" dirty="0"/>
              <a:t>) hazırlamak.</a:t>
            </a:r>
            <a:br>
              <a:rPr lang="tr-TR" sz="2700" dirty="0"/>
            </a:br>
            <a:r>
              <a:rPr lang="tr-TR" sz="2700" dirty="0"/>
              <a:t/>
            </a:r>
            <a:br>
              <a:rPr lang="tr-TR" sz="2700" dirty="0"/>
            </a:br>
            <a:r>
              <a:rPr lang="tr-TR" sz="2700" dirty="0"/>
              <a:t>2. Rezervasyon taleplerini (şahsen, faks, telefon, mektup, bilgisayar vb. kanalla yapılan) almak ve cevaplamak.</a:t>
            </a:r>
            <a:br>
              <a:rPr lang="tr-TR" sz="2700" dirty="0"/>
            </a:br>
            <a:r>
              <a:rPr lang="tr-TR" sz="2700" dirty="0"/>
              <a:t/>
            </a:r>
            <a:br>
              <a:rPr lang="tr-TR" sz="2700" dirty="0"/>
            </a:br>
            <a:r>
              <a:rPr lang="tr-TR" sz="2700" dirty="0"/>
              <a:t>3. Rezervasyon kayıtlarının günü gününe tutulmasını sağlamak.</a:t>
            </a:r>
            <a:br>
              <a:rPr lang="tr-TR" sz="2700" dirty="0"/>
            </a:br>
            <a:r>
              <a:rPr lang="tr-TR" sz="2700" dirty="0"/>
              <a:t/>
            </a:r>
            <a:br>
              <a:rPr lang="tr-TR" sz="2700" dirty="0"/>
            </a:br>
            <a:r>
              <a:rPr lang="tr-TR" sz="2700" dirty="0"/>
              <a:t>4. Seyahat acenteleri ve şirketlerle, işi ile ilgili görüşmelerde bulunmak.</a:t>
            </a:r>
            <a:br>
              <a:rPr lang="tr-TR" sz="2700" dirty="0"/>
            </a:br>
            <a:r>
              <a:rPr lang="tr-TR" sz="2700" dirty="0"/>
              <a:t/>
            </a:r>
            <a:br>
              <a:rPr lang="tr-TR" sz="2700" dirty="0"/>
            </a:br>
            <a:r>
              <a:rPr lang="tr-TR" sz="2700" dirty="0"/>
              <a:t>5. Gerekli memorandumların çıkartılmasında (</a:t>
            </a:r>
            <a:r>
              <a:rPr lang="tr-TR" sz="2700" dirty="0" err="1"/>
              <a:t>vip</a:t>
            </a:r>
            <a:r>
              <a:rPr lang="tr-TR" sz="2700" dirty="0"/>
              <a:t> talimatı, özel müşterilerin karşılanması vb.) amirlerine yardımcı olmak.</a:t>
            </a:r>
            <a:br>
              <a:rPr lang="tr-TR" sz="2700" dirty="0"/>
            </a:br>
            <a:r>
              <a:rPr lang="tr-TR" sz="2700" dirty="0"/>
              <a:t/>
            </a:r>
            <a:br>
              <a:rPr lang="tr-TR" sz="2700" dirty="0"/>
            </a:br>
            <a:r>
              <a:rPr lang="tr-TR" sz="2700" dirty="0"/>
              <a:t>6. Alınan rezervasyonlara ait formları düzenlemek.</a:t>
            </a:r>
            <a:br>
              <a:rPr lang="tr-TR" sz="2700" dirty="0"/>
            </a:br>
            <a:r>
              <a:rPr lang="tr-TR" sz="2700" dirty="0"/>
              <a:t/>
            </a:r>
            <a:br>
              <a:rPr lang="tr-TR" sz="2700" dirty="0"/>
            </a:br>
            <a:r>
              <a:rPr lang="tr-TR" sz="2700" dirty="0"/>
              <a:t>7. Gelecek olan münferit ve gruplara ait oda blokajlarını yapmak.</a:t>
            </a:r>
          </a:p>
        </p:txBody>
      </p:sp>
    </p:spTree>
    <p:extLst>
      <p:ext uri="{BB962C8B-B14F-4D97-AF65-F5344CB8AC3E}">
        <p14:creationId xmlns:p14="http://schemas.microsoft.com/office/powerpoint/2010/main" val="39268610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7B2F5D7F-F44B-430C-BBE6-DB2A8ED42406}"/>
              </a:ext>
            </a:extLst>
          </p:cNvPr>
          <p:cNvSpPr>
            <a:spLocks noGrp="1"/>
          </p:cNvSpPr>
          <p:nvPr>
            <p:ph type="title"/>
          </p:nvPr>
        </p:nvSpPr>
        <p:spPr>
          <a:xfrm>
            <a:off x="-1" y="18255"/>
            <a:ext cx="11947161" cy="941115"/>
          </a:xfrm>
        </p:spPr>
        <p:txBody>
          <a:bodyPr>
            <a:normAutofit/>
          </a:bodyPr>
          <a:lstStyle/>
          <a:p>
            <a:r>
              <a:rPr lang="tr-TR" sz="2800" dirty="0">
                <a:solidFill>
                  <a:srgbClr val="FF0000"/>
                </a:solidFill>
                <a:latin typeface="Arial Black" panose="020B0A04020102020204" pitchFamily="34" charset="0"/>
              </a:rPr>
              <a:t>Santral Memuru (</a:t>
            </a:r>
            <a:r>
              <a:rPr lang="tr-TR" sz="2800" dirty="0" err="1">
                <a:solidFill>
                  <a:srgbClr val="FF0000"/>
                </a:solidFill>
                <a:latin typeface="Arial Black" panose="020B0A04020102020204" pitchFamily="34" charset="0"/>
              </a:rPr>
              <a:t>Switchboard</a:t>
            </a:r>
            <a:r>
              <a:rPr lang="tr-TR" sz="2800" dirty="0">
                <a:solidFill>
                  <a:srgbClr val="FF0000"/>
                </a:solidFill>
                <a:latin typeface="Arial Black" panose="020B0A04020102020204" pitchFamily="34" charset="0"/>
              </a:rPr>
              <a:t> </a:t>
            </a:r>
            <a:r>
              <a:rPr lang="tr-TR" sz="2800" dirty="0" err="1">
                <a:solidFill>
                  <a:srgbClr val="FF0000"/>
                </a:solidFill>
                <a:latin typeface="Arial Black" panose="020B0A04020102020204" pitchFamily="34" charset="0"/>
              </a:rPr>
              <a:t>Operator</a:t>
            </a:r>
            <a:r>
              <a:rPr lang="tr-TR" sz="2800" dirty="0">
                <a:solidFill>
                  <a:srgbClr val="FF0000"/>
                </a:solidFill>
                <a:latin typeface="Arial Black" panose="020B0A04020102020204" pitchFamily="34" charset="0"/>
              </a:rPr>
              <a:t>) :</a:t>
            </a:r>
          </a:p>
        </p:txBody>
      </p:sp>
      <p:sp>
        <p:nvSpPr>
          <p:cNvPr id="3" name="İçerik Yer Tutucusu 2">
            <a:extLst>
              <a:ext uri="{FF2B5EF4-FFF2-40B4-BE49-F238E27FC236}">
                <a16:creationId xmlns="" xmlns:a16="http://schemas.microsoft.com/office/drawing/2014/main" id="{F44E1513-2AB0-4BAA-8A75-EA1AB4F35DD1}"/>
              </a:ext>
            </a:extLst>
          </p:cNvPr>
          <p:cNvSpPr>
            <a:spLocks noGrp="1"/>
          </p:cNvSpPr>
          <p:nvPr>
            <p:ph idx="1"/>
          </p:nvPr>
        </p:nvSpPr>
        <p:spPr/>
        <p:txBody>
          <a:bodyPr/>
          <a:lstStyle/>
          <a:p>
            <a:pPr marL="0" indent="0">
              <a:buNone/>
            </a:pPr>
            <a:r>
              <a:rPr lang="tr-TR" sz="2400" dirty="0">
                <a:solidFill>
                  <a:srgbClr val="FF5050"/>
                </a:solidFill>
                <a:latin typeface="Arial Black" panose="020B0A04020102020204" pitchFamily="34" charset="0"/>
              </a:rPr>
              <a:t>                      Taşıması Gereken Özellikler:</a:t>
            </a:r>
          </a:p>
          <a:p>
            <a:endParaRPr lang="tr-TR" sz="2400" dirty="0">
              <a:solidFill>
                <a:srgbClr val="FF5050"/>
              </a:solidFill>
              <a:latin typeface="Arial Black" panose="020B0A04020102020204" pitchFamily="34" charset="0"/>
            </a:endParaRPr>
          </a:p>
          <a:p>
            <a:pPr marL="0" indent="0">
              <a:buNone/>
            </a:pPr>
            <a:r>
              <a:rPr lang="tr-TR" dirty="0"/>
              <a:t>• Kibar, nazik ve ciddi bir kişi olmak.</a:t>
            </a:r>
          </a:p>
          <a:p>
            <a:pPr marL="0" indent="0">
              <a:buNone/>
            </a:pPr>
            <a:endParaRPr lang="tr-TR" dirty="0"/>
          </a:p>
          <a:p>
            <a:pPr marL="0" indent="0">
              <a:buNone/>
            </a:pPr>
            <a:r>
              <a:rPr lang="tr-TR" dirty="0"/>
              <a:t>• İyi bir ses tonu ve güzel konuşma yeteneğine sahip olmak. </a:t>
            </a:r>
          </a:p>
          <a:p>
            <a:pPr marL="0" indent="0">
              <a:buNone/>
            </a:pPr>
            <a:endParaRPr lang="tr-TR" dirty="0"/>
          </a:p>
          <a:p>
            <a:pPr marL="0" indent="0">
              <a:buNone/>
            </a:pPr>
            <a:r>
              <a:rPr lang="tr-TR" dirty="0"/>
              <a:t>• Santral cihazı konusunda teknik bilgi sahibi olmak.</a:t>
            </a:r>
          </a:p>
        </p:txBody>
      </p:sp>
    </p:spTree>
    <p:extLst>
      <p:ext uri="{BB962C8B-B14F-4D97-AF65-F5344CB8AC3E}">
        <p14:creationId xmlns:p14="http://schemas.microsoft.com/office/powerpoint/2010/main" val="14849118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 xmlns:a16="http://schemas.microsoft.com/office/drawing/2014/main" id="{41F6B6EC-F010-4142-AB02-87C6F3054580}"/>
              </a:ext>
            </a:extLst>
          </p:cNvPr>
          <p:cNvSpPr>
            <a:spLocks noGrp="1"/>
          </p:cNvSpPr>
          <p:nvPr>
            <p:ph type="title"/>
          </p:nvPr>
        </p:nvSpPr>
        <p:spPr>
          <a:xfrm>
            <a:off x="134911" y="119921"/>
            <a:ext cx="11932171" cy="6610663"/>
          </a:xfrm>
        </p:spPr>
        <p:txBody>
          <a:bodyPr>
            <a:normAutofit/>
          </a:bodyPr>
          <a:lstStyle/>
          <a:p>
            <a:r>
              <a:rPr lang="tr-TR" sz="2800" dirty="0">
                <a:solidFill>
                  <a:srgbClr val="FF5050"/>
                </a:solidFill>
                <a:latin typeface="Arial Black" panose="020B0A04020102020204" pitchFamily="34" charset="0"/>
              </a:rPr>
              <a:t>            Görev Tanımları:</a:t>
            </a:r>
            <a:br>
              <a:rPr lang="tr-TR" sz="2800" dirty="0">
                <a:solidFill>
                  <a:srgbClr val="FF5050"/>
                </a:solidFill>
                <a:latin typeface="Arial Black" panose="020B0A04020102020204" pitchFamily="34" charset="0"/>
              </a:rPr>
            </a:br>
            <a:r>
              <a:rPr lang="tr-TR" sz="2800" dirty="0">
                <a:solidFill>
                  <a:srgbClr val="FF5050"/>
                </a:solidFill>
                <a:latin typeface="Arial Black" panose="020B0A04020102020204" pitchFamily="34" charset="0"/>
              </a:rPr>
              <a:t/>
            </a:r>
            <a:br>
              <a:rPr lang="tr-TR" sz="2800" dirty="0">
                <a:solidFill>
                  <a:srgbClr val="FF5050"/>
                </a:solidFill>
                <a:latin typeface="Arial Black" panose="020B0A04020102020204" pitchFamily="34" charset="0"/>
              </a:rPr>
            </a:br>
            <a:r>
              <a:rPr lang="tr-TR" sz="2800" dirty="0"/>
              <a:t>1. Telefon santralinin aksamadan çalışması için periyodik bakımları yaptırmak.</a:t>
            </a:r>
            <a:br>
              <a:rPr lang="tr-TR" sz="2800" dirty="0"/>
            </a:br>
            <a:r>
              <a:rPr lang="tr-TR" sz="2800" dirty="0"/>
              <a:t/>
            </a:r>
            <a:br>
              <a:rPr lang="tr-TR" sz="2800" dirty="0"/>
            </a:br>
            <a:r>
              <a:rPr lang="tr-TR" sz="2800" dirty="0"/>
              <a:t>2. Her türlü telekomünikasyon bağlantısı yapmak.</a:t>
            </a:r>
            <a:br>
              <a:rPr lang="tr-TR" sz="2800" dirty="0"/>
            </a:br>
            <a:r>
              <a:rPr lang="tr-TR" sz="2800" dirty="0"/>
              <a:t/>
            </a:r>
            <a:br>
              <a:rPr lang="tr-TR" sz="2800" dirty="0"/>
            </a:br>
            <a:r>
              <a:rPr lang="tr-TR" sz="2800" dirty="0"/>
              <a:t>3. Müşterilere ait telefon faturalarını düzenlemek ve zamanında </a:t>
            </a:r>
            <a:r>
              <a:rPr lang="tr-TR" sz="2800" dirty="0" err="1"/>
              <a:t>önkasaya</a:t>
            </a:r>
            <a:r>
              <a:rPr lang="tr-TR" sz="2800" dirty="0"/>
              <a:t> iletmek. </a:t>
            </a:r>
            <a:br>
              <a:rPr lang="tr-TR" sz="2800" dirty="0"/>
            </a:br>
            <a:r>
              <a:rPr lang="tr-TR" sz="2800" dirty="0"/>
              <a:t/>
            </a:r>
            <a:br>
              <a:rPr lang="tr-TR" sz="2800" dirty="0"/>
            </a:br>
            <a:r>
              <a:rPr lang="tr-TR" sz="2800" dirty="0"/>
              <a:t>4. Misafir adına mesaj almak ve </a:t>
            </a:r>
            <a:r>
              <a:rPr lang="tr-TR" sz="2800" dirty="0" err="1"/>
              <a:t>concierge’e</a:t>
            </a:r>
            <a:r>
              <a:rPr lang="tr-TR" sz="2800" dirty="0"/>
              <a:t> iletmek.</a:t>
            </a:r>
            <a:br>
              <a:rPr lang="tr-TR" sz="2800" dirty="0"/>
            </a:br>
            <a:r>
              <a:rPr lang="tr-TR" sz="2800" dirty="0"/>
              <a:t/>
            </a:r>
            <a:br>
              <a:rPr lang="tr-TR" sz="2800" dirty="0"/>
            </a:br>
            <a:r>
              <a:rPr lang="tr-TR" sz="2800" dirty="0"/>
              <a:t>5. Günlük uyandırma formlarını düzenlemek ve uyandırmaları aksatmadan yürütmek.</a:t>
            </a:r>
            <a:br>
              <a:rPr lang="tr-TR" sz="2800" dirty="0"/>
            </a:br>
            <a:r>
              <a:rPr lang="tr-TR" sz="2800" dirty="0"/>
              <a:t/>
            </a:r>
            <a:br>
              <a:rPr lang="tr-TR" sz="2800" dirty="0"/>
            </a:br>
            <a:r>
              <a:rPr lang="tr-TR" sz="2800" dirty="0"/>
              <a:t>6. Otel dahilindeki telefon arızalarını teknik servise bildirmek.</a:t>
            </a:r>
            <a:br>
              <a:rPr lang="tr-TR" sz="2800" dirty="0"/>
            </a:br>
            <a:r>
              <a:rPr lang="tr-TR" sz="2800" dirty="0"/>
              <a:t/>
            </a:r>
            <a:br>
              <a:rPr lang="tr-TR" sz="2800" dirty="0"/>
            </a:br>
            <a:r>
              <a:rPr lang="tr-TR" sz="2800" dirty="0"/>
              <a:t>7. Otel video ve müzik yayınını kontrol etmek.</a:t>
            </a:r>
          </a:p>
        </p:txBody>
      </p:sp>
    </p:spTree>
    <p:extLst>
      <p:ext uri="{BB962C8B-B14F-4D97-AF65-F5344CB8AC3E}">
        <p14:creationId xmlns:p14="http://schemas.microsoft.com/office/powerpoint/2010/main" val="22374568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C34A5091-77EB-43CD-BAD3-329D0E0BA694}"/>
              </a:ext>
            </a:extLst>
          </p:cNvPr>
          <p:cNvSpPr>
            <a:spLocks noGrp="1"/>
          </p:cNvSpPr>
          <p:nvPr>
            <p:ph type="title"/>
          </p:nvPr>
        </p:nvSpPr>
        <p:spPr>
          <a:xfrm>
            <a:off x="0" y="0"/>
            <a:ext cx="12192000" cy="1325563"/>
          </a:xfrm>
        </p:spPr>
        <p:txBody>
          <a:bodyPr/>
          <a:lstStyle/>
          <a:p>
            <a:r>
              <a:rPr lang="fr-FR" sz="2800" dirty="0" err="1">
                <a:solidFill>
                  <a:srgbClr val="FF5050"/>
                </a:solidFill>
                <a:latin typeface="Arial Black" panose="020B0A04020102020204" pitchFamily="34" charset="0"/>
              </a:rPr>
              <a:t>Danışma</a:t>
            </a:r>
            <a:r>
              <a:rPr lang="fr-FR" sz="2800" dirty="0">
                <a:solidFill>
                  <a:srgbClr val="FF5050"/>
                </a:solidFill>
                <a:latin typeface="Arial Black" panose="020B0A04020102020204" pitchFamily="34" charset="0"/>
              </a:rPr>
              <a:t>/</a:t>
            </a:r>
            <a:r>
              <a:rPr lang="fr-FR" sz="2800" dirty="0" err="1">
                <a:solidFill>
                  <a:srgbClr val="FF5050"/>
                </a:solidFill>
                <a:latin typeface="Arial Black" panose="020B0A04020102020204" pitchFamily="34" charset="0"/>
              </a:rPr>
              <a:t>Enformasyon</a:t>
            </a:r>
            <a:r>
              <a:rPr lang="fr-FR" sz="2800" dirty="0">
                <a:solidFill>
                  <a:srgbClr val="FF5050"/>
                </a:solidFill>
                <a:latin typeface="Arial Black" panose="020B0A04020102020204" pitchFamily="34" charset="0"/>
              </a:rPr>
              <a:t> </a:t>
            </a:r>
            <a:r>
              <a:rPr lang="fr-FR" sz="2800" dirty="0" err="1">
                <a:solidFill>
                  <a:srgbClr val="FF5050"/>
                </a:solidFill>
                <a:latin typeface="Arial Black" panose="020B0A04020102020204" pitchFamily="34" charset="0"/>
              </a:rPr>
              <a:t>Memuru</a:t>
            </a:r>
            <a:r>
              <a:rPr lang="fr-FR" sz="2800" dirty="0">
                <a:solidFill>
                  <a:srgbClr val="FF5050"/>
                </a:solidFill>
                <a:latin typeface="Arial Black" panose="020B0A04020102020204" pitchFamily="34" charset="0"/>
              </a:rPr>
              <a:t> (Information </a:t>
            </a:r>
            <a:r>
              <a:rPr lang="fr-FR" sz="2800" dirty="0" err="1">
                <a:solidFill>
                  <a:srgbClr val="FF5050"/>
                </a:solidFill>
                <a:latin typeface="Arial Black" panose="020B0A04020102020204" pitchFamily="34" charset="0"/>
              </a:rPr>
              <a:t>Clerk</a:t>
            </a:r>
            <a:r>
              <a:rPr lang="fr-FR" dirty="0">
                <a:solidFill>
                  <a:srgbClr val="FF5050"/>
                </a:solidFill>
                <a:latin typeface="Arial Black" panose="020B0A04020102020204" pitchFamily="34" charset="0"/>
              </a:rPr>
              <a:t>)</a:t>
            </a:r>
            <a:r>
              <a:rPr lang="tr-TR" dirty="0">
                <a:solidFill>
                  <a:srgbClr val="FF5050"/>
                </a:solidFill>
                <a:latin typeface="Arial Black" panose="020B0A04020102020204" pitchFamily="34" charset="0"/>
              </a:rPr>
              <a:t> :</a:t>
            </a:r>
          </a:p>
        </p:txBody>
      </p:sp>
      <p:sp>
        <p:nvSpPr>
          <p:cNvPr id="3" name="İçerik Yer Tutucusu 2">
            <a:extLst>
              <a:ext uri="{FF2B5EF4-FFF2-40B4-BE49-F238E27FC236}">
                <a16:creationId xmlns="" xmlns:a16="http://schemas.microsoft.com/office/drawing/2014/main" id="{2F98CE5B-F96E-4E2E-87DA-22F804E0BBE6}"/>
              </a:ext>
            </a:extLst>
          </p:cNvPr>
          <p:cNvSpPr>
            <a:spLocks noGrp="1"/>
          </p:cNvSpPr>
          <p:nvPr>
            <p:ph idx="1"/>
          </p:nvPr>
        </p:nvSpPr>
        <p:spPr>
          <a:xfrm>
            <a:off x="329783" y="1325562"/>
            <a:ext cx="11317573" cy="5405021"/>
          </a:xfrm>
        </p:spPr>
        <p:txBody>
          <a:bodyPr>
            <a:normAutofit fontScale="85000" lnSpcReduction="20000"/>
          </a:bodyPr>
          <a:lstStyle/>
          <a:p>
            <a:pPr marL="0" indent="0">
              <a:buNone/>
            </a:pPr>
            <a:r>
              <a:rPr lang="tr-TR" dirty="0">
                <a:solidFill>
                  <a:srgbClr val="FF00FF"/>
                </a:solidFill>
                <a:latin typeface="Arial Black" panose="020B0A04020102020204" pitchFamily="34" charset="0"/>
              </a:rPr>
              <a:t>                         Taşıması Gereken Özellikler: </a:t>
            </a:r>
          </a:p>
          <a:p>
            <a:endParaRPr lang="tr-TR" dirty="0">
              <a:solidFill>
                <a:srgbClr val="FF00FF"/>
              </a:solidFill>
              <a:latin typeface="Arial Black" panose="020B0A04020102020204" pitchFamily="34" charset="0"/>
            </a:endParaRPr>
          </a:p>
          <a:p>
            <a:pPr marL="0" indent="0">
              <a:buNone/>
            </a:pPr>
            <a:r>
              <a:rPr lang="tr-TR" dirty="0"/>
              <a:t>• Kibar, nazik ve ciddi bir kişi olmak. </a:t>
            </a:r>
          </a:p>
          <a:p>
            <a:pPr marL="0" indent="0">
              <a:buNone/>
            </a:pPr>
            <a:endParaRPr lang="tr-TR" dirty="0"/>
          </a:p>
          <a:p>
            <a:pPr marL="0" indent="0">
              <a:buNone/>
            </a:pPr>
            <a:r>
              <a:rPr lang="tr-TR" dirty="0"/>
              <a:t>• İyi düzeyde yabancı dil bilmek.</a:t>
            </a:r>
          </a:p>
          <a:p>
            <a:pPr marL="0" indent="0">
              <a:buNone/>
            </a:pPr>
            <a:endParaRPr lang="tr-TR" dirty="0"/>
          </a:p>
          <a:p>
            <a:pPr marL="0" indent="0">
              <a:buNone/>
            </a:pPr>
            <a:r>
              <a:rPr lang="tr-TR" dirty="0"/>
              <a:t>• İyi bir ses tonu ve akıcı bir konuşma yeteneğine sahip olmak.</a:t>
            </a:r>
          </a:p>
          <a:p>
            <a:pPr marL="0" indent="0">
              <a:buNone/>
            </a:pPr>
            <a:endParaRPr lang="tr-TR" dirty="0"/>
          </a:p>
          <a:p>
            <a:pPr marL="0" indent="0">
              <a:buNone/>
            </a:pPr>
            <a:r>
              <a:rPr lang="tr-TR" dirty="0"/>
              <a:t>• Bölge hakkında bilgi sahibi olmak.</a:t>
            </a:r>
          </a:p>
          <a:p>
            <a:pPr marL="0" indent="0">
              <a:buNone/>
            </a:pPr>
            <a:endParaRPr lang="tr-TR" dirty="0"/>
          </a:p>
          <a:p>
            <a:pPr marL="0" indent="0">
              <a:buNone/>
            </a:pPr>
            <a:r>
              <a:rPr lang="tr-TR" dirty="0"/>
              <a:t>• Araştırma ve bilgi toplama yeteneğine sahip olmak.</a:t>
            </a:r>
          </a:p>
          <a:p>
            <a:pPr marL="0" indent="0">
              <a:buNone/>
            </a:pPr>
            <a:endParaRPr lang="tr-TR" dirty="0"/>
          </a:p>
          <a:p>
            <a:pPr marL="0" indent="0">
              <a:buNone/>
            </a:pPr>
            <a:r>
              <a:rPr lang="tr-TR" dirty="0"/>
              <a:t>• İnsanlarla iletişim kurma yeteneğine sahip olmak.</a:t>
            </a:r>
          </a:p>
        </p:txBody>
      </p:sp>
    </p:spTree>
    <p:extLst>
      <p:ext uri="{BB962C8B-B14F-4D97-AF65-F5344CB8AC3E}">
        <p14:creationId xmlns:p14="http://schemas.microsoft.com/office/powerpoint/2010/main" val="27800933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solidFill>
                  <a:srgbClr val="FF0000"/>
                </a:solidFill>
                <a:ea typeface="+mj-ea"/>
                <a:cs typeface="+mj-cs"/>
              </a:rPr>
              <a:t>KAYNAKÇA: Demirtaş, N. (2010).</a:t>
            </a:r>
            <a:r>
              <a:rPr lang="tr-TR" dirty="0" err="1">
                <a:solidFill>
                  <a:srgbClr val="FF0000"/>
                </a:solidFill>
                <a:ea typeface="+mj-ea"/>
                <a:cs typeface="+mj-cs"/>
              </a:rPr>
              <a:t>Önbüro</a:t>
            </a:r>
            <a:r>
              <a:rPr lang="tr-TR" dirty="0">
                <a:solidFill>
                  <a:srgbClr val="FF0000"/>
                </a:solidFill>
                <a:ea typeface="+mj-ea"/>
                <a:cs typeface="+mj-cs"/>
              </a:rPr>
              <a:t> İşlemleri, Ankuzem,1. Baskı.</a:t>
            </a:r>
            <a:endParaRPr lang="tr-TR" dirty="0"/>
          </a:p>
        </p:txBody>
      </p:sp>
    </p:spTree>
    <p:extLst>
      <p:ext uri="{BB962C8B-B14F-4D97-AF65-F5344CB8AC3E}">
        <p14:creationId xmlns:p14="http://schemas.microsoft.com/office/powerpoint/2010/main" val="1390988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 xmlns:a16="http://schemas.microsoft.com/office/drawing/2014/main" id="{1F004846-A6C6-415C-A790-C1C560BC567F}"/>
              </a:ext>
            </a:extLst>
          </p:cNvPr>
          <p:cNvSpPr>
            <a:spLocks noGrp="1"/>
          </p:cNvSpPr>
          <p:nvPr>
            <p:ph type="title"/>
          </p:nvPr>
        </p:nvSpPr>
        <p:spPr>
          <a:xfrm>
            <a:off x="0" y="0"/>
            <a:ext cx="12192000" cy="6858000"/>
          </a:xfrm>
        </p:spPr>
        <p:txBody>
          <a:bodyPr>
            <a:normAutofit/>
          </a:bodyPr>
          <a:lstStyle/>
          <a:p>
            <a:r>
              <a:rPr lang="tr-TR" sz="2800" dirty="0"/>
              <a:t>11. Meslekte başarılı olma hırsı .</a:t>
            </a:r>
            <a:br>
              <a:rPr lang="tr-TR" sz="2800" dirty="0"/>
            </a:br>
            <a:r>
              <a:rPr lang="tr-TR" sz="2800" dirty="0"/>
              <a:t/>
            </a:r>
            <a:br>
              <a:rPr lang="tr-TR" sz="2800" dirty="0"/>
            </a:br>
            <a:r>
              <a:rPr lang="tr-TR" sz="2800" dirty="0"/>
              <a:t>12. Yönetim politikalarını aksettirmeye istekli olmak.</a:t>
            </a:r>
            <a:br>
              <a:rPr lang="tr-TR" sz="2800" dirty="0"/>
            </a:br>
            <a:r>
              <a:rPr lang="tr-TR" sz="2800" dirty="0"/>
              <a:t/>
            </a:r>
            <a:br>
              <a:rPr lang="tr-TR" sz="2800" dirty="0"/>
            </a:br>
            <a:r>
              <a:rPr lang="tr-TR" sz="2800" dirty="0"/>
              <a:t>13. Güzel bir ses tonu ve konuşma yeteneğini iyi kullanabilmek .</a:t>
            </a:r>
            <a:br>
              <a:rPr lang="tr-TR" sz="2800" dirty="0"/>
            </a:br>
            <a:r>
              <a:rPr lang="tr-TR" sz="2800" dirty="0"/>
              <a:t/>
            </a:r>
            <a:br>
              <a:rPr lang="tr-TR" sz="2800" dirty="0"/>
            </a:br>
            <a:r>
              <a:rPr lang="tr-TR" sz="2800" dirty="0"/>
              <a:t>14. Dengeli olmak .</a:t>
            </a:r>
            <a:br>
              <a:rPr lang="tr-TR" sz="2800" dirty="0"/>
            </a:br>
            <a:r>
              <a:rPr lang="tr-TR" sz="2800" dirty="0"/>
              <a:t/>
            </a:r>
            <a:br>
              <a:rPr lang="tr-TR" sz="2800" dirty="0"/>
            </a:br>
            <a:r>
              <a:rPr lang="tr-TR" sz="2800" dirty="0"/>
              <a:t>15. Düzgün ve okunaklı yazı yazma yeteneğine sahip olmak .</a:t>
            </a:r>
            <a:br>
              <a:rPr lang="tr-TR" sz="2800" dirty="0"/>
            </a:br>
            <a:r>
              <a:rPr lang="tr-TR" sz="2800" dirty="0"/>
              <a:t/>
            </a:r>
            <a:br>
              <a:rPr lang="tr-TR" sz="2800" dirty="0"/>
            </a:br>
            <a:r>
              <a:rPr lang="tr-TR" sz="2800" dirty="0"/>
              <a:t>16. Empati kurabilmek .</a:t>
            </a:r>
            <a:br>
              <a:rPr lang="tr-TR" sz="2800" dirty="0"/>
            </a:br>
            <a:r>
              <a:rPr lang="tr-TR" sz="2800" dirty="0"/>
              <a:t/>
            </a:r>
            <a:br>
              <a:rPr lang="tr-TR" sz="2800" dirty="0"/>
            </a:br>
            <a:r>
              <a:rPr lang="tr-TR" sz="2800" dirty="0"/>
              <a:t>17. Şikâyetlerle ilgilenmek .</a:t>
            </a:r>
          </a:p>
        </p:txBody>
      </p:sp>
    </p:spTree>
    <p:extLst>
      <p:ext uri="{BB962C8B-B14F-4D97-AF65-F5344CB8AC3E}">
        <p14:creationId xmlns:p14="http://schemas.microsoft.com/office/powerpoint/2010/main" val="3429568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6F875CAE-E08A-48CE-A33F-4CC86C5C17BA}"/>
              </a:ext>
            </a:extLst>
          </p:cNvPr>
          <p:cNvSpPr>
            <a:spLocks noGrp="1"/>
          </p:cNvSpPr>
          <p:nvPr>
            <p:ph type="title"/>
          </p:nvPr>
        </p:nvSpPr>
        <p:spPr>
          <a:xfrm>
            <a:off x="0" y="0"/>
            <a:ext cx="10103370" cy="681037"/>
          </a:xfrm>
        </p:spPr>
        <p:txBody>
          <a:bodyPr>
            <a:normAutofit/>
          </a:bodyPr>
          <a:lstStyle/>
          <a:p>
            <a:r>
              <a:rPr lang="tr-TR" sz="3600" dirty="0">
                <a:solidFill>
                  <a:srgbClr val="FF0000"/>
                </a:solidFill>
                <a:latin typeface="Arial Black" panose="020B0A04020102020204" pitchFamily="34" charset="0"/>
              </a:rPr>
              <a:t>Dikkat edilmesi gerekenler :</a:t>
            </a:r>
          </a:p>
        </p:txBody>
      </p:sp>
      <p:sp>
        <p:nvSpPr>
          <p:cNvPr id="3" name="İçerik Yer Tutucusu 2">
            <a:extLst>
              <a:ext uri="{FF2B5EF4-FFF2-40B4-BE49-F238E27FC236}">
                <a16:creationId xmlns="" xmlns:a16="http://schemas.microsoft.com/office/drawing/2014/main" id="{6DA78978-9E14-4690-8D5A-33FEDD3E904B}"/>
              </a:ext>
            </a:extLst>
          </p:cNvPr>
          <p:cNvSpPr>
            <a:spLocks noGrp="1"/>
          </p:cNvSpPr>
          <p:nvPr>
            <p:ph idx="1"/>
          </p:nvPr>
        </p:nvSpPr>
        <p:spPr>
          <a:xfrm>
            <a:off x="0" y="836274"/>
            <a:ext cx="12192000" cy="6021726"/>
          </a:xfrm>
        </p:spPr>
        <p:txBody>
          <a:bodyPr>
            <a:normAutofit fontScale="92500"/>
          </a:bodyPr>
          <a:lstStyle/>
          <a:p>
            <a:pPr marL="0" indent="0">
              <a:buNone/>
            </a:pPr>
            <a:r>
              <a:rPr lang="tr-TR" sz="3200" dirty="0"/>
              <a:t>• Müşteri ile tartışmamak.</a:t>
            </a:r>
          </a:p>
          <a:p>
            <a:pPr marL="0" indent="0">
              <a:buNone/>
            </a:pPr>
            <a:r>
              <a:rPr lang="tr-TR" sz="3200" dirty="0"/>
              <a:t>• Müşterinin eleştirilerine açık olmak.</a:t>
            </a:r>
          </a:p>
          <a:p>
            <a:pPr marL="0" indent="0">
              <a:buNone/>
            </a:pPr>
            <a:r>
              <a:rPr lang="tr-TR" sz="3200" dirty="0"/>
              <a:t>• Müşterinin şikayeti ne olursa olsun ilgilenmek ve çözmeye çalışmak.</a:t>
            </a:r>
          </a:p>
          <a:p>
            <a:pPr marL="0" indent="0">
              <a:buNone/>
            </a:pPr>
            <a:r>
              <a:rPr lang="tr-TR" sz="3200" dirty="0"/>
              <a:t>• Şikayetini ilgi ile dinlemeye çalışmak ve sinirinin yatışmasını sağlamak.</a:t>
            </a:r>
          </a:p>
          <a:p>
            <a:pPr marL="0" indent="0">
              <a:buNone/>
            </a:pPr>
            <a:r>
              <a:rPr lang="tr-TR" sz="3200" dirty="0"/>
              <a:t>• Şikayete ilişkin hatanın sebebini kısa ve basit olarak açıklamaya çalışmak ve gereğinden fazla özür dilememek.</a:t>
            </a:r>
          </a:p>
          <a:p>
            <a:pPr marL="0" indent="0">
              <a:buNone/>
            </a:pPr>
            <a:r>
              <a:rPr lang="tr-TR" sz="3200" dirty="0"/>
              <a:t>• Sorunu not edip durumu düzeltmeye çalışmak.</a:t>
            </a:r>
          </a:p>
          <a:p>
            <a:pPr marL="0" indent="0">
              <a:buNone/>
            </a:pPr>
            <a:r>
              <a:rPr lang="tr-TR" sz="3200" dirty="0"/>
              <a:t>• Şikayet ilettiği için müşteriye teşekkür etmek.</a:t>
            </a:r>
          </a:p>
          <a:p>
            <a:pPr marL="0" indent="0">
              <a:buNone/>
            </a:pPr>
            <a:r>
              <a:rPr lang="tr-TR" sz="3200" dirty="0"/>
              <a:t>• Sorun yetkisini aşıyorsa müşterinin ilgili/yetkiliyle görüşmesini sağlamak.</a:t>
            </a:r>
          </a:p>
          <a:p>
            <a:pPr marL="0" indent="0">
              <a:buNone/>
            </a:pPr>
            <a:r>
              <a:rPr lang="tr-TR" sz="3200" dirty="0"/>
              <a:t>• Müşteriyi selamlamak (gelirken karşılama ve giderken uğurlama selamı).</a:t>
            </a:r>
          </a:p>
          <a:p>
            <a:pPr marL="0" indent="0">
              <a:buNone/>
            </a:pPr>
            <a:r>
              <a:rPr lang="tr-TR" sz="3200" dirty="0"/>
              <a:t>• Müşteriye gülümsemek.</a:t>
            </a:r>
          </a:p>
        </p:txBody>
      </p:sp>
    </p:spTree>
    <p:extLst>
      <p:ext uri="{BB962C8B-B14F-4D97-AF65-F5344CB8AC3E}">
        <p14:creationId xmlns:p14="http://schemas.microsoft.com/office/powerpoint/2010/main" val="1980159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7EE9961-6425-4D82-A3C3-CA3095139F67}"/>
              </a:ext>
            </a:extLst>
          </p:cNvPr>
          <p:cNvSpPr>
            <a:spLocks noGrp="1"/>
          </p:cNvSpPr>
          <p:nvPr>
            <p:ph type="title"/>
          </p:nvPr>
        </p:nvSpPr>
        <p:spPr>
          <a:xfrm>
            <a:off x="0" y="18255"/>
            <a:ext cx="12082072" cy="911135"/>
          </a:xfrm>
        </p:spPr>
        <p:txBody>
          <a:bodyPr>
            <a:normAutofit/>
          </a:bodyPr>
          <a:lstStyle/>
          <a:p>
            <a:r>
              <a:rPr lang="tr-TR" sz="3200" dirty="0">
                <a:solidFill>
                  <a:srgbClr val="FF0000"/>
                </a:solidFill>
                <a:latin typeface="Arial Black" panose="020B0A04020102020204" pitchFamily="34" charset="0"/>
              </a:rPr>
              <a:t>Ön Büro Müdürü (Front Office Manager) :</a:t>
            </a:r>
          </a:p>
        </p:txBody>
      </p:sp>
      <p:sp>
        <p:nvSpPr>
          <p:cNvPr id="3" name="İçerik Yer Tutucusu 2">
            <a:extLst>
              <a:ext uri="{FF2B5EF4-FFF2-40B4-BE49-F238E27FC236}">
                <a16:creationId xmlns="" xmlns:a16="http://schemas.microsoft.com/office/drawing/2014/main" id="{9A42C0AB-4172-45E3-B4D1-41B1936BC59A}"/>
              </a:ext>
            </a:extLst>
          </p:cNvPr>
          <p:cNvSpPr>
            <a:spLocks noGrp="1"/>
          </p:cNvSpPr>
          <p:nvPr>
            <p:ph idx="1"/>
          </p:nvPr>
        </p:nvSpPr>
        <p:spPr>
          <a:xfrm>
            <a:off x="0" y="1061125"/>
            <a:ext cx="12192000" cy="5778619"/>
          </a:xfrm>
        </p:spPr>
        <p:txBody>
          <a:bodyPr>
            <a:normAutofit lnSpcReduction="10000"/>
          </a:bodyPr>
          <a:lstStyle/>
          <a:p>
            <a:r>
              <a:rPr lang="tr-TR" dirty="0">
                <a:solidFill>
                  <a:srgbClr val="FF0066"/>
                </a:solidFill>
                <a:latin typeface="Arial Black" panose="020B0A04020102020204" pitchFamily="34" charset="0"/>
                <a:cs typeface="Aharoni" panose="02010803020104030203" pitchFamily="2" charset="-79"/>
              </a:rPr>
              <a:t>Taşıması Gereken Özellikler: </a:t>
            </a:r>
          </a:p>
          <a:p>
            <a:endParaRPr lang="tr-TR" dirty="0">
              <a:solidFill>
                <a:srgbClr val="FF0066"/>
              </a:solidFill>
              <a:latin typeface="Arial Black" panose="020B0A04020102020204" pitchFamily="34" charset="0"/>
              <a:cs typeface="Aharoni" panose="02010803020104030203" pitchFamily="2" charset="-79"/>
            </a:endParaRPr>
          </a:p>
          <a:p>
            <a:pPr marL="0" indent="0">
              <a:buNone/>
            </a:pPr>
            <a:r>
              <a:rPr lang="tr-TR" sz="2400" dirty="0">
                <a:latin typeface="Arial Black" panose="020B0A04020102020204" pitchFamily="34" charset="0"/>
              </a:rPr>
              <a:t>• Kuvvetli bir hafızaya sahip olmak.</a:t>
            </a:r>
          </a:p>
          <a:p>
            <a:pPr marL="0" indent="0">
              <a:buNone/>
            </a:pPr>
            <a:endParaRPr lang="tr-TR" sz="2400" dirty="0">
              <a:latin typeface="Arial Black" panose="020B0A04020102020204" pitchFamily="34" charset="0"/>
            </a:endParaRPr>
          </a:p>
          <a:p>
            <a:pPr marL="0" indent="0">
              <a:buNone/>
            </a:pPr>
            <a:r>
              <a:rPr lang="tr-TR" sz="2400" dirty="0">
                <a:latin typeface="Arial Black" panose="020B0A04020102020204" pitchFamily="34" charset="0"/>
              </a:rPr>
              <a:t>• En az 3 yabancı dili akıcı bir şekilde konuşabilmek.</a:t>
            </a:r>
          </a:p>
          <a:p>
            <a:pPr marL="0" indent="0">
              <a:buNone/>
            </a:pPr>
            <a:endParaRPr lang="tr-TR" sz="2400" dirty="0">
              <a:latin typeface="Arial Black" panose="020B0A04020102020204" pitchFamily="34" charset="0"/>
            </a:endParaRPr>
          </a:p>
          <a:p>
            <a:pPr marL="0" indent="0">
              <a:buNone/>
            </a:pPr>
            <a:r>
              <a:rPr lang="tr-TR" sz="2400" dirty="0">
                <a:latin typeface="Arial Black" panose="020B0A04020102020204" pitchFamily="34" charset="0"/>
              </a:rPr>
              <a:t>• Seçkin bir hal ve değişik durumlara uyum özelliği gösterebilmek.</a:t>
            </a:r>
          </a:p>
          <a:p>
            <a:pPr marL="0" indent="0">
              <a:buNone/>
            </a:pPr>
            <a:endParaRPr lang="tr-TR" sz="2400" dirty="0">
              <a:latin typeface="Arial Black" panose="020B0A04020102020204" pitchFamily="34" charset="0"/>
            </a:endParaRPr>
          </a:p>
          <a:p>
            <a:pPr marL="0" indent="0">
              <a:buNone/>
            </a:pPr>
            <a:r>
              <a:rPr lang="tr-TR" sz="2400" dirty="0">
                <a:latin typeface="Arial Black" panose="020B0A04020102020204" pitchFamily="34" charset="0"/>
              </a:rPr>
              <a:t>• Psikolojik sezgi ve ikna kabiliyetine sahip olmak.</a:t>
            </a:r>
          </a:p>
          <a:p>
            <a:pPr marL="0" indent="0">
              <a:buNone/>
            </a:pPr>
            <a:endParaRPr lang="tr-TR" sz="2400" dirty="0">
              <a:latin typeface="Arial Black" panose="020B0A04020102020204" pitchFamily="34" charset="0"/>
            </a:endParaRPr>
          </a:p>
          <a:p>
            <a:pPr marL="0" indent="0">
              <a:buNone/>
            </a:pPr>
            <a:r>
              <a:rPr lang="tr-TR" sz="2400" dirty="0">
                <a:latin typeface="Arial Black" panose="020B0A04020102020204" pitchFamily="34" charset="0"/>
              </a:rPr>
              <a:t>• Mesleki formasyona ve geniş bir genel kültüre sahip olmak.</a:t>
            </a:r>
          </a:p>
          <a:p>
            <a:pPr marL="0" indent="0">
              <a:buNone/>
            </a:pPr>
            <a:endParaRPr lang="tr-TR" sz="2400" dirty="0">
              <a:latin typeface="Arial Black" panose="020B0A04020102020204" pitchFamily="34" charset="0"/>
            </a:endParaRPr>
          </a:p>
          <a:p>
            <a:pPr marL="0" indent="0">
              <a:buNone/>
            </a:pPr>
            <a:r>
              <a:rPr lang="tr-TR" sz="2400" dirty="0">
                <a:latin typeface="Arial Black" panose="020B0A04020102020204" pitchFamily="34" charset="0"/>
              </a:rPr>
              <a:t>• Yöneticilik vasıflarına sahip olmak.</a:t>
            </a:r>
          </a:p>
        </p:txBody>
      </p:sp>
    </p:spTree>
    <p:extLst>
      <p:ext uri="{BB962C8B-B14F-4D97-AF65-F5344CB8AC3E}">
        <p14:creationId xmlns:p14="http://schemas.microsoft.com/office/powerpoint/2010/main" val="2061587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42E16A28-EC27-4C9F-9F73-D548D98DFC47}"/>
              </a:ext>
            </a:extLst>
          </p:cNvPr>
          <p:cNvSpPr>
            <a:spLocks noGrp="1"/>
          </p:cNvSpPr>
          <p:nvPr>
            <p:ph type="title"/>
          </p:nvPr>
        </p:nvSpPr>
        <p:spPr>
          <a:xfrm>
            <a:off x="0" y="1"/>
            <a:ext cx="10515600" cy="1079292"/>
          </a:xfrm>
        </p:spPr>
        <p:txBody>
          <a:bodyPr>
            <a:normAutofit/>
          </a:bodyPr>
          <a:lstStyle/>
          <a:p>
            <a:r>
              <a:rPr lang="tr-TR" sz="4000" dirty="0">
                <a:solidFill>
                  <a:srgbClr val="FF0000"/>
                </a:solidFill>
                <a:latin typeface="Arial Black" panose="020B0A04020102020204" pitchFamily="34" charset="0"/>
              </a:rPr>
              <a:t>Görev Tanımları:</a:t>
            </a:r>
          </a:p>
        </p:txBody>
      </p:sp>
      <p:sp>
        <p:nvSpPr>
          <p:cNvPr id="3" name="İçerik Yer Tutucusu 2">
            <a:extLst>
              <a:ext uri="{FF2B5EF4-FFF2-40B4-BE49-F238E27FC236}">
                <a16:creationId xmlns="" xmlns:a16="http://schemas.microsoft.com/office/drawing/2014/main" id="{F7728090-934A-4DCB-A48D-AFA8CC2D4163}"/>
              </a:ext>
            </a:extLst>
          </p:cNvPr>
          <p:cNvSpPr>
            <a:spLocks noGrp="1"/>
          </p:cNvSpPr>
          <p:nvPr>
            <p:ph idx="1"/>
          </p:nvPr>
        </p:nvSpPr>
        <p:spPr>
          <a:xfrm>
            <a:off x="0" y="1253331"/>
            <a:ext cx="12192000" cy="5604668"/>
          </a:xfrm>
        </p:spPr>
        <p:txBody>
          <a:bodyPr>
            <a:normAutofit/>
          </a:bodyPr>
          <a:lstStyle/>
          <a:p>
            <a:r>
              <a:rPr lang="tr-TR" sz="2400" dirty="0"/>
              <a:t>1. Otelin ön bürosunda bulunan resepsiyon, </a:t>
            </a:r>
            <a:r>
              <a:rPr lang="tr-TR" sz="2400" dirty="0" err="1"/>
              <a:t>önkasa</a:t>
            </a:r>
            <a:r>
              <a:rPr lang="tr-TR" sz="2400" dirty="0"/>
              <a:t>, rezervasyon, </a:t>
            </a:r>
            <a:r>
              <a:rPr lang="tr-TR" sz="2400" dirty="0" err="1"/>
              <a:t>concierge</a:t>
            </a:r>
            <a:r>
              <a:rPr lang="tr-TR" sz="2400" dirty="0"/>
              <a:t> (danışma, taşıma, karşılama), santral (telefon, faks, </a:t>
            </a:r>
            <a:r>
              <a:rPr lang="tr-TR" sz="2400" dirty="0" err="1"/>
              <a:t>telex</a:t>
            </a:r>
            <a:r>
              <a:rPr lang="tr-TR" sz="2400" dirty="0"/>
              <a:t>) bölümlerini idare etmek ve çalışan personelin uyumlu ve sistemli yönetilmelerini sağlamak.</a:t>
            </a:r>
          </a:p>
          <a:p>
            <a:r>
              <a:rPr lang="tr-TR" sz="2400" dirty="0"/>
              <a:t>2. Ön büronun diğer bölümlerle koordinasyonunu sağlamak ve düzenlemek.</a:t>
            </a:r>
          </a:p>
          <a:p>
            <a:r>
              <a:rPr lang="tr-TR" sz="2400" dirty="0"/>
              <a:t>3. Alt ilişkilerinde tüm bölüm şeflerinin birbirleriyle olan koordinasyonlarını düzenlemek, bu şefleri ve onlara bağlı personeli denetlemek.</a:t>
            </a:r>
          </a:p>
          <a:p>
            <a:r>
              <a:rPr lang="tr-TR" sz="2400" dirty="0"/>
              <a:t>4. Mevsimsel, politik, ekonomik ve sosyal olayları </a:t>
            </a:r>
            <a:r>
              <a:rPr lang="tr-TR" sz="2400" dirty="0" err="1"/>
              <a:t>gözönüne</a:t>
            </a:r>
            <a:r>
              <a:rPr lang="tr-TR" sz="2400" dirty="0"/>
              <a:t> alarak, optimum karlılık sağlayacak müşteri durumlarını saptamak ve bu konuda rezervasyon politikasını belirlemek.</a:t>
            </a:r>
          </a:p>
          <a:p>
            <a:r>
              <a:rPr lang="tr-TR" sz="2400" dirty="0"/>
              <a:t>5. V.I.P misafirleri bölmede karşılayıp odalarına kadar refakat etmek. Genel Müdüre bilgi vermek.</a:t>
            </a:r>
          </a:p>
          <a:p>
            <a:r>
              <a:rPr lang="tr-TR" sz="2400" dirty="0"/>
              <a:t>6. Kredi Kontrol Sistemini denetleyip onaylamak ve genel müdüre bilgi vermek.</a:t>
            </a:r>
          </a:p>
          <a:p>
            <a:r>
              <a:rPr lang="tr-TR" sz="2400" dirty="0"/>
              <a:t>7. Gelmeyen (</a:t>
            </a:r>
            <a:r>
              <a:rPr lang="tr-TR" sz="2400" dirty="0" err="1"/>
              <a:t>no-show</a:t>
            </a:r>
            <a:r>
              <a:rPr lang="tr-TR" sz="2400" dirty="0"/>
              <a:t>) rezervasyonları inceleyip karara bağlamak.</a:t>
            </a:r>
          </a:p>
          <a:p>
            <a:r>
              <a:rPr lang="tr-TR" sz="2400" dirty="0"/>
              <a:t>8. Oda durum raporlarını onaylamak ve oda bakıcısını (</a:t>
            </a:r>
            <a:r>
              <a:rPr lang="tr-TR" sz="2400" dirty="0" err="1"/>
              <a:t>housekeeper</a:t>
            </a:r>
            <a:r>
              <a:rPr lang="tr-TR" sz="2400" dirty="0"/>
              <a:t>) uyarıp genel müdüre bilgi vermek.</a:t>
            </a:r>
          </a:p>
        </p:txBody>
      </p:sp>
    </p:spTree>
    <p:extLst>
      <p:ext uri="{BB962C8B-B14F-4D97-AF65-F5344CB8AC3E}">
        <p14:creationId xmlns:p14="http://schemas.microsoft.com/office/powerpoint/2010/main" val="3460314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 xmlns:a16="http://schemas.microsoft.com/office/drawing/2014/main" id="{147BD524-3537-4E97-A18C-4257AE5A125F}"/>
              </a:ext>
            </a:extLst>
          </p:cNvPr>
          <p:cNvSpPr>
            <a:spLocks noGrp="1"/>
          </p:cNvSpPr>
          <p:nvPr>
            <p:ph type="title"/>
          </p:nvPr>
        </p:nvSpPr>
        <p:spPr>
          <a:xfrm>
            <a:off x="0" y="0"/>
            <a:ext cx="12192000" cy="6857999"/>
          </a:xfrm>
        </p:spPr>
        <p:txBody>
          <a:bodyPr>
            <a:normAutofit/>
          </a:bodyPr>
          <a:lstStyle/>
          <a:p>
            <a:r>
              <a:rPr lang="tr-TR" sz="2400" dirty="0"/>
              <a:t>9. Odalarla ilgili anket sonuçlarını değerlendirmek, gerekli önlemlerin alınmasını sağlamak ve uyarıları yapmak.</a:t>
            </a:r>
            <a:br>
              <a:rPr lang="tr-TR" sz="2400" dirty="0"/>
            </a:br>
            <a:r>
              <a:rPr lang="tr-TR" sz="2400" dirty="0"/>
              <a:t>10. Ön büro personeli ile ilgili anket sonuçlarını değerlendirmek ve gerekli uyarıları yapmak.</a:t>
            </a:r>
            <a:br>
              <a:rPr lang="tr-TR" sz="2400" dirty="0"/>
            </a:br>
            <a:r>
              <a:rPr lang="tr-TR" sz="2400" dirty="0"/>
              <a:t>11. Bölüm içi toplantılar düzenleyerek, iş ve işleyişle ilgili sorunlara çözümler bulmak, bu toplantılarla olumlu fiziki, sosyal ve psikolojik ortamı yaratarak hedeflere ulaşılmasında tüm ön büro elemanlarını motive etmek ve verimliliği arttırmak.</a:t>
            </a:r>
            <a:br>
              <a:rPr lang="tr-TR" sz="2400" dirty="0"/>
            </a:br>
            <a:r>
              <a:rPr lang="tr-TR" sz="2400" dirty="0"/>
              <a:t>12. Ön büroda çalışanlarının eğitim ihtiyaçlarını saptamak, ofis içi (</a:t>
            </a:r>
            <a:r>
              <a:rPr lang="tr-TR" sz="2400" dirty="0" err="1"/>
              <a:t>job</a:t>
            </a:r>
            <a:r>
              <a:rPr lang="tr-TR" sz="2400" dirty="0"/>
              <a:t> </a:t>
            </a:r>
            <a:r>
              <a:rPr lang="tr-TR" sz="2400" dirty="0" err="1"/>
              <a:t>traning</a:t>
            </a:r>
            <a:r>
              <a:rPr lang="tr-TR" sz="2400" dirty="0"/>
              <a:t>) ve ofis dışı eğitim olanakları yaratmak (mesleki kurslar, seminerler, paneller, yabancı dil kursları vb.).</a:t>
            </a:r>
            <a:br>
              <a:rPr lang="tr-TR" sz="2400" dirty="0"/>
            </a:br>
            <a:r>
              <a:rPr lang="tr-TR" sz="2400" dirty="0"/>
              <a:t>13. Bölüm müdürleri toplantısında alınan kararları, yapılan değişiklikleri kendi bölümüne iletmek, gerekenlerin yapılmasını sağlamak ve denetlemek.</a:t>
            </a:r>
            <a:br>
              <a:rPr lang="tr-TR" sz="2400" dirty="0"/>
            </a:br>
            <a:r>
              <a:rPr lang="tr-TR" sz="2400" dirty="0"/>
              <a:t>14. Misafir şikayetlerini değerlendirmek, şikayetlerin sebeplerini saptamak, gerekli önlemleri almak ve genel müdüre bilgi vermek.</a:t>
            </a:r>
            <a:br>
              <a:rPr lang="tr-TR" sz="2400" dirty="0"/>
            </a:br>
            <a:r>
              <a:rPr lang="tr-TR" sz="2400" dirty="0"/>
              <a:t>15. Otelde uygulanacak oda ücretleri konusunda periyodik çalışmalar yapmak. Diğer otellerde uygulanan fiyatları araştırmak, uygulanacak fiyatların belirlenmesi konusunda satış-pazarlama bölümüyle işbirliği yapmak.</a:t>
            </a:r>
            <a:br>
              <a:rPr lang="tr-TR" sz="2400" dirty="0"/>
            </a:br>
            <a:r>
              <a:rPr lang="tr-TR" sz="2400" dirty="0"/>
              <a:t>16. Dönemsel (haftalık, aylık ve yıllık) tahminler (</a:t>
            </a:r>
            <a:r>
              <a:rPr lang="tr-TR" sz="2400" dirty="0" err="1"/>
              <a:t>forecast</a:t>
            </a:r>
            <a:r>
              <a:rPr lang="tr-TR" sz="2400" dirty="0"/>
              <a:t>) hazırlamak. Geçmiş yıllara dayanarak geleceğe ait projeksiyonlarda bulunmak.</a:t>
            </a:r>
            <a:br>
              <a:rPr lang="tr-TR" sz="2400" dirty="0"/>
            </a:br>
            <a:r>
              <a:rPr lang="tr-TR" sz="2400" dirty="0"/>
              <a:t>17. Ön büro ile ilgili istatistik raporları düzenlemek, ilgili bölüm müdürleri ve genel müdüre sunmak.</a:t>
            </a:r>
          </a:p>
        </p:txBody>
      </p:sp>
    </p:spTree>
    <p:extLst>
      <p:ext uri="{BB962C8B-B14F-4D97-AF65-F5344CB8AC3E}">
        <p14:creationId xmlns:p14="http://schemas.microsoft.com/office/powerpoint/2010/main" val="860491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2DFF6604-57B8-41BF-BC0E-A3713856D607}"/>
              </a:ext>
            </a:extLst>
          </p:cNvPr>
          <p:cNvSpPr>
            <a:spLocks noGrp="1"/>
          </p:cNvSpPr>
          <p:nvPr>
            <p:ph type="title"/>
          </p:nvPr>
        </p:nvSpPr>
        <p:spPr>
          <a:xfrm>
            <a:off x="0" y="18255"/>
            <a:ext cx="9248931" cy="866165"/>
          </a:xfrm>
        </p:spPr>
        <p:txBody>
          <a:bodyPr>
            <a:normAutofit/>
          </a:bodyPr>
          <a:lstStyle/>
          <a:p>
            <a:r>
              <a:rPr lang="en-US" sz="3200" dirty="0" err="1">
                <a:solidFill>
                  <a:srgbClr val="FF0000"/>
                </a:solidFill>
                <a:latin typeface="Arial Black" panose="020B0A04020102020204" pitchFamily="34" charset="0"/>
              </a:rPr>
              <a:t>Gece</a:t>
            </a:r>
            <a:r>
              <a:rPr lang="en-US" sz="3200" dirty="0">
                <a:solidFill>
                  <a:srgbClr val="FF0000"/>
                </a:solidFill>
                <a:latin typeface="Arial Black" panose="020B0A04020102020204" pitchFamily="34" charset="0"/>
              </a:rPr>
              <a:t> </a:t>
            </a:r>
            <a:r>
              <a:rPr lang="en-US" sz="3200" dirty="0" err="1">
                <a:solidFill>
                  <a:srgbClr val="FF0000"/>
                </a:solidFill>
                <a:latin typeface="Arial Black" panose="020B0A04020102020204" pitchFamily="34" charset="0"/>
              </a:rPr>
              <a:t>Müdürü</a:t>
            </a:r>
            <a:r>
              <a:rPr lang="en-US" sz="3200" dirty="0">
                <a:solidFill>
                  <a:srgbClr val="FF0000"/>
                </a:solidFill>
                <a:latin typeface="Arial Black" panose="020B0A04020102020204" pitchFamily="34" charset="0"/>
              </a:rPr>
              <a:t> (Night Manager)</a:t>
            </a:r>
            <a:r>
              <a:rPr lang="tr-TR" sz="3200" dirty="0">
                <a:solidFill>
                  <a:srgbClr val="FF0000"/>
                </a:solidFill>
                <a:latin typeface="Arial Black" panose="020B0A04020102020204" pitchFamily="34" charset="0"/>
              </a:rPr>
              <a:t> :</a:t>
            </a:r>
          </a:p>
        </p:txBody>
      </p:sp>
      <p:sp>
        <p:nvSpPr>
          <p:cNvPr id="3" name="İçerik Yer Tutucusu 2">
            <a:extLst>
              <a:ext uri="{FF2B5EF4-FFF2-40B4-BE49-F238E27FC236}">
                <a16:creationId xmlns="" xmlns:a16="http://schemas.microsoft.com/office/drawing/2014/main" id="{5534F13B-265D-4D6C-BC66-EA9C05826DFB}"/>
              </a:ext>
            </a:extLst>
          </p:cNvPr>
          <p:cNvSpPr>
            <a:spLocks noGrp="1"/>
          </p:cNvSpPr>
          <p:nvPr>
            <p:ph idx="1"/>
          </p:nvPr>
        </p:nvSpPr>
        <p:spPr>
          <a:xfrm>
            <a:off x="1019330" y="1618937"/>
            <a:ext cx="8754255" cy="3953655"/>
          </a:xfrm>
        </p:spPr>
        <p:txBody>
          <a:bodyPr/>
          <a:lstStyle/>
          <a:p>
            <a:pPr marL="0" indent="0">
              <a:buNone/>
            </a:pPr>
            <a:r>
              <a:rPr lang="tr-TR" sz="2400" dirty="0">
                <a:solidFill>
                  <a:srgbClr val="FF00FF"/>
                </a:solidFill>
                <a:latin typeface="Arial Black" panose="020B0A04020102020204" pitchFamily="34" charset="0"/>
              </a:rPr>
              <a:t>• Taşıması Gereken Özellikler:</a:t>
            </a:r>
          </a:p>
          <a:p>
            <a:pPr marL="0" indent="0">
              <a:buNone/>
            </a:pPr>
            <a:endParaRPr lang="tr-TR" dirty="0"/>
          </a:p>
          <a:p>
            <a:pPr marL="0" indent="0">
              <a:buNone/>
            </a:pPr>
            <a:r>
              <a:rPr lang="tr-TR" dirty="0"/>
              <a:t>• Sağ duyu sahibi olmak.</a:t>
            </a:r>
          </a:p>
          <a:p>
            <a:pPr marL="0" indent="0">
              <a:buNone/>
            </a:pPr>
            <a:r>
              <a:rPr lang="tr-TR" dirty="0"/>
              <a:t>• Yaygın dilleri konuşmak.</a:t>
            </a:r>
          </a:p>
          <a:p>
            <a:pPr marL="0" indent="0">
              <a:buNone/>
            </a:pPr>
            <a:r>
              <a:rPr lang="tr-TR" dirty="0"/>
              <a:t>• Uyanık bir yapıya sahip olmak.</a:t>
            </a:r>
          </a:p>
          <a:p>
            <a:pPr marL="0" indent="0">
              <a:buNone/>
            </a:pPr>
            <a:r>
              <a:rPr lang="tr-TR" dirty="0"/>
              <a:t>• Çabuk karar verebilme yeteneğine sahip olmak.</a:t>
            </a:r>
          </a:p>
          <a:p>
            <a:pPr marL="0" indent="0">
              <a:buNone/>
            </a:pPr>
            <a:r>
              <a:rPr lang="tr-TR" dirty="0"/>
              <a:t>• Yöneticilik özelliklerine sahip olmak.</a:t>
            </a:r>
          </a:p>
          <a:p>
            <a:pPr marL="0" indent="0">
              <a:buNone/>
            </a:pPr>
            <a:endParaRPr lang="tr-TR" dirty="0"/>
          </a:p>
        </p:txBody>
      </p:sp>
    </p:spTree>
    <p:extLst>
      <p:ext uri="{BB962C8B-B14F-4D97-AF65-F5344CB8AC3E}">
        <p14:creationId xmlns:p14="http://schemas.microsoft.com/office/powerpoint/2010/main" val="1046553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02F1017E-234F-415F-A240-43E34D244021}"/>
              </a:ext>
            </a:extLst>
          </p:cNvPr>
          <p:cNvSpPr>
            <a:spLocks noGrp="1"/>
          </p:cNvSpPr>
          <p:nvPr>
            <p:ph type="title"/>
          </p:nvPr>
        </p:nvSpPr>
        <p:spPr>
          <a:xfrm>
            <a:off x="0" y="1"/>
            <a:ext cx="7480092" cy="914400"/>
          </a:xfrm>
        </p:spPr>
        <p:txBody>
          <a:bodyPr>
            <a:normAutofit/>
          </a:bodyPr>
          <a:lstStyle/>
          <a:p>
            <a:r>
              <a:rPr lang="tr-TR" sz="3600" dirty="0">
                <a:solidFill>
                  <a:srgbClr val="FF0000"/>
                </a:solidFill>
                <a:latin typeface="Arial Black" panose="020B0A04020102020204" pitchFamily="34" charset="0"/>
              </a:rPr>
              <a:t>Görev Tanımları :</a:t>
            </a:r>
          </a:p>
        </p:txBody>
      </p:sp>
      <p:sp>
        <p:nvSpPr>
          <p:cNvPr id="3" name="İçerik Yer Tutucusu 2">
            <a:extLst>
              <a:ext uri="{FF2B5EF4-FFF2-40B4-BE49-F238E27FC236}">
                <a16:creationId xmlns="" xmlns:a16="http://schemas.microsoft.com/office/drawing/2014/main" id="{F5F12AFD-8113-48BC-8B9C-630CFFC4C315}"/>
              </a:ext>
            </a:extLst>
          </p:cNvPr>
          <p:cNvSpPr>
            <a:spLocks noGrp="1"/>
          </p:cNvSpPr>
          <p:nvPr>
            <p:ph idx="1"/>
          </p:nvPr>
        </p:nvSpPr>
        <p:spPr>
          <a:xfrm>
            <a:off x="0" y="956195"/>
            <a:ext cx="12192000" cy="5901803"/>
          </a:xfrm>
        </p:spPr>
        <p:txBody>
          <a:bodyPr>
            <a:normAutofit lnSpcReduction="10000"/>
          </a:bodyPr>
          <a:lstStyle/>
          <a:p>
            <a:pPr marL="0" indent="0">
              <a:buNone/>
            </a:pPr>
            <a:r>
              <a:rPr lang="tr-TR" dirty="0"/>
              <a:t>1. 24.00-08.00 saatleri (bazı işletmelerde 23.00 – 07.00) arasında oteli sevk ve idare etmek.</a:t>
            </a:r>
          </a:p>
          <a:p>
            <a:pPr marL="0" indent="0">
              <a:buNone/>
            </a:pPr>
            <a:r>
              <a:rPr lang="tr-TR" dirty="0"/>
              <a:t>2. Gece yöneticisidir. Müşteri kabul etmek ve ayrılma halindeki işlemleri yürütmek.</a:t>
            </a:r>
          </a:p>
          <a:p>
            <a:pPr marL="0" indent="0">
              <a:buNone/>
            </a:pPr>
            <a:r>
              <a:rPr lang="tr-TR" dirty="0"/>
              <a:t>3. Ani ortaya çıkan durumlarla ilgilenmek ve çözüme kavuşturmak.</a:t>
            </a:r>
          </a:p>
          <a:p>
            <a:pPr marL="0" indent="0">
              <a:buNone/>
            </a:pPr>
            <a:r>
              <a:rPr lang="tr-TR" dirty="0"/>
              <a:t>4. Gündüz çalışan ön büro elemanlarının kayıtlarını kontrol etmek ve rapor yazmak.</a:t>
            </a:r>
          </a:p>
          <a:p>
            <a:pPr marL="0" indent="0">
              <a:buNone/>
            </a:pPr>
            <a:r>
              <a:rPr lang="tr-TR" dirty="0"/>
              <a:t>5. Oteli kontrol etmek ve ayrılması gerekirken ayrılmayarak kaçak olarak kalan müşterileri tespit etmek.</a:t>
            </a:r>
          </a:p>
          <a:p>
            <a:pPr marL="0" indent="0">
              <a:buNone/>
            </a:pPr>
            <a:r>
              <a:rPr lang="tr-TR" dirty="0"/>
              <a:t>6. Otel içindeki tüm olaylarla ilgilenmek, önemli olanları genel müdüre rapor etmek.</a:t>
            </a:r>
          </a:p>
          <a:p>
            <a:pPr marL="0" indent="0">
              <a:buNone/>
            </a:pPr>
            <a:r>
              <a:rPr lang="tr-TR" dirty="0"/>
              <a:t>7. Gece çalışan personelin isim ve görevlerini personel müdürlüğünden temin edip bu personelin işbaşında olup olmadığını kontrol etmek.</a:t>
            </a:r>
          </a:p>
          <a:p>
            <a:pPr marL="0" indent="0">
              <a:buNone/>
            </a:pPr>
            <a:r>
              <a:rPr lang="tr-TR" dirty="0"/>
              <a:t>8. Teknik arızaları çözemediği durumlarda teknik müdürü arayarak bildirmek. Acil olmayan teknik sorunları teknik müdüre not bırakarak iletmek.</a:t>
            </a:r>
          </a:p>
          <a:p>
            <a:pPr marL="514350" indent="-514350">
              <a:buAutoNum type="arabicPeriod"/>
            </a:pPr>
            <a:endParaRPr lang="tr-TR" dirty="0"/>
          </a:p>
          <a:p>
            <a:pPr marL="514350" indent="-514350">
              <a:buAutoNum type="arabicPeriod"/>
            </a:pPr>
            <a:endParaRPr lang="tr-TR" dirty="0"/>
          </a:p>
          <a:p>
            <a:pPr marL="514350" indent="-514350">
              <a:buAutoNum type="arabicPeriod"/>
            </a:pPr>
            <a:endParaRPr lang="tr-TR" dirty="0"/>
          </a:p>
        </p:txBody>
      </p:sp>
    </p:spTree>
    <p:extLst>
      <p:ext uri="{BB962C8B-B14F-4D97-AF65-F5344CB8AC3E}">
        <p14:creationId xmlns:p14="http://schemas.microsoft.com/office/powerpoint/2010/main" val="92600046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8429</TotalTime>
  <Words>1218</Words>
  <Application>Microsoft Office PowerPoint</Application>
  <PresentationFormat>Özel</PresentationFormat>
  <Paragraphs>157</Paragraphs>
  <Slides>25</Slides>
  <Notes>0</Notes>
  <HiddenSlides>0</HiddenSlides>
  <MMClips>0</MMClips>
  <ScaleCrop>false</ScaleCrop>
  <HeadingPairs>
    <vt:vector size="4" baseType="variant">
      <vt:variant>
        <vt:lpstr>Tema</vt:lpstr>
      </vt:variant>
      <vt:variant>
        <vt:i4>1</vt:i4>
      </vt:variant>
      <vt:variant>
        <vt:lpstr>Slayt Başlıkları</vt:lpstr>
      </vt:variant>
      <vt:variant>
        <vt:i4>25</vt:i4>
      </vt:variant>
    </vt:vector>
  </HeadingPairs>
  <TitlesOfParts>
    <vt:vector size="26" baseType="lpstr">
      <vt:lpstr>Office Teması</vt:lpstr>
      <vt:lpstr>3. ÜNİTE</vt:lpstr>
      <vt:lpstr>Ön Büro Personeli ve Genel Özellikler :</vt:lpstr>
      <vt:lpstr>11. Meslekte başarılı olma hırsı .  12. Yönetim politikalarını aksettirmeye istekli olmak.  13. Güzel bir ses tonu ve konuşma yeteneğini iyi kullanabilmek .  14. Dengeli olmak .  15. Düzgün ve okunaklı yazı yazma yeteneğine sahip olmak .  16. Empati kurabilmek .  17. Şikâyetlerle ilgilenmek .</vt:lpstr>
      <vt:lpstr>Dikkat edilmesi gerekenler :</vt:lpstr>
      <vt:lpstr>Ön Büro Müdürü (Front Office Manager) :</vt:lpstr>
      <vt:lpstr>Görev Tanımları:</vt:lpstr>
      <vt:lpstr>9. Odalarla ilgili anket sonuçlarını değerlendirmek, gerekli önlemlerin alınmasını sağlamak ve uyarıları yapmak. 10. Ön büro personeli ile ilgili anket sonuçlarını değerlendirmek ve gerekli uyarıları yapmak. 11. Bölüm içi toplantılar düzenleyerek, iş ve işleyişle ilgili sorunlara çözümler bulmak, bu toplantılarla olumlu fiziki, sosyal ve psikolojik ortamı yaratarak hedeflere ulaşılmasında tüm ön büro elemanlarını motive etmek ve verimliliği arttırmak. 12. Ön büroda çalışanlarının eğitim ihtiyaçlarını saptamak, ofis içi (job traning) ve ofis dışı eğitim olanakları yaratmak (mesleki kurslar, seminerler, paneller, yabancı dil kursları vb.). 13. Bölüm müdürleri toplantısında alınan kararları, yapılan değişiklikleri kendi bölümüne iletmek, gerekenlerin yapılmasını sağlamak ve denetlemek. 14. Misafir şikayetlerini değerlendirmek, şikayetlerin sebeplerini saptamak, gerekli önlemleri almak ve genel müdüre bilgi vermek. 15. Otelde uygulanacak oda ücretleri konusunda periyodik çalışmalar yapmak. Diğer otellerde uygulanan fiyatları araştırmak, uygulanacak fiyatların belirlenmesi konusunda satış-pazarlama bölümüyle işbirliği yapmak. 16. Dönemsel (haftalık, aylık ve yıllık) tahminler (forecast) hazırlamak. Geçmiş yıllara dayanarak geleceğe ait projeksiyonlarda bulunmak. 17. Ön büro ile ilgili istatistik raporları düzenlemek, ilgili bölüm müdürleri ve genel müdüre sunmak.</vt:lpstr>
      <vt:lpstr>Gece Müdürü (Night Manager) :</vt:lpstr>
      <vt:lpstr>Görev Tanımları :</vt:lpstr>
      <vt:lpstr>9. 24.00’ten sonra kilitlenmesi gereken yerleri kontrol etmek, sönmesi gereken ışıkların sönmesini sağlamak. 10. Vardiyası esnasında açılması icabeden çamaşırhane, ambar, depo vb. bölümleri güvenlik görevlisi nezaretinde açmak ve tutanak düzenleyerek ilgili bölüm müdürüne bildirmek. 11. Yangın durumunda sırasıyla itfaiyeye, genel müdüre, teknik servis müdürüne ve güvenlik müdürüne haber vermek. 12. Olağanüstü durumlarda (yangın, deprem vb.) misafirlerin ve personelin paniğe kapılmasını engellemek ve acil tedbirleri uygulamak. 13. Gerekli durumlarda ya da misafirin isteği üzerine doktor, sağlık görevlisi, ambulans çağırmak. (Personel için de gerektiğinde aynı şeyleri yapmak) 14. Gece personel servisinin gereği şekilde yapılmasını sağlamak ve kontrol etmek. 15. Otel içindeki şüpheli şahısları veya davranışlarıyla diğer müşterileri rahatsız edenleri ikaz etmek ve güvenlik birimine haber vermek. 16. Hasılat ve istatistik raporlarını (polis defteri, bakanlık raporları, günlük raporlar vb.) kontrol etmek ve onaylamak.</vt:lpstr>
      <vt:lpstr>Ön Büro Şefi (Front Office Chief) :</vt:lpstr>
      <vt:lpstr>8. Otelin diğer bölümlerine VIP müşterileri ve şüpheli şahısları bildirmek. 9. Münferit dosyaları (folio) ve grup dosyaları kontrol etmek. Grup aktiviteleri diğer bölümlerle görüşmek. 10. Her an satılabilecek odaları bilmek. Arızalı odaların satışa hazır hale gelmesi için housekeeping ve teknik servis bölümleriyle irtibat halinde olmak. 11. Kredi kontrol sisteminin dağıtımını yaparak ön büro müdürüne bilgi vermek. 12. Gerektiğinde resepsiyon memurlarının tüm görevlerini üstlenmek, resepsiyon memurlarını denetlemek, gerektiğinde eğitmek ve raporlarını onaylamak. 13. Resepsiyonu organize etmek, ahenkli bir çalışma ortamı yaratmak, oda gelirlerinin ve otel doluluk oranının artması için çaba sarfetmek, aksi durumların olmaması için gerekli önlemleri almak. 14. Rezervasyon bölümünün çıkardığı forecast’ları takip etmek varsa yanlışlıkları düzeltmek. 15. Gelmeyen rezervasyonları ve no show’ları kontrol etmek ve ön büro müdürüne bildirmek. 16. Grup giriş ve çıkışlarını organize etmek</vt:lpstr>
      <vt:lpstr>Resepsiyon Memuru (Receptionist/Room Clerk) :</vt:lpstr>
      <vt:lpstr>Ön Kasa Memuru (Front Office Cashier) :</vt:lpstr>
      <vt:lpstr>    Görev Tanımları:   1. Kasasını sayarak almak, önkasa devir tutanağını düzenlemek. 2. Otelden ayrılan müşterilerin hesabını toplamak, ödeme kabul etmek ve fatura kesmek. 3. Günlük kurlara göre para değiştirme ve kambiyo işlemleri yapmak. Otel yönetimince kabul ediliyorsa çek, para havalesi ve banka poliçesi bozmak. 4. Müşteri adına (işletmenin belirlediği limit ve müşterinin imzası karşılığı) ödemede (paid out) bulunmak. 5. Adisyonları girmek ve konaklama belgesindeki imza ile adisyondaki imzaların tutarlılığını kontrol etmek. 6. Müşterinin ayrılması sırasında bölümlerde harcaması olup olmadığını kontrol etmek. 7. Emanet kasa (safe box) isteğinde bulunan müşterilere emanet kasa sözleşmesi imzalatır ve kasa teslim eder. 8. Müşteri kaparoları, kredi ve iptalleri titizlikle incelemek ve gereğini yapmak.</vt:lpstr>
      <vt:lpstr>Concierge Şefi/Bell Captain :</vt:lpstr>
      <vt:lpstr>Taşıyıcı/Karşılayıcı Personel (Bellboy/Doorman) :</vt:lpstr>
      <vt:lpstr>Taşıyıcı (Bellboy)   1. Misafir bagajını doorman’den alıp odasına kadar çıkarmak veya odasından almak.  2. Oda değişikliklerinde müşterilerin eşya ve valizlerini taşımak.  3. Yeni gelen müşterileri odasına çıkardıktan sonra şu bilgileri vermek:     • Radyo, tv , klima çalışma şekli     • Acil çıkış noktaları (yangın planı, yangın merdivenleri)     • Banyo ve duş     • Telefonun kullanımı (dahili, harici, acil kullanıma ait bilgiler)  4. Gelen müşterinin bagajı yoksa resepsiyon memuruna bildirmek, bagajı olmasa dahi odasına kadar refakat etmek.</vt:lpstr>
      <vt:lpstr>5. Müşteri istek ve şikayetlerini concierge chief/bell captain’a bildirmek.  6. Aranan müşterileri bulmak.  7. Teslim edilen eşyaların muhafazasını sağlamak. (Gerektiğinde palto, manto, şapka, şemsiye gibi eşyaları teslim alarak vestiyerde muhafaza etmek).  8. Bagaj odasını, resepsiyonu, concierge bölmesi ve anahtar gözlerinin temiz olmasını sağlamak.  9. Otel içindeki evrak dağıtımını yapmak.</vt:lpstr>
      <vt:lpstr>Rezervasyon Memuru (Reservation Clerk) :</vt:lpstr>
      <vt:lpstr>   Görev Tanımları:  1. Belli dönemlere ait (günlük, haftalık, aylık, sezonluk, yıllık) rezervasyon tabloları (forecast) hazırlamak.  2. Rezervasyon taleplerini (şahsen, faks, telefon, mektup, bilgisayar vb. kanalla yapılan) almak ve cevaplamak.  3. Rezervasyon kayıtlarının günü gününe tutulmasını sağlamak.  4. Seyahat acenteleri ve şirketlerle, işi ile ilgili görüşmelerde bulunmak.  5. Gerekli memorandumların çıkartılmasında (vip talimatı, özel müşterilerin karşılanması vb.) amirlerine yardımcı olmak.  6. Alınan rezervasyonlara ait formları düzenlemek.  7. Gelecek olan münferit ve gruplara ait oda blokajlarını yapmak.</vt:lpstr>
      <vt:lpstr>Santral Memuru (Switchboard Operator) :</vt:lpstr>
      <vt:lpstr>            Görev Tanımları:  1. Telefon santralinin aksamadan çalışması için periyodik bakımları yaptırmak.  2. Her türlü telekomünikasyon bağlantısı yapmak.  3. Müşterilere ait telefon faturalarını düzenlemek ve zamanında önkasaya iletmek.   4. Misafir adına mesaj almak ve concierge’e iletmek.  5. Günlük uyandırma formlarını düzenlemek ve uyandırmaları aksatmadan yürütmek.  6. Otel dahilindeki telefon arızalarını teknik servise bildirmek.  7. Otel video ve müzik yayınını kontrol etmek.</vt:lpstr>
      <vt:lpstr>Danışma/Enformasyon Memuru (Information Clerk) :</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Ön Büro İşlemleri</dc:title>
  <dc:creator>Ayşe Gül Şıvkın</dc:creator>
  <cp:lastModifiedBy>kumsaal</cp:lastModifiedBy>
  <cp:revision>148</cp:revision>
  <dcterms:created xsi:type="dcterms:W3CDTF">2019-10-22T15:58:53Z</dcterms:created>
  <dcterms:modified xsi:type="dcterms:W3CDTF">2019-11-20T19:45:16Z</dcterms:modified>
</cp:coreProperties>
</file>