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69" r:id="rId5"/>
    <p:sldId id="270" r:id="rId6"/>
    <p:sldId id="271" r:id="rId7"/>
    <p:sldId id="272" r:id="rId8"/>
    <p:sldId id="267" r:id="rId9"/>
    <p:sldId id="268" r:id="rId10"/>
    <p:sldId id="273" r:id="rId11"/>
    <p:sldId id="274" r:id="rId12"/>
    <p:sldId id="260" r:id="rId13"/>
    <p:sldId id="261" r:id="rId14"/>
    <p:sldId id="262" r:id="rId15"/>
    <p:sldId id="266" r:id="rId16"/>
    <p:sldId id="264" r:id="rId17"/>
    <p:sldId id="265" r:id="rId18"/>
  </p:sldIdLst>
  <p:sldSz cx="9144000" cy="6858000" type="screen4x3"/>
  <p:notesSz cx="6813550" cy="994568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0"/>
  </p:normalViewPr>
  <p:slideViewPr>
    <p:cSldViewPr>
      <p:cViewPr varScale="1">
        <p:scale>
          <a:sx n="86" d="100"/>
          <a:sy n="86" d="100"/>
        </p:scale>
        <p:origin x="82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52750" cy="4984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9213" y="0"/>
            <a:ext cx="2952750" cy="498475"/>
          </a:xfrm>
          <a:prstGeom prst="rect">
            <a:avLst/>
          </a:prstGeom>
        </p:spPr>
        <p:txBody>
          <a:bodyPr vert="horz" lIns="91440" tIns="45720" rIns="91440" bIns="45720" rtlCol="0"/>
          <a:lstStyle>
            <a:lvl1pPr algn="r">
              <a:defRPr sz="1200"/>
            </a:lvl1pPr>
          </a:lstStyle>
          <a:p>
            <a:fld id="{7E571778-E478-431B-A5EC-68884EF0EAF4}" type="datetimeFigureOut">
              <a:rPr lang="tr-TR" smtClean="0"/>
              <a:t>23.03.2022</a:t>
            </a:fld>
            <a:endParaRPr lang="tr-TR"/>
          </a:p>
        </p:txBody>
      </p:sp>
      <p:sp>
        <p:nvSpPr>
          <p:cNvPr id="4" name="Altbilgi Yer Tutucusu 3"/>
          <p:cNvSpPr>
            <a:spLocks noGrp="1"/>
          </p:cNvSpPr>
          <p:nvPr>
            <p:ph type="ftr" sz="quarter" idx="2"/>
          </p:nvPr>
        </p:nvSpPr>
        <p:spPr>
          <a:xfrm>
            <a:off x="0" y="9447213"/>
            <a:ext cx="2952750" cy="49847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9213" y="9447213"/>
            <a:ext cx="2952750" cy="498475"/>
          </a:xfrm>
          <a:prstGeom prst="rect">
            <a:avLst/>
          </a:prstGeom>
        </p:spPr>
        <p:txBody>
          <a:bodyPr vert="horz" lIns="91440" tIns="45720" rIns="91440" bIns="45720" rtlCol="0" anchor="b"/>
          <a:lstStyle>
            <a:lvl1pPr algn="r">
              <a:defRPr sz="1200"/>
            </a:lvl1pPr>
          </a:lstStyle>
          <a:p>
            <a:fld id="{54817E03-0D5C-4656-B3AA-550D2002459E}" type="slidenum">
              <a:rPr lang="tr-TR" smtClean="0"/>
              <a:t>‹#›</a:t>
            </a:fld>
            <a:endParaRPr lang="tr-TR"/>
          </a:p>
        </p:txBody>
      </p:sp>
    </p:spTree>
    <p:extLst>
      <p:ext uri="{BB962C8B-B14F-4D97-AF65-F5344CB8AC3E}">
        <p14:creationId xmlns:p14="http://schemas.microsoft.com/office/powerpoint/2010/main" val="33071745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52750" cy="4984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9213" y="0"/>
            <a:ext cx="2952750" cy="498475"/>
          </a:xfrm>
          <a:prstGeom prst="rect">
            <a:avLst/>
          </a:prstGeom>
        </p:spPr>
        <p:txBody>
          <a:bodyPr vert="horz" lIns="91440" tIns="45720" rIns="91440" bIns="45720" rtlCol="0"/>
          <a:lstStyle>
            <a:lvl1pPr algn="r">
              <a:defRPr sz="1200"/>
            </a:lvl1pPr>
          </a:lstStyle>
          <a:p>
            <a:fld id="{FCC8A4EB-CE73-4544-9685-7138C71862BC}" type="datetimeFigureOut">
              <a:rPr lang="tr-TR" smtClean="0"/>
              <a:t>23.03.2022</a:t>
            </a:fld>
            <a:endParaRPr lang="tr-TR"/>
          </a:p>
        </p:txBody>
      </p:sp>
      <p:sp>
        <p:nvSpPr>
          <p:cNvPr id="4" name="Slayt Görüntüsü Yer Tutucusu 3"/>
          <p:cNvSpPr>
            <a:spLocks noGrp="1" noRot="1" noChangeAspect="1"/>
          </p:cNvSpPr>
          <p:nvPr>
            <p:ph type="sldImg" idx="2"/>
          </p:nvPr>
        </p:nvSpPr>
        <p:spPr>
          <a:xfrm>
            <a:off x="1168400" y="1243013"/>
            <a:ext cx="4476750" cy="335756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1038" y="4786313"/>
            <a:ext cx="5451475" cy="3916362"/>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47213"/>
            <a:ext cx="2952750" cy="49847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9213" y="9447213"/>
            <a:ext cx="2952750" cy="498475"/>
          </a:xfrm>
          <a:prstGeom prst="rect">
            <a:avLst/>
          </a:prstGeom>
        </p:spPr>
        <p:txBody>
          <a:bodyPr vert="horz" lIns="91440" tIns="45720" rIns="91440" bIns="45720" rtlCol="0" anchor="b"/>
          <a:lstStyle>
            <a:lvl1pPr algn="r">
              <a:defRPr sz="1200"/>
            </a:lvl1pPr>
          </a:lstStyle>
          <a:p>
            <a:fld id="{0735EFEE-2B45-4012-B8CC-51CBAB651DF1}" type="slidenum">
              <a:rPr lang="tr-TR" smtClean="0"/>
              <a:t>‹#›</a:t>
            </a:fld>
            <a:endParaRPr lang="tr-TR"/>
          </a:p>
        </p:txBody>
      </p:sp>
    </p:spTree>
    <p:extLst>
      <p:ext uri="{BB962C8B-B14F-4D97-AF65-F5344CB8AC3E}">
        <p14:creationId xmlns:p14="http://schemas.microsoft.com/office/powerpoint/2010/main" val="36854309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617BCAC6-BEFC-4B40-BD92-402CF3AFA560}" type="datetimeFigureOut">
              <a:rPr lang="tr-TR" smtClean="0"/>
              <a:t>23.03.2022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8D5A0-DB23-420A-A699-2204976328E6}" type="slidenum">
              <a:rPr lang="tr-TR" smtClean="0"/>
              <a:t>‹#›</a:t>
            </a:fld>
            <a:endParaRPr lang="tr-TR"/>
          </a:p>
        </p:txBody>
      </p:sp>
    </p:spTree>
    <p:extLst>
      <p:ext uri="{BB962C8B-B14F-4D97-AF65-F5344CB8AC3E}">
        <p14:creationId xmlns:p14="http://schemas.microsoft.com/office/powerpoint/2010/main" val="406506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17BCAC6-BEFC-4B40-BD92-402CF3AFA560}" type="datetimeFigureOut">
              <a:rPr lang="tr-TR" smtClean="0"/>
              <a:t>23.03.2022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8D5A0-DB23-420A-A699-2204976328E6}" type="slidenum">
              <a:rPr lang="tr-TR" smtClean="0"/>
              <a:t>‹#›</a:t>
            </a:fld>
            <a:endParaRPr lang="tr-TR"/>
          </a:p>
        </p:txBody>
      </p:sp>
    </p:spTree>
    <p:extLst>
      <p:ext uri="{BB962C8B-B14F-4D97-AF65-F5344CB8AC3E}">
        <p14:creationId xmlns:p14="http://schemas.microsoft.com/office/powerpoint/2010/main" val="2890020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17BCAC6-BEFC-4B40-BD92-402CF3AFA560}" type="datetimeFigureOut">
              <a:rPr lang="tr-TR" smtClean="0"/>
              <a:t>23.03.2022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8D5A0-DB23-420A-A699-2204976328E6}" type="slidenum">
              <a:rPr lang="tr-TR" smtClean="0"/>
              <a:t>‹#›</a:t>
            </a:fld>
            <a:endParaRPr lang="tr-TR"/>
          </a:p>
        </p:txBody>
      </p:sp>
    </p:spTree>
    <p:extLst>
      <p:ext uri="{BB962C8B-B14F-4D97-AF65-F5344CB8AC3E}">
        <p14:creationId xmlns:p14="http://schemas.microsoft.com/office/powerpoint/2010/main" val="172011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17BCAC6-BEFC-4B40-BD92-402CF3AFA560}" type="datetimeFigureOut">
              <a:rPr lang="tr-TR" smtClean="0"/>
              <a:t>23.03.2022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8D5A0-DB23-420A-A699-2204976328E6}" type="slidenum">
              <a:rPr lang="tr-TR" smtClean="0"/>
              <a:t>‹#›</a:t>
            </a:fld>
            <a:endParaRPr lang="tr-TR"/>
          </a:p>
        </p:txBody>
      </p:sp>
    </p:spTree>
    <p:extLst>
      <p:ext uri="{BB962C8B-B14F-4D97-AF65-F5344CB8AC3E}">
        <p14:creationId xmlns:p14="http://schemas.microsoft.com/office/powerpoint/2010/main" val="99945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617BCAC6-BEFC-4B40-BD92-402CF3AFA560}" type="datetimeFigureOut">
              <a:rPr lang="tr-TR" smtClean="0"/>
              <a:t>23.03.2022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498D5A0-DB23-420A-A699-2204976328E6}" type="slidenum">
              <a:rPr lang="tr-TR" smtClean="0"/>
              <a:t>‹#›</a:t>
            </a:fld>
            <a:endParaRPr lang="tr-TR"/>
          </a:p>
        </p:txBody>
      </p:sp>
    </p:spTree>
    <p:extLst>
      <p:ext uri="{BB962C8B-B14F-4D97-AF65-F5344CB8AC3E}">
        <p14:creationId xmlns:p14="http://schemas.microsoft.com/office/powerpoint/2010/main" val="190759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17BCAC6-BEFC-4B40-BD92-402CF3AFA560}" type="datetimeFigureOut">
              <a:rPr lang="tr-TR" smtClean="0"/>
              <a:t>23.03.2022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98D5A0-DB23-420A-A699-2204976328E6}" type="slidenum">
              <a:rPr lang="tr-TR" smtClean="0"/>
              <a:t>‹#›</a:t>
            </a:fld>
            <a:endParaRPr lang="tr-TR"/>
          </a:p>
        </p:txBody>
      </p:sp>
    </p:spTree>
    <p:extLst>
      <p:ext uri="{BB962C8B-B14F-4D97-AF65-F5344CB8AC3E}">
        <p14:creationId xmlns:p14="http://schemas.microsoft.com/office/powerpoint/2010/main" val="1611963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17BCAC6-BEFC-4B40-BD92-402CF3AFA560}" type="datetimeFigureOut">
              <a:rPr lang="tr-TR" smtClean="0"/>
              <a:t>23.03.2022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498D5A0-DB23-420A-A699-2204976328E6}" type="slidenum">
              <a:rPr lang="tr-TR" smtClean="0"/>
              <a:t>‹#›</a:t>
            </a:fld>
            <a:endParaRPr lang="tr-TR"/>
          </a:p>
        </p:txBody>
      </p:sp>
    </p:spTree>
    <p:extLst>
      <p:ext uri="{BB962C8B-B14F-4D97-AF65-F5344CB8AC3E}">
        <p14:creationId xmlns:p14="http://schemas.microsoft.com/office/powerpoint/2010/main" val="381594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17BCAC6-BEFC-4B40-BD92-402CF3AFA560}" type="datetimeFigureOut">
              <a:rPr lang="tr-TR" smtClean="0"/>
              <a:t>23.03.2022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498D5A0-DB23-420A-A699-2204976328E6}" type="slidenum">
              <a:rPr lang="tr-TR" smtClean="0"/>
              <a:t>‹#›</a:t>
            </a:fld>
            <a:endParaRPr lang="tr-TR"/>
          </a:p>
        </p:txBody>
      </p:sp>
    </p:spTree>
    <p:extLst>
      <p:ext uri="{BB962C8B-B14F-4D97-AF65-F5344CB8AC3E}">
        <p14:creationId xmlns:p14="http://schemas.microsoft.com/office/powerpoint/2010/main" val="8975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17BCAC6-BEFC-4B40-BD92-402CF3AFA560}" type="datetimeFigureOut">
              <a:rPr lang="tr-TR" smtClean="0"/>
              <a:t>23.03.2022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498D5A0-DB23-420A-A699-2204976328E6}" type="slidenum">
              <a:rPr lang="tr-TR" smtClean="0"/>
              <a:t>‹#›</a:t>
            </a:fld>
            <a:endParaRPr lang="tr-TR"/>
          </a:p>
        </p:txBody>
      </p:sp>
    </p:spTree>
    <p:extLst>
      <p:ext uri="{BB962C8B-B14F-4D97-AF65-F5344CB8AC3E}">
        <p14:creationId xmlns:p14="http://schemas.microsoft.com/office/powerpoint/2010/main" val="582896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17BCAC6-BEFC-4B40-BD92-402CF3AFA560}" type="datetimeFigureOut">
              <a:rPr lang="tr-TR" smtClean="0"/>
              <a:t>23.03.2022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98D5A0-DB23-420A-A699-2204976328E6}" type="slidenum">
              <a:rPr lang="tr-TR" smtClean="0"/>
              <a:t>‹#›</a:t>
            </a:fld>
            <a:endParaRPr lang="tr-TR"/>
          </a:p>
        </p:txBody>
      </p:sp>
    </p:spTree>
    <p:extLst>
      <p:ext uri="{BB962C8B-B14F-4D97-AF65-F5344CB8AC3E}">
        <p14:creationId xmlns:p14="http://schemas.microsoft.com/office/powerpoint/2010/main" val="215853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17BCAC6-BEFC-4B40-BD92-402CF3AFA560}" type="datetimeFigureOut">
              <a:rPr lang="tr-TR" smtClean="0"/>
              <a:t>23.03.2022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498D5A0-DB23-420A-A699-2204976328E6}" type="slidenum">
              <a:rPr lang="tr-TR" smtClean="0"/>
              <a:t>‹#›</a:t>
            </a:fld>
            <a:endParaRPr lang="tr-TR"/>
          </a:p>
        </p:txBody>
      </p:sp>
    </p:spTree>
    <p:extLst>
      <p:ext uri="{BB962C8B-B14F-4D97-AF65-F5344CB8AC3E}">
        <p14:creationId xmlns:p14="http://schemas.microsoft.com/office/powerpoint/2010/main" val="253097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BCAC6-BEFC-4B40-BD92-402CF3AFA560}" type="datetimeFigureOut">
              <a:rPr lang="tr-TR" smtClean="0"/>
              <a:t>23.03.2022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8D5A0-DB23-420A-A699-2204976328E6}" type="slidenum">
              <a:rPr lang="tr-TR" smtClean="0"/>
              <a:t>‹#›</a:t>
            </a:fld>
            <a:endParaRPr lang="tr-TR"/>
          </a:p>
        </p:txBody>
      </p:sp>
    </p:spTree>
    <p:extLst>
      <p:ext uri="{BB962C8B-B14F-4D97-AF65-F5344CB8AC3E}">
        <p14:creationId xmlns:p14="http://schemas.microsoft.com/office/powerpoint/2010/main" val="3774682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a:t>Medyanın Ekonomi Politiği</a:t>
            </a: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2975668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611560" y="476672"/>
            <a:ext cx="7546438" cy="5518111"/>
          </a:xfrm>
          <a:prstGeom prst="rect">
            <a:avLst/>
          </a:prstGeom>
        </p:spPr>
      </p:pic>
    </p:spTree>
    <p:extLst>
      <p:ext uri="{BB962C8B-B14F-4D97-AF65-F5344CB8AC3E}">
        <p14:creationId xmlns:p14="http://schemas.microsoft.com/office/powerpoint/2010/main" val="822824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675861" y="1676573"/>
            <a:ext cx="7792278" cy="4373217"/>
          </a:xfrm>
          <a:prstGeom prst="rect">
            <a:avLst/>
          </a:prstGeom>
        </p:spPr>
      </p:pic>
      <p:pic>
        <p:nvPicPr>
          <p:cNvPr id="5" name="Resim 4"/>
          <p:cNvPicPr>
            <a:picLocks noChangeAspect="1"/>
          </p:cNvPicPr>
          <p:nvPr/>
        </p:nvPicPr>
        <p:blipFill>
          <a:blip r:embed="rId3"/>
          <a:stretch>
            <a:fillRect/>
          </a:stretch>
        </p:blipFill>
        <p:spPr>
          <a:xfrm>
            <a:off x="897550" y="1124172"/>
            <a:ext cx="7553739" cy="4899991"/>
          </a:xfrm>
          <a:prstGeom prst="rect">
            <a:avLst/>
          </a:prstGeom>
        </p:spPr>
      </p:pic>
    </p:spTree>
    <p:extLst>
      <p:ext uri="{BB962C8B-B14F-4D97-AF65-F5344CB8AC3E}">
        <p14:creationId xmlns:p14="http://schemas.microsoft.com/office/powerpoint/2010/main" val="3936394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55FE6C53-8B2A-46C1-B816-506EE923B61C}"/>
              </a:ext>
            </a:extLst>
          </p:cNvPr>
          <p:cNvSpPr>
            <a:spLocks noGrp="1"/>
          </p:cNvSpPr>
          <p:nvPr>
            <p:ph type="title"/>
          </p:nvPr>
        </p:nvSpPr>
        <p:spPr>
          <a:xfrm>
            <a:off x="457200" y="274638"/>
            <a:ext cx="8229600" cy="1143000"/>
          </a:xfrm>
        </p:spPr>
        <p:txBody>
          <a:bodyPr/>
          <a:lstStyle/>
          <a:p>
            <a:endParaRPr lang="en-US"/>
          </a:p>
        </p:txBody>
      </p:sp>
      <p:pic>
        <p:nvPicPr>
          <p:cNvPr id="1026" name="Picture 2" descr="View of “The concentration of power, represented by current prevailing  media conditions, is and ought to be open to challenge.” An interview with  Peter Golding. | tripleC: Communication, Capitalism &amp; Critique. Open">
            <a:extLst>
              <a:ext uri="{FF2B5EF4-FFF2-40B4-BE49-F238E27FC236}">
                <a16:creationId xmlns:a16="http://schemas.microsoft.com/office/drawing/2014/main" id="{A3BC5601-7FDE-FA4A-B195-E07B5FF2FD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74" r="7946"/>
          <a:stretch/>
        </p:blipFill>
        <p:spPr bwMode="auto">
          <a:xfrm>
            <a:off x="457200" y="1417381"/>
            <a:ext cx="2437546" cy="2731700"/>
          </a:xfrm>
          <a:prstGeom prst="rect">
            <a:avLst/>
          </a:prstGeom>
          <a:solidFill>
            <a:srgbClr val="FFFFFF"/>
          </a:solidFill>
        </p:spPr>
      </p:pic>
      <p:sp>
        <p:nvSpPr>
          <p:cNvPr id="3" name="İçerik Yer Tutucusu 2"/>
          <p:cNvSpPr>
            <a:spLocks noGrp="1"/>
          </p:cNvSpPr>
          <p:nvPr>
            <p:ph sz="half" idx="2"/>
          </p:nvPr>
        </p:nvSpPr>
        <p:spPr>
          <a:xfrm>
            <a:off x="3834062" y="1628800"/>
            <a:ext cx="4410346" cy="4680520"/>
          </a:xfrm>
        </p:spPr>
        <p:txBody>
          <a:bodyPr>
            <a:normAutofit/>
          </a:bodyPr>
          <a:lstStyle/>
          <a:p>
            <a:pPr>
              <a:lnSpc>
                <a:spcPct val="90000"/>
              </a:lnSpc>
            </a:pPr>
            <a:r>
              <a:rPr lang="tr-TR" sz="2000" dirty="0"/>
              <a:t>Marksist ekonomi politik, klasik iktisattan farklı olarak SINIF ve DEĞER kuramlarına dayanır</a:t>
            </a:r>
          </a:p>
          <a:p>
            <a:pPr lvl="1">
              <a:lnSpc>
                <a:spcPct val="90000"/>
              </a:lnSpc>
            </a:pPr>
            <a:r>
              <a:rPr lang="tr-TR" sz="2000" dirty="0"/>
              <a:t>Toplumsal eşitsizlik temelde sınıflar arası eşitsizlikten kaynaklanmaktadır; tarih de sınıf mücadelesinin tarihidir.</a:t>
            </a:r>
          </a:p>
          <a:p>
            <a:pPr lvl="1">
              <a:lnSpc>
                <a:spcPct val="90000"/>
              </a:lnSpc>
            </a:pPr>
            <a:r>
              <a:rPr lang="tr-TR" sz="2000" dirty="0"/>
              <a:t>1845 Alman İdeolojisi, iletişimin ekonomi politiği için bir taslak niteliğinde (</a:t>
            </a:r>
            <a:r>
              <a:rPr lang="tr-TR" sz="2000" dirty="0" err="1"/>
              <a:t>Golding</a:t>
            </a:r>
            <a:r>
              <a:rPr lang="tr-TR" sz="2000" dirty="0"/>
              <a:t> ve </a:t>
            </a:r>
            <a:r>
              <a:rPr lang="tr-TR" sz="2000" dirty="0" err="1"/>
              <a:t>Murdock</a:t>
            </a:r>
            <a:r>
              <a:rPr lang="tr-TR" sz="2000" dirty="0"/>
              <a:t>, 1979)</a:t>
            </a:r>
          </a:p>
          <a:p>
            <a:pPr>
              <a:lnSpc>
                <a:spcPct val="90000"/>
              </a:lnSpc>
            </a:pPr>
            <a:endParaRPr lang="tr-TR" sz="2000" dirty="0"/>
          </a:p>
        </p:txBody>
      </p:sp>
      <p:pic>
        <p:nvPicPr>
          <p:cNvPr id="1028" name="Picture 4" descr="Graham Murdock | What is Media?">
            <a:extLst>
              <a:ext uri="{FF2B5EF4-FFF2-40B4-BE49-F238E27FC236}">
                <a16:creationId xmlns:a16="http://schemas.microsoft.com/office/drawing/2014/main" id="{765E67FD-B595-AE44-93C3-705A170D28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365104"/>
            <a:ext cx="2464234" cy="1379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77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sz="half" idx="2"/>
          </p:nvPr>
        </p:nvSpPr>
        <p:spPr>
          <a:xfrm>
            <a:off x="3923928" y="548680"/>
            <a:ext cx="4752528" cy="3744415"/>
          </a:xfrm>
        </p:spPr>
        <p:txBody>
          <a:bodyPr>
            <a:noAutofit/>
          </a:bodyPr>
          <a:lstStyle/>
          <a:p>
            <a:pPr algn="just"/>
            <a:r>
              <a:rPr lang="tr-TR" sz="1600" b="0" i="1" dirty="0">
                <a:solidFill>
                  <a:srgbClr val="1C1E21"/>
                </a:solidFill>
                <a:effectLst/>
                <a:latin typeface="Helvetica"/>
              </a:rPr>
              <a:t>"... Egemen sınıfın düşünceleri, bütün çağlarda, egemen düşüncelerdir, başka bir deyişle, toplumun egemen maddi gücü olan sınıf, aynı zamanda egemen zihinsel güçtür. Maddi üretim araçlarını elinde bulunduran sınıf, aynı zamanda, zihinsel üretimin araçlarını da emrinde bulundurur, bunlar o kadar birbirinin içine girmiş durumdadırlar ki, kendilerine zihinsel üretim araçları verilmeyenlerin düşünceleri de aynı zamanda bu egemen sınıfa bağımlıdır… [Egemen sınıflar] öteki şeyler bakımından olduğu kadar, düşünürler, fikir üreticileri olarak da egemendirler ve kendi çağlarının düşüncelerinin üretimi ve dağıtımını düzenlerler; o halde onların düşünceleri, çağlarının egemen düşünceleridir</a:t>
            </a:r>
            <a:r>
              <a:rPr lang="tr-TR" sz="1600" b="0" i="0" dirty="0">
                <a:solidFill>
                  <a:srgbClr val="1C1E21"/>
                </a:solidFill>
                <a:effectLst/>
                <a:latin typeface="Helvetica"/>
              </a:rPr>
              <a:t>. </a:t>
            </a:r>
            <a:endParaRPr lang="tr-TR"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76572"/>
            <a:ext cx="3456384" cy="238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Metin Yer Tutucusu 5"/>
          <p:cNvSpPr txBox="1">
            <a:spLocks/>
          </p:cNvSpPr>
          <p:nvPr/>
        </p:nvSpPr>
        <p:spPr>
          <a:xfrm>
            <a:off x="539552" y="4869160"/>
            <a:ext cx="8064896" cy="152055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just"/>
            <a:r>
              <a:rPr lang="tr-TR" sz="2000" dirty="0">
                <a:solidFill>
                  <a:srgbClr val="FF0000"/>
                </a:solidFill>
              </a:rPr>
              <a:t>Üretim ve dağıtım üzerindeki sınıfsal kontrol, kapitalist ekonomiyi ayakta tutan temel dinamiklerin içerisinde gömülüyse, onlar tarafından koşullanıyorsa, o zaman kültürel üretimin çözümlenmesi için, yalnızca kontrolün sınıfsal temelini değil, bu kontrolün işlediği ekonomik bağlamı da anlamak gerekir.</a:t>
            </a:r>
          </a:p>
        </p:txBody>
      </p:sp>
    </p:spTree>
    <p:extLst>
      <p:ext uri="{BB962C8B-B14F-4D97-AF65-F5344CB8AC3E}">
        <p14:creationId xmlns:p14="http://schemas.microsoft.com/office/powerpoint/2010/main" val="3287462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67544" y="908720"/>
            <a:ext cx="8229600" cy="5400600"/>
          </a:xfrm>
        </p:spPr>
        <p:txBody>
          <a:bodyPr>
            <a:normAutofit fontScale="85000" lnSpcReduction="20000"/>
          </a:bodyPr>
          <a:lstStyle/>
          <a:p>
            <a:r>
              <a:rPr lang="tr-TR" dirty="0"/>
              <a:t>Medya meta üreten ve dağıtan endüstriyel ve ticari örgütlerdir. Farklı medya sektörleri birbirlerinden yalıtık biçimde ele alınamazlar. Eylemleri yalnızca daha geniş ekonomik bağlamla ilişkilendirildiklerinde anlaşılır. Bu metaların kendine has doğası ve bunun ideolojik rolü de hesaba katılmalıdır.  </a:t>
            </a:r>
          </a:p>
          <a:p>
            <a:r>
              <a:rPr lang="tr-TR" dirty="0"/>
              <a:t>Sahiplik ve kontrol, medya endüstrilerinin diğer endüstriler ve devletle ilişkisi, tekelleşme, yoğunlaşma, metalaşma, ticarileşme, kar arttırma ve içerikler arasındaki ilişki vb.</a:t>
            </a:r>
          </a:p>
          <a:p>
            <a:pPr lvl="1"/>
            <a:r>
              <a:rPr lang="tr-TR" dirty="0"/>
              <a:t>Kültürün metalaşması (Frankfurt Okulu)</a:t>
            </a:r>
          </a:p>
          <a:p>
            <a:pPr lvl="1"/>
            <a:r>
              <a:rPr lang="tr-TR" dirty="0"/>
              <a:t>Kültür emperyalizmi ve uluslararası şirketler (</a:t>
            </a:r>
            <a:r>
              <a:rPr lang="tr-TR" dirty="0" err="1"/>
              <a:t>Herbert</a:t>
            </a:r>
            <a:r>
              <a:rPr lang="tr-TR" dirty="0"/>
              <a:t> </a:t>
            </a:r>
            <a:r>
              <a:rPr lang="tr-TR" dirty="0" err="1"/>
              <a:t>Schiller</a:t>
            </a:r>
            <a:r>
              <a:rPr lang="tr-TR" dirty="0"/>
              <a:t> ve </a:t>
            </a:r>
            <a:r>
              <a:rPr lang="tr-TR" dirty="0" err="1"/>
              <a:t>Naom</a:t>
            </a:r>
            <a:r>
              <a:rPr lang="tr-TR" dirty="0"/>
              <a:t> Chomsky)</a:t>
            </a:r>
          </a:p>
          <a:p>
            <a:pPr marL="457200" lvl="1" indent="0">
              <a:buNone/>
            </a:pPr>
            <a:r>
              <a:rPr lang="tr-TR" dirty="0"/>
              <a:t>   </a:t>
            </a:r>
          </a:p>
        </p:txBody>
      </p:sp>
    </p:spTree>
    <p:extLst>
      <p:ext uri="{BB962C8B-B14F-4D97-AF65-F5344CB8AC3E}">
        <p14:creationId xmlns:p14="http://schemas.microsoft.com/office/powerpoint/2010/main" val="3936005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Autofit/>
          </a:bodyPr>
          <a:lstStyle/>
          <a:p>
            <a:r>
              <a:rPr lang="tr-TR" sz="3200" dirty="0">
                <a:solidFill>
                  <a:srgbClr val="FF0000"/>
                </a:solidFill>
              </a:rPr>
              <a:t>Peter </a:t>
            </a:r>
            <a:r>
              <a:rPr lang="tr-TR" sz="3200" dirty="0" err="1">
                <a:solidFill>
                  <a:srgbClr val="FF0000"/>
                </a:solidFill>
              </a:rPr>
              <a:t>Golding</a:t>
            </a:r>
            <a:r>
              <a:rPr lang="tr-TR" sz="3200" dirty="0">
                <a:solidFill>
                  <a:srgbClr val="FF0000"/>
                </a:solidFill>
              </a:rPr>
              <a:t> ve </a:t>
            </a:r>
            <a:r>
              <a:rPr lang="tr-TR" sz="3200" dirty="0" err="1">
                <a:solidFill>
                  <a:srgbClr val="FF0000"/>
                </a:solidFill>
              </a:rPr>
              <a:t>Graham</a:t>
            </a:r>
            <a:r>
              <a:rPr lang="tr-TR" sz="3200" dirty="0">
                <a:solidFill>
                  <a:srgbClr val="FF0000"/>
                </a:solidFill>
              </a:rPr>
              <a:t> </a:t>
            </a:r>
            <a:r>
              <a:rPr lang="tr-TR" sz="3200" dirty="0" err="1">
                <a:solidFill>
                  <a:srgbClr val="FF0000"/>
                </a:solidFill>
              </a:rPr>
              <a:t>Murdock</a:t>
            </a:r>
            <a:r>
              <a:rPr lang="tr-TR" sz="3200" dirty="0">
                <a:solidFill>
                  <a:srgbClr val="FF0000"/>
                </a:solidFill>
              </a:rPr>
              <a:t> (1991/1997)</a:t>
            </a:r>
          </a:p>
        </p:txBody>
      </p:sp>
      <p:sp>
        <p:nvSpPr>
          <p:cNvPr id="3" name="İçerik Yer Tutucusu 2"/>
          <p:cNvSpPr>
            <a:spLocks noGrp="1"/>
          </p:cNvSpPr>
          <p:nvPr>
            <p:ph idx="1"/>
          </p:nvPr>
        </p:nvSpPr>
        <p:spPr>
          <a:xfrm>
            <a:off x="457200" y="908720"/>
            <a:ext cx="8229600" cy="5217443"/>
          </a:xfrm>
        </p:spPr>
        <p:txBody>
          <a:bodyPr/>
          <a:lstStyle/>
          <a:p>
            <a:r>
              <a:rPr lang="tr-TR" sz="2200" dirty="0"/>
              <a:t>Eleştirel ekonomi politik </a:t>
            </a:r>
            <a:r>
              <a:rPr lang="tr-TR" sz="2200" dirty="0" err="1"/>
              <a:t>anaakım</a:t>
            </a:r>
            <a:r>
              <a:rPr lang="tr-TR" sz="2200" dirty="0"/>
              <a:t> ekonomi biliminden ayrılır:</a:t>
            </a:r>
          </a:p>
          <a:p>
            <a:pPr lvl="1"/>
            <a:r>
              <a:rPr lang="tr-TR" sz="2200" dirty="0"/>
              <a:t>Bütüncüldür</a:t>
            </a:r>
          </a:p>
          <a:p>
            <a:pPr lvl="1"/>
            <a:r>
              <a:rPr lang="tr-TR" sz="2200" dirty="0"/>
              <a:t>Tarihseldir</a:t>
            </a:r>
          </a:p>
          <a:p>
            <a:pPr lvl="1"/>
            <a:r>
              <a:rPr lang="tr-TR" sz="2200" dirty="0"/>
              <a:t> Kapitalist gelişim ve kamusal müdahale arasındaki denge ile ilgilenir</a:t>
            </a:r>
          </a:p>
          <a:p>
            <a:pPr lvl="1"/>
            <a:r>
              <a:rPr lang="tr-TR" sz="2200" dirty="0"/>
              <a:t>Eşitlik, adalet, kamu yararı gibi temel etik sorunlarla ilgilenebilmek için, verimlilik gibi teknik konuların ötesine geçer</a:t>
            </a:r>
          </a:p>
          <a:p>
            <a:pPr lvl="0"/>
            <a:r>
              <a:rPr lang="tr-TR" sz="2200" dirty="0">
                <a:solidFill>
                  <a:prstClr val="black"/>
                </a:solidFill>
              </a:rPr>
              <a:t>Vincent </a:t>
            </a:r>
            <a:r>
              <a:rPr lang="tr-TR" sz="2200" dirty="0" err="1">
                <a:solidFill>
                  <a:prstClr val="black"/>
                </a:solidFill>
              </a:rPr>
              <a:t>Mosco’ya</a:t>
            </a:r>
            <a:r>
              <a:rPr lang="tr-TR" sz="2200" dirty="0">
                <a:solidFill>
                  <a:prstClr val="black"/>
                </a:solidFill>
              </a:rPr>
              <a:t> göre dar anlamda ekonomi politik kaynakların üretim, dağıtım ve tüketimini oluşturan toplumsal ilişkileri (özellikle iktidar ilişkilerini) inceler. Geniş anlamda ise toplumsal hayatta kontrolün ve var kalmanın incelenmesidir. </a:t>
            </a:r>
          </a:p>
          <a:p>
            <a:pPr lvl="0"/>
            <a:endParaRPr lang="tr-TR" sz="2200" dirty="0">
              <a:solidFill>
                <a:prstClr val="black"/>
              </a:solidFill>
            </a:endParaRPr>
          </a:p>
          <a:p>
            <a:pPr lvl="1"/>
            <a:endParaRPr lang="tr-TR" dirty="0"/>
          </a:p>
        </p:txBody>
      </p:sp>
    </p:spTree>
    <p:extLst>
      <p:ext uri="{BB962C8B-B14F-4D97-AF65-F5344CB8AC3E}">
        <p14:creationId xmlns:p14="http://schemas.microsoft.com/office/powerpoint/2010/main" val="403686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a:t>Üç temel kavram: metalaş(tır)</a:t>
            </a:r>
            <a:r>
              <a:rPr lang="tr-TR" sz="2400" dirty="0" err="1"/>
              <a:t>ma</a:t>
            </a:r>
            <a:r>
              <a:rPr lang="tr-TR" sz="2400" dirty="0"/>
              <a:t>, </a:t>
            </a:r>
            <a:r>
              <a:rPr lang="tr-TR" sz="2400" dirty="0" err="1"/>
              <a:t>uzamsallaş</a:t>
            </a:r>
            <a:r>
              <a:rPr lang="tr-TR" sz="2400" dirty="0"/>
              <a:t>(tır)</a:t>
            </a:r>
            <a:r>
              <a:rPr lang="tr-TR" sz="2400" dirty="0" err="1"/>
              <a:t>ma</a:t>
            </a:r>
            <a:r>
              <a:rPr lang="tr-TR" sz="2400" dirty="0"/>
              <a:t>, yapılaşma (</a:t>
            </a:r>
            <a:r>
              <a:rPr lang="tr-TR" sz="2400" dirty="0" err="1"/>
              <a:t>V.Mosco</a:t>
            </a:r>
            <a:r>
              <a:rPr lang="tr-TR" sz="2400" dirty="0"/>
              <a:t>)</a:t>
            </a:r>
          </a:p>
          <a:p>
            <a:r>
              <a:rPr lang="tr-TR" sz="2400" dirty="0"/>
              <a:t>Tarihsel analize odaklanma açısından merkezi olan 4 tarihsel süreç (</a:t>
            </a:r>
            <a:r>
              <a:rPr lang="tr-TR" sz="2400" dirty="0" err="1"/>
              <a:t>Golding</a:t>
            </a:r>
            <a:r>
              <a:rPr lang="tr-TR" sz="2400" dirty="0"/>
              <a:t> ve </a:t>
            </a:r>
            <a:r>
              <a:rPr lang="tr-TR" sz="2400" dirty="0" err="1"/>
              <a:t>Murdock</a:t>
            </a:r>
            <a:r>
              <a:rPr lang="tr-TR" sz="2400" dirty="0"/>
              <a:t>):</a:t>
            </a:r>
          </a:p>
          <a:p>
            <a:pPr lvl="1"/>
            <a:r>
              <a:rPr lang="tr-TR" sz="2000" dirty="0"/>
              <a:t>Medyanın gelişmesi</a:t>
            </a:r>
          </a:p>
          <a:p>
            <a:pPr lvl="1"/>
            <a:r>
              <a:rPr lang="tr-TR" sz="2000" dirty="0"/>
              <a:t>Şirket menzilinin genişlemesi</a:t>
            </a:r>
          </a:p>
          <a:p>
            <a:pPr lvl="1"/>
            <a:r>
              <a:rPr lang="tr-TR" sz="2000" dirty="0"/>
              <a:t>Metalaşma </a:t>
            </a:r>
          </a:p>
          <a:p>
            <a:pPr lvl="1"/>
            <a:r>
              <a:rPr lang="tr-TR" sz="2000" dirty="0"/>
              <a:t>Devlet-hükümet müdahalesinin değişen yönü</a:t>
            </a:r>
          </a:p>
          <a:p>
            <a:pPr marL="0" lvl="0" indent="0">
              <a:buNone/>
            </a:pPr>
            <a:endParaRPr lang="tr-TR" sz="2400" dirty="0">
              <a:solidFill>
                <a:prstClr val="black"/>
              </a:solidFill>
              <a:highlight>
                <a:srgbClr val="FFFF00"/>
              </a:highlight>
            </a:endParaRPr>
          </a:p>
          <a:p>
            <a:pPr lvl="0"/>
            <a:r>
              <a:rPr lang="tr-TR" sz="2400" dirty="0" err="1">
                <a:solidFill>
                  <a:prstClr val="black"/>
                </a:solidFill>
                <a:highlight>
                  <a:srgbClr val="FFFF00"/>
                </a:highlight>
              </a:rPr>
              <a:t>Araçsalcılık</a:t>
            </a:r>
            <a:r>
              <a:rPr lang="tr-TR" sz="2400" dirty="0">
                <a:solidFill>
                  <a:prstClr val="black"/>
                </a:solidFill>
                <a:highlight>
                  <a:srgbClr val="FFFF00"/>
                </a:highlight>
              </a:rPr>
              <a:t> </a:t>
            </a:r>
            <a:r>
              <a:rPr lang="tr-TR" sz="2400" dirty="0" err="1">
                <a:solidFill>
                  <a:prstClr val="black"/>
                </a:solidFill>
                <a:highlight>
                  <a:srgbClr val="FFFF00"/>
                </a:highlight>
              </a:rPr>
              <a:t>vs</a:t>
            </a:r>
            <a:r>
              <a:rPr lang="tr-TR" sz="2400" dirty="0">
                <a:solidFill>
                  <a:prstClr val="black"/>
                </a:solidFill>
                <a:highlight>
                  <a:srgbClr val="FFFF00"/>
                </a:highlight>
              </a:rPr>
              <a:t> yapısalcılık</a:t>
            </a:r>
          </a:p>
          <a:p>
            <a:pPr marL="457200" lvl="1" indent="0">
              <a:buNone/>
            </a:pPr>
            <a:endParaRPr lang="tr-TR" sz="2000" dirty="0"/>
          </a:p>
        </p:txBody>
      </p:sp>
    </p:spTree>
    <p:extLst>
      <p:ext uri="{BB962C8B-B14F-4D97-AF65-F5344CB8AC3E}">
        <p14:creationId xmlns:p14="http://schemas.microsoft.com/office/powerpoint/2010/main" val="2123900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sz="2400" b="1" dirty="0"/>
              <a:t>Medyanın gelişmesi: </a:t>
            </a:r>
            <a:r>
              <a:rPr lang="tr-TR" sz="2400" dirty="0"/>
              <a:t>«Simgesel formların aktarılmasında giderek medya endüstrilerinin teknik ve kurumsal aygıtlarca </a:t>
            </a:r>
            <a:r>
              <a:rPr lang="tr-TR" sz="2400" dirty="0" err="1"/>
              <a:t>dolayımlanır</a:t>
            </a:r>
            <a:r>
              <a:rPr lang="tr-TR" sz="2400" dirty="0"/>
              <a:t> hale geldiği süreç» Kültürün endüstrileşme süreci.</a:t>
            </a:r>
          </a:p>
          <a:p>
            <a:r>
              <a:rPr lang="tr-TR" sz="2400" b="1" dirty="0"/>
              <a:t>Şirket menzilinin genişlemesi: </a:t>
            </a:r>
            <a:r>
              <a:rPr lang="tr-TR" sz="2400" dirty="0"/>
              <a:t>Yoğunlaşma</a:t>
            </a:r>
          </a:p>
          <a:p>
            <a:r>
              <a:rPr lang="tr-TR" sz="2400" b="1" dirty="0"/>
              <a:t>Metalaşma: </a:t>
            </a:r>
            <a:r>
              <a:rPr lang="tr-TR" sz="2400" dirty="0"/>
              <a:t>Bilincin biçimlenmesine katkı sunan simge ve imajlar sunduğu için özel bir meta, izleyicinin metalaşması</a:t>
            </a:r>
          </a:p>
          <a:p>
            <a:r>
              <a:rPr lang="tr-TR" sz="2400" b="1" dirty="0"/>
              <a:t>Devlet-hükümet müdahalesinin değişen yönü</a:t>
            </a:r>
            <a:r>
              <a:rPr lang="tr-TR" sz="2400" dirty="0"/>
              <a:t>: </a:t>
            </a:r>
            <a:r>
              <a:rPr lang="tr-TR" sz="2400" dirty="0" err="1"/>
              <a:t>Deregülasyon</a:t>
            </a:r>
            <a:r>
              <a:rPr lang="tr-TR" sz="2400" dirty="0"/>
              <a:t> süreci</a:t>
            </a:r>
          </a:p>
          <a:p>
            <a:endParaRPr lang="tr-TR" sz="2400" dirty="0"/>
          </a:p>
          <a:p>
            <a:endParaRPr lang="tr-TR" sz="2400" dirty="0"/>
          </a:p>
          <a:p>
            <a:endParaRPr lang="tr-TR" sz="2400" dirty="0"/>
          </a:p>
          <a:p>
            <a:endParaRPr lang="tr-TR" sz="2400" dirty="0"/>
          </a:p>
          <a:p>
            <a:endParaRPr lang="tr-TR" dirty="0"/>
          </a:p>
        </p:txBody>
      </p:sp>
    </p:spTree>
    <p:extLst>
      <p:ext uri="{BB962C8B-B14F-4D97-AF65-F5344CB8AC3E}">
        <p14:creationId xmlns:p14="http://schemas.microsoft.com/office/powerpoint/2010/main" val="3913755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r>
              <a:rPr lang="tr-TR" dirty="0" err="1"/>
              <a:t>Anglo</a:t>
            </a:r>
            <a:r>
              <a:rPr lang="tr-TR" dirty="0"/>
              <a:t> Amerikan Yaklaşım</a:t>
            </a:r>
          </a:p>
          <a:p>
            <a:pPr lvl="1"/>
            <a:r>
              <a:rPr lang="tr-TR" dirty="0"/>
              <a:t>Davranışçı gelenek</a:t>
            </a:r>
          </a:p>
          <a:p>
            <a:pPr lvl="1"/>
            <a:r>
              <a:rPr lang="tr-TR" dirty="0"/>
              <a:t>Etki konusuna odaklanır</a:t>
            </a:r>
          </a:p>
          <a:p>
            <a:pPr lvl="1"/>
            <a:r>
              <a:rPr lang="tr-TR" dirty="0"/>
              <a:t>Doğrusal bir iletişim modeli sunar</a:t>
            </a:r>
          </a:p>
          <a:p>
            <a:pPr lvl="1"/>
            <a:r>
              <a:rPr lang="tr-TR" dirty="0"/>
              <a:t>Çoğulcu toplum tasavvuru</a:t>
            </a:r>
          </a:p>
          <a:p>
            <a:pPr marL="457200" lvl="1" indent="0">
              <a:buNone/>
            </a:pPr>
            <a:endParaRPr lang="tr-TR" dirty="0"/>
          </a:p>
          <a:p>
            <a:r>
              <a:rPr lang="tr-TR" dirty="0"/>
              <a:t>Kıta Avrupası geleneği</a:t>
            </a:r>
          </a:p>
          <a:p>
            <a:pPr lvl="1"/>
            <a:r>
              <a:rPr lang="tr-TR" dirty="0"/>
              <a:t>Genel olarak </a:t>
            </a:r>
            <a:r>
              <a:rPr lang="tr-TR" dirty="0" err="1"/>
              <a:t>Marksizmi</a:t>
            </a:r>
            <a:r>
              <a:rPr lang="tr-TR" dirty="0"/>
              <a:t> referans alır</a:t>
            </a:r>
          </a:p>
          <a:p>
            <a:pPr lvl="1"/>
            <a:r>
              <a:rPr lang="tr-TR" dirty="0"/>
              <a:t>Kitle iletişim araçlarının kapitalist toplumdaki konumuna ilişkin bütünsel ve tarihsel bir açıklama sunar</a:t>
            </a:r>
          </a:p>
          <a:p>
            <a:pPr lvl="1"/>
            <a:r>
              <a:rPr lang="tr-TR" dirty="0"/>
              <a:t>Frankfurt Okulu, Kültür Endüstrisi</a:t>
            </a:r>
          </a:p>
          <a:p>
            <a:pPr lvl="1"/>
            <a:endParaRPr lang="tr-TR" dirty="0"/>
          </a:p>
        </p:txBody>
      </p:sp>
    </p:spTree>
    <p:extLst>
      <p:ext uri="{BB962C8B-B14F-4D97-AF65-F5344CB8AC3E}">
        <p14:creationId xmlns:p14="http://schemas.microsoft.com/office/powerpoint/2010/main" val="3552701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67544" y="908720"/>
            <a:ext cx="8229600" cy="5400600"/>
          </a:xfrm>
        </p:spPr>
        <p:txBody>
          <a:bodyPr>
            <a:normAutofit fontScale="92500" lnSpcReduction="10000"/>
          </a:bodyPr>
          <a:lstStyle/>
          <a:p>
            <a:r>
              <a:rPr lang="tr-TR" dirty="0"/>
              <a:t>Frankfurt Okulu kütle iletişim araçlarının mülkiyet ve organizasyonuna odaklanmamıştır.</a:t>
            </a:r>
          </a:p>
          <a:p>
            <a:r>
              <a:rPr lang="tr-TR" dirty="0"/>
              <a:t>Çağdaş kapitalist toplumun kitleler üzerindeki </a:t>
            </a:r>
            <a:r>
              <a:rPr lang="tr-TR" dirty="0" err="1"/>
              <a:t>manipülatif</a:t>
            </a:r>
            <a:r>
              <a:rPr lang="tr-TR" dirty="0"/>
              <a:t> gücü üzerine önemli sonuçlar</a:t>
            </a:r>
          </a:p>
          <a:p>
            <a:r>
              <a:rPr lang="tr-TR" dirty="0"/>
              <a:t>Kültür endüstrisi, insanların imgelemlerine hükmederek onların egemen toplumsal ilişkileri içselleştirmelerine hizmet eder</a:t>
            </a:r>
          </a:p>
          <a:p>
            <a:r>
              <a:rPr lang="tr-TR" dirty="0"/>
              <a:t>Kültürün metalaşması, insanların pasif izleyicilere dönüşmesi ve eylem kapasitelerinin azalması</a:t>
            </a:r>
          </a:p>
          <a:p>
            <a:r>
              <a:rPr lang="tr-TR" dirty="0"/>
              <a:t>1960’lardan itibaren </a:t>
            </a:r>
            <a:r>
              <a:rPr lang="tr-TR" dirty="0" err="1"/>
              <a:t>Marksizmin</a:t>
            </a:r>
            <a:r>
              <a:rPr lang="tr-TR" dirty="0"/>
              <a:t> sosyal bilimlerin çeşitli alanlarından yeniden keşfi</a:t>
            </a:r>
          </a:p>
          <a:p>
            <a:endParaRPr lang="tr-TR" dirty="0"/>
          </a:p>
        </p:txBody>
      </p:sp>
    </p:spTree>
    <p:extLst>
      <p:ext uri="{BB962C8B-B14F-4D97-AF65-F5344CB8AC3E}">
        <p14:creationId xmlns:p14="http://schemas.microsoft.com/office/powerpoint/2010/main" val="3835078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78904" y="327991"/>
            <a:ext cx="8786191" cy="6202017"/>
          </a:xfrm>
          <a:prstGeom prst="rect">
            <a:avLst/>
          </a:prstGeom>
        </p:spPr>
      </p:pic>
    </p:spTree>
    <p:extLst>
      <p:ext uri="{BB962C8B-B14F-4D97-AF65-F5344CB8AC3E}">
        <p14:creationId xmlns:p14="http://schemas.microsoft.com/office/powerpoint/2010/main" val="483976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39552" y="692696"/>
            <a:ext cx="7848872" cy="5219693"/>
          </a:xfrm>
          <a:prstGeom prst="rect">
            <a:avLst/>
          </a:prstGeom>
        </p:spPr>
      </p:pic>
    </p:spTree>
    <p:extLst>
      <p:ext uri="{BB962C8B-B14F-4D97-AF65-F5344CB8AC3E}">
        <p14:creationId xmlns:p14="http://schemas.microsoft.com/office/powerpoint/2010/main" val="1313897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83568" y="1052736"/>
            <a:ext cx="7488832" cy="4545505"/>
          </a:xfrm>
          <a:prstGeom prst="rect">
            <a:avLst/>
          </a:prstGeom>
        </p:spPr>
      </p:pic>
    </p:spTree>
    <p:extLst>
      <p:ext uri="{BB962C8B-B14F-4D97-AF65-F5344CB8AC3E}">
        <p14:creationId xmlns:p14="http://schemas.microsoft.com/office/powerpoint/2010/main" val="801541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98782" y="556591"/>
            <a:ext cx="8746435" cy="5744817"/>
          </a:xfrm>
          <a:prstGeom prst="rect">
            <a:avLst/>
          </a:prstGeom>
        </p:spPr>
      </p:pic>
    </p:spTree>
    <p:extLst>
      <p:ext uri="{BB962C8B-B14F-4D97-AF65-F5344CB8AC3E}">
        <p14:creationId xmlns:p14="http://schemas.microsoft.com/office/powerpoint/2010/main" val="2064844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B28C-F5B2-E449-AD3A-A9D68433C05A}"/>
              </a:ext>
            </a:extLst>
          </p:cNvPr>
          <p:cNvSpPr>
            <a:spLocks noGrp="1"/>
          </p:cNvSpPr>
          <p:nvPr>
            <p:ph type="title"/>
          </p:nvPr>
        </p:nvSpPr>
        <p:spPr/>
        <p:txBody>
          <a:bodyPr/>
          <a:lstStyle/>
          <a:p>
            <a:r>
              <a:rPr lang="en-TR" dirty="0"/>
              <a:t>Liberal ekonomi politik</a:t>
            </a:r>
          </a:p>
        </p:txBody>
      </p:sp>
      <p:pic>
        <p:nvPicPr>
          <p:cNvPr id="2050" name="Picture 2" descr="İktisadi Düşünce">
            <a:extLst>
              <a:ext uri="{FF2B5EF4-FFF2-40B4-BE49-F238E27FC236}">
                <a16:creationId xmlns:a16="http://schemas.microsoft.com/office/drawing/2014/main" id="{76B372DA-34B9-5945-AF8E-CAE2AB0828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204864"/>
            <a:ext cx="5616624" cy="333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230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4893-8AF0-F34A-A002-2937791F07CA}"/>
              </a:ext>
            </a:extLst>
          </p:cNvPr>
          <p:cNvSpPr>
            <a:spLocks noGrp="1"/>
          </p:cNvSpPr>
          <p:nvPr>
            <p:ph type="title"/>
          </p:nvPr>
        </p:nvSpPr>
        <p:spPr>
          <a:xfrm>
            <a:off x="457200" y="274638"/>
            <a:ext cx="8229600" cy="994122"/>
          </a:xfrm>
        </p:spPr>
        <p:txBody>
          <a:bodyPr>
            <a:normAutofit/>
          </a:bodyPr>
          <a:lstStyle/>
          <a:p>
            <a:r>
              <a:rPr lang="en-TR" sz="3600" dirty="0">
                <a:solidFill>
                  <a:srgbClr val="FF0000"/>
                </a:solidFill>
              </a:rPr>
              <a:t>Liberal ekonomi politik</a:t>
            </a:r>
          </a:p>
        </p:txBody>
      </p:sp>
      <p:sp>
        <p:nvSpPr>
          <p:cNvPr id="3" name="Content Placeholder 2">
            <a:extLst>
              <a:ext uri="{FF2B5EF4-FFF2-40B4-BE49-F238E27FC236}">
                <a16:creationId xmlns:a16="http://schemas.microsoft.com/office/drawing/2014/main" id="{2EDFF04B-CA74-BC48-84EA-1C4BA0E32D7D}"/>
              </a:ext>
            </a:extLst>
          </p:cNvPr>
          <p:cNvSpPr>
            <a:spLocks noGrp="1"/>
          </p:cNvSpPr>
          <p:nvPr>
            <p:ph idx="1"/>
          </p:nvPr>
        </p:nvSpPr>
        <p:spPr/>
        <p:txBody>
          <a:bodyPr/>
          <a:lstStyle/>
          <a:p>
            <a:r>
              <a:rPr lang="en-GB" dirty="0"/>
              <a:t>E</a:t>
            </a:r>
            <a:r>
              <a:rPr lang="en-TR" dirty="0"/>
              <a:t>konomi ayrı ve uzmanlaşmış bir alandır</a:t>
            </a:r>
          </a:p>
          <a:p>
            <a:r>
              <a:rPr lang="en-GB" dirty="0"/>
              <a:t>B</a:t>
            </a:r>
            <a:r>
              <a:rPr lang="en-TR" dirty="0"/>
              <a:t>ireyler ve pazarlar arasındaki ilişki ekonomik yasalarla ve formüllerle açıklanabilir</a:t>
            </a:r>
          </a:p>
          <a:p>
            <a:r>
              <a:rPr lang="en-GB" dirty="0"/>
              <a:t>K</a:t>
            </a:r>
            <a:r>
              <a:rPr lang="en-TR" dirty="0"/>
              <a:t>apitalizm için egemen birey kutsaldır</a:t>
            </a:r>
          </a:p>
          <a:p>
            <a:r>
              <a:rPr lang="en-GB" dirty="0"/>
              <a:t>S</a:t>
            </a:r>
            <a:r>
              <a:rPr lang="en-TR" dirty="0"/>
              <a:t>erbest </a:t>
            </a:r>
            <a:r>
              <a:rPr lang="en-GB" dirty="0"/>
              <a:t>p</a:t>
            </a:r>
            <a:r>
              <a:rPr lang="en-TR" dirty="0"/>
              <a:t>azar ve seçme özgürlüğü önemlidir (pazardaki mübadele)</a:t>
            </a:r>
          </a:p>
          <a:p>
            <a:endParaRPr lang="en-TR" dirty="0"/>
          </a:p>
        </p:txBody>
      </p:sp>
    </p:spTree>
    <p:extLst>
      <p:ext uri="{BB962C8B-B14F-4D97-AF65-F5344CB8AC3E}">
        <p14:creationId xmlns:p14="http://schemas.microsoft.com/office/powerpoint/2010/main" val="2422985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9940</TotalTime>
  <Words>590</Words>
  <Application>Microsoft Office PowerPoint</Application>
  <PresentationFormat>Ekran Gösterisi (4:3)</PresentationFormat>
  <Paragraphs>54</Paragraphs>
  <Slides>17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Calibri</vt:lpstr>
      <vt:lpstr>Helvetica</vt:lpstr>
      <vt:lpstr>Ofis Teması</vt:lpstr>
      <vt:lpstr>Medyanın Ekonomi Politiği</vt:lpstr>
      <vt:lpstr>PowerPoint Sunusu</vt:lpstr>
      <vt:lpstr>PowerPoint Sunusu</vt:lpstr>
      <vt:lpstr>PowerPoint Sunusu</vt:lpstr>
      <vt:lpstr>PowerPoint Sunusu</vt:lpstr>
      <vt:lpstr>PowerPoint Sunusu</vt:lpstr>
      <vt:lpstr>PowerPoint Sunusu</vt:lpstr>
      <vt:lpstr>Liberal ekonomi politik</vt:lpstr>
      <vt:lpstr>Liberal ekonomi politik</vt:lpstr>
      <vt:lpstr>PowerPoint Sunusu</vt:lpstr>
      <vt:lpstr>PowerPoint Sunusu</vt:lpstr>
      <vt:lpstr>PowerPoint Sunusu</vt:lpstr>
      <vt:lpstr>PowerPoint Sunusu</vt:lpstr>
      <vt:lpstr>PowerPoint Sunusu</vt:lpstr>
      <vt:lpstr>Peter Golding ve Graham Murdock (1991/1997)</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Medyanın Ekonomi Politiği</dc:title>
  <dc:creator>Burcu Sümer</dc:creator>
  <cp:lastModifiedBy>Burcu Sümer</cp:lastModifiedBy>
  <cp:revision>13</cp:revision>
  <dcterms:created xsi:type="dcterms:W3CDTF">2020-12-02T08:45:00Z</dcterms:created>
  <dcterms:modified xsi:type="dcterms:W3CDTF">2022-03-23T11:34:30Z</dcterms:modified>
</cp:coreProperties>
</file>