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0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301" r:id="rId4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3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48ED-A4D4-4908-80B8-DE75A0D64DE5}" type="datetimeFigureOut">
              <a:rPr lang="tr-TR" smtClean="0"/>
              <a:pPr/>
              <a:t>19.03.2015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AA6FAC-AA21-44F5-9357-4049D520F04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48ED-A4D4-4908-80B8-DE75A0D64DE5}" type="datetimeFigureOut">
              <a:rPr lang="tr-TR" smtClean="0"/>
              <a:pPr/>
              <a:t>19.03.2015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6FAC-AA21-44F5-9357-4049D520F04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48ED-A4D4-4908-80B8-DE75A0D64DE5}" type="datetimeFigureOut">
              <a:rPr lang="tr-TR" smtClean="0"/>
              <a:pPr/>
              <a:t>19.03.2015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6FAC-AA21-44F5-9357-4049D520F04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48ED-A4D4-4908-80B8-DE75A0D64DE5}" type="datetimeFigureOut">
              <a:rPr lang="tr-TR" smtClean="0"/>
              <a:pPr/>
              <a:t>19.03.2015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AA6FAC-AA21-44F5-9357-4049D520F04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48ED-A4D4-4908-80B8-DE75A0D64DE5}" type="datetimeFigureOut">
              <a:rPr lang="tr-TR" smtClean="0"/>
              <a:pPr/>
              <a:t>19.03.2015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6FAC-AA21-44F5-9357-4049D520F04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48ED-A4D4-4908-80B8-DE75A0D64DE5}" type="datetimeFigureOut">
              <a:rPr lang="tr-TR" smtClean="0"/>
              <a:pPr/>
              <a:t>19.03.2015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6FAC-AA21-44F5-9357-4049D520F04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48ED-A4D4-4908-80B8-DE75A0D64DE5}" type="datetimeFigureOut">
              <a:rPr lang="tr-TR" smtClean="0"/>
              <a:pPr/>
              <a:t>19.03.2015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AAA6FAC-AA21-44F5-9357-4049D520F04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48ED-A4D4-4908-80B8-DE75A0D64DE5}" type="datetimeFigureOut">
              <a:rPr lang="tr-TR" smtClean="0"/>
              <a:pPr/>
              <a:t>19.03.2015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6FAC-AA21-44F5-9357-4049D520F04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48ED-A4D4-4908-80B8-DE75A0D64DE5}" type="datetimeFigureOut">
              <a:rPr lang="tr-TR" smtClean="0"/>
              <a:pPr/>
              <a:t>19.03.2015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6FAC-AA21-44F5-9357-4049D520F04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48ED-A4D4-4908-80B8-DE75A0D64DE5}" type="datetimeFigureOut">
              <a:rPr lang="tr-TR" smtClean="0"/>
              <a:pPr/>
              <a:t>19.03.2015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6FAC-AA21-44F5-9357-4049D520F04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E48ED-A4D4-4908-80B8-DE75A0D64DE5}" type="datetimeFigureOut">
              <a:rPr lang="tr-TR" smtClean="0"/>
              <a:pPr/>
              <a:t>19.03.2015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A6FAC-AA21-44F5-9357-4049D520F04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6E48ED-A4D4-4908-80B8-DE75A0D64DE5}" type="datetimeFigureOut">
              <a:rPr lang="tr-TR" smtClean="0"/>
              <a:pPr/>
              <a:t>19.03.2015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AA6FAC-AA21-44F5-9357-4049D520F04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222375"/>
          </a:xfrm>
        </p:spPr>
        <p:txBody>
          <a:bodyPr/>
          <a:lstStyle/>
          <a:p>
            <a:pPr algn="ctr"/>
            <a:r>
              <a:rPr lang="tr-TR" dirty="0" smtClean="0"/>
              <a:t>Spor yönetimi tarihi ve felsefesi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ESKİ YUNAN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Gençler 17 yaşına kadar bu yerlerde önemli spor festivallerine hazırlanırlardı.</a:t>
            </a:r>
          </a:p>
          <a:p>
            <a:r>
              <a:rPr lang="tr-TR" dirty="0" smtClean="0"/>
              <a:t>18-20 yaş arası ise yetişkin eğitimi başlardı. Yetişkin eğitiminde farklı olarak ata binme ve silah kullanma da yer alıyordu.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Palaistralarda</a:t>
            </a:r>
            <a:r>
              <a:rPr lang="tr-TR" dirty="0" smtClean="0"/>
              <a:t> özel olarak parayla tutulan eğitmenler vardı bu eğitmenler “</a:t>
            </a:r>
            <a:r>
              <a:rPr lang="tr-TR" i="1" dirty="0" err="1" smtClean="0"/>
              <a:t>paidotribes</a:t>
            </a:r>
            <a:r>
              <a:rPr lang="tr-TR" i="1" dirty="0" smtClean="0"/>
              <a:t>” </a:t>
            </a:r>
            <a:r>
              <a:rPr lang="tr-TR" dirty="0" smtClean="0"/>
              <a:t>olarak adlandırılırdı.</a:t>
            </a:r>
          </a:p>
          <a:p>
            <a:r>
              <a:rPr lang="tr-TR" dirty="0" err="1" smtClean="0"/>
              <a:t>Paidotribes</a:t>
            </a:r>
            <a:r>
              <a:rPr lang="tr-TR" dirty="0" smtClean="0"/>
              <a:t> in birkaç yardımcısı bulunmaktadır</a:t>
            </a:r>
          </a:p>
          <a:p>
            <a:pPr marL="514350" indent="-514350">
              <a:buNone/>
            </a:pPr>
            <a:r>
              <a:rPr lang="tr-TR" dirty="0" smtClean="0"/>
              <a:t>        </a:t>
            </a:r>
            <a:r>
              <a:rPr lang="tr-TR" dirty="0" err="1" smtClean="0"/>
              <a:t>Sphairistes</a:t>
            </a:r>
            <a:r>
              <a:rPr lang="tr-TR" dirty="0" smtClean="0"/>
              <a:t>: Top oyunu</a:t>
            </a:r>
          </a:p>
          <a:p>
            <a:pPr marL="514350" indent="-514350">
              <a:buNone/>
            </a:pPr>
            <a:r>
              <a:rPr lang="tr-TR" dirty="0" smtClean="0"/>
              <a:t>        </a:t>
            </a:r>
            <a:r>
              <a:rPr lang="tr-TR" dirty="0" err="1" smtClean="0"/>
              <a:t>Akontistes</a:t>
            </a:r>
            <a:r>
              <a:rPr lang="tr-TR" dirty="0" smtClean="0"/>
              <a:t>: Cirit atma, ok ve yay</a:t>
            </a:r>
          </a:p>
          <a:p>
            <a:pPr marL="514350" indent="-514350">
              <a:buNone/>
            </a:pPr>
            <a:r>
              <a:rPr lang="tr-TR" dirty="0" smtClean="0"/>
              <a:t>        </a:t>
            </a:r>
            <a:r>
              <a:rPr lang="tr-TR" dirty="0" err="1" smtClean="0"/>
              <a:t>Hoplomakhos</a:t>
            </a:r>
            <a:r>
              <a:rPr lang="tr-TR" dirty="0" smtClean="0"/>
              <a:t>: silah kullanma</a:t>
            </a:r>
          </a:p>
          <a:p>
            <a:pPr marL="514350" indent="-514350">
              <a:buNone/>
            </a:pPr>
            <a:r>
              <a:rPr lang="tr-TR" dirty="0" smtClean="0"/>
              <a:t>        </a:t>
            </a:r>
            <a:r>
              <a:rPr lang="tr-TR" dirty="0" err="1" smtClean="0"/>
              <a:t>Gymnastes</a:t>
            </a:r>
            <a:r>
              <a:rPr lang="tr-TR" dirty="0" smtClean="0"/>
              <a:t>: atlet eğitimi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Öğrenciler antrenmandan önce özel yağlanma odalarında özel bir kaptaki yağlanır ve özel pudra odalarında pudralanırdı.</a:t>
            </a:r>
          </a:p>
          <a:p>
            <a:r>
              <a:rPr lang="tr-TR" dirty="0" smtClean="0"/>
              <a:t>Antrenman sonrasında uzun saplı hamam kaşağısıyla derilerindeki kiri ve yağı temizlerlerdi.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ESKİ YUNAN SPOR FESTİVALLERİ VE SPOR OYUNLARI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Eski yunanda var olan yarış sevgisi şehir devleti düzenine geçilmesiyle özgün bir anlam kazanmış oldu.</a:t>
            </a:r>
          </a:p>
          <a:p>
            <a:r>
              <a:rPr lang="tr-TR" dirty="0" smtClean="0"/>
              <a:t>Bu oyunların en önemlisi </a:t>
            </a:r>
            <a:r>
              <a:rPr lang="tr-TR" dirty="0" err="1" smtClean="0"/>
              <a:t>Olympia</a:t>
            </a:r>
            <a:r>
              <a:rPr lang="tr-TR" dirty="0" smtClean="0"/>
              <a:t> şehrinde 4 yılda bir düzenlenen </a:t>
            </a:r>
            <a:r>
              <a:rPr lang="tr-TR" dirty="0" err="1" smtClean="0"/>
              <a:t>Olympia</a:t>
            </a:r>
            <a:r>
              <a:rPr lang="tr-TR" dirty="0" smtClean="0"/>
              <a:t> oyunlarıydı.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Diğer oyunlar</a:t>
            </a:r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Pthia</a:t>
            </a:r>
            <a:r>
              <a:rPr lang="tr-TR" dirty="0" smtClean="0"/>
              <a:t> oyunları ( iki yılda bir)</a:t>
            </a:r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Isthmos</a:t>
            </a:r>
            <a:r>
              <a:rPr lang="tr-TR" dirty="0" smtClean="0"/>
              <a:t> oyunları ( </a:t>
            </a:r>
            <a:r>
              <a:rPr lang="tr-TR" dirty="0" err="1" smtClean="0"/>
              <a:t>poseidon</a:t>
            </a:r>
            <a:r>
              <a:rPr lang="tr-TR" dirty="0" smtClean="0"/>
              <a:t> adına 2 yılda bir)</a:t>
            </a:r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Nemea</a:t>
            </a:r>
            <a:r>
              <a:rPr lang="tr-TR" dirty="0" smtClean="0"/>
              <a:t> oyunları ( </a:t>
            </a:r>
            <a:r>
              <a:rPr lang="tr-TR" dirty="0" err="1" smtClean="0"/>
              <a:t>zeus</a:t>
            </a:r>
            <a:r>
              <a:rPr lang="tr-TR" dirty="0" smtClean="0"/>
              <a:t> adına 2 yılda bir)</a:t>
            </a:r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Panathenia</a:t>
            </a:r>
            <a:r>
              <a:rPr lang="tr-TR" dirty="0" smtClean="0"/>
              <a:t> </a:t>
            </a:r>
            <a:r>
              <a:rPr lang="tr-TR" dirty="0" err="1" smtClean="0"/>
              <a:t>oyunalr</a:t>
            </a:r>
            <a:r>
              <a:rPr lang="tr-TR" dirty="0" smtClean="0"/>
              <a:t> (</a:t>
            </a:r>
            <a:r>
              <a:rPr lang="tr-TR" dirty="0" err="1" smtClean="0"/>
              <a:t>atina</a:t>
            </a:r>
            <a:r>
              <a:rPr lang="tr-TR" dirty="0" smtClean="0"/>
              <a:t> festivali)</a:t>
            </a:r>
          </a:p>
          <a:p>
            <a:pPr>
              <a:buFont typeface="Arial" pitchFamily="34" charset="0"/>
              <a:buChar char="•"/>
            </a:pPr>
            <a:r>
              <a:rPr lang="tr-TR" dirty="0" err="1" smtClean="0"/>
              <a:t>Hera</a:t>
            </a:r>
            <a:r>
              <a:rPr lang="tr-TR" dirty="0" smtClean="0"/>
              <a:t> </a:t>
            </a:r>
            <a:r>
              <a:rPr lang="tr-TR" smtClean="0"/>
              <a:t>oyunları (yalnız kadınlar)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Festival spor oyunları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Koşu: düz bir pist şeklindeki “</a:t>
            </a:r>
            <a:r>
              <a:rPr lang="tr-TR" dirty="0" err="1" smtClean="0"/>
              <a:t>stadion</a:t>
            </a:r>
            <a:r>
              <a:rPr lang="tr-TR" dirty="0" smtClean="0"/>
              <a:t>” </a:t>
            </a:r>
            <a:r>
              <a:rPr lang="tr-TR" dirty="0" err="1" smtClean="0"/>
              <a:t>larda</a:t>
            </a:r>
            <a:r>
              <a:rPr lang="tr-TR" dirty="0" smtClean="0"/>
              <a:t> yapılan koşular oldukça yaygındır. sporcular 185 </a:t>
            </a:r>
            <a:r>
              <a:rPr lang="tr-TR" dirty="0" err="1" smtClean="0"/>
              <a:t>mt</a:t>
            </a:r>
            <a:r>
              <a:rPr lang="tr-TR" dirty="0" smtClean="0"/>
              <a:t>. </a:t>
            </a:r>
            <a:r>
              <a:rPr lang="tr-TR" dirty="0" err="1" smtClean="0"/>
              <a:t>Lik</a:t>
            </a:r>
            <a:r>
              <a:rPr lang="tr-TR" dirty="0" smtClean="0"/>
              <a:t> bir parkuru koşup bir işaretin etrafından dönüp başlangıç noktasına ulaşırlardı. Koşunun uzunluğu </a:t>
            </a:r>
            <a:r>
              <a:rPr lang="tr-TR" dirty="0" err="1" smtClean="0"/>
              <a:t>stadionlara</a:t>
            </a:r>
            <a:r>
              <a:rPr lang="tr-TR" dirty="0" smtClean="0"/>
              <a:t> göre değişirdi.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Yarışlar 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Kısa mesafe hız koşuları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Uzun mesafe koşuları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Silahlı koşular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Meşale koşusu</a:t>
            </a:r>
          </a:p>
          <a:p>
            <a:pPr>
              <a:buFont typeface="Courier New" pitchFamily="49" charset="0"/>
              <a:buChar char="o"/>
            </a:pPr>
            <a:r>
              <a:rPr lang="tr-TR" dirty="0" smtClean="0"/>
              <a:t>Bağbozumu koşusu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stadion</a:t>
            </a:r>
            <a:endParaRPr lang="tr-TR" dirty="0"/>
          </a:p>
        </p:txBody>
      </p:sp>
      <p:pic>
        <p:nvPicPr>
          <p:cNvPr id="4" name="3 İçerik Yer Tutucusu" descr="stadion-epidaur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84784"/>
            <a:ext cx="8686800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Odolich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476672"/>
            <a:ext cx="5256584" cy="6056017"/>
          </a:xfrm>
        </p:spPr>
      </p:pic>
      <p:sp>
        <p:nvSpPr>
          <p:cNvPr id="5" name="4 Metin kutusu"/>
          <p:cNvSpPr txBox="1"/>
          <p:nvPr/>
        </p:nvSpPr>
        <p:spPr>
          <a:xfrm>
            <a:off x="395536" y="2420888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 smtClean="0"/>
              <a:t>Panathenaia</a:t>
            </a:r>
            <a:r>
              <a:rPr lang="tr-TR" sz="3600" dirty="0" smtClean="0"/>
              <a:t> </a:t>
            </a:r>
            <a:r>
              <a:rPr lang="tr-TR" sz="3600" dirty="0" err="1" smtClean="0"/>
              <a:t>oyunalrında</a:t>
            </a:r>
            <a:r>
              <a:rPr lang="tr-TR" sz="3600" dirty="0" smtClean="0"/>
              <a:t> ödül olarak verilen vazo.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Uzun atlama: önceleri halk sporu olan ve sonra pentatlonun bir kolu olarak ele alınan uzun atlama metal ve taştan ağırlıklarla yapılıyordu. </a:t>
            </a:r>
          </a:p>
          <a:p>
            <a:pPr>
              <a:buNone/>
            </a:pPr>
            <a:r>
              <a:rPr lang="tr-TR" dirty="0" smtClean="0"/>
              <a:t>Ağırlıklar 2.3 kg. ağırlığındaydı.</a:t>
            </a:r>
          </a:p>
          <a:p>
            <a:pPr>
              <a:buNone/>
            </a:pPr>
            <a:r>
              <a:rPr lang="tr-TR" dirty="0" smtClean="0"/>
              <a:t>Eski </a:t>
            </a:r>
            <a:r>
              <a:rPr lang="tr-TR" dirty="0" err="1" smtClean="0"/>
              <a:t>yunanistanın</a:t>
            </a:r>
            <a:r>
              <a:rPr lang="tr-TR" dirty="0" smtClean="0"/>
              <a:t> mevcut coğrafyası uzun atlama sporunu gelişimine doğal destek sağlamıştır.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ESKİ YUNANDA SPOR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Eski yunan toplumunda fiziksel eğitime ahlaksal ve zihinsel eğitimin temeli olarak bakılırdı.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long_jum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8194649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Cirit atma: eski yunandan roma imparatorluk dönemine kadar silah olarak önemli bir yere sahip olan cirit bir atletizm olarak da önemliydi.</a:t>
            </a:r>
          </a:p>
          <a:p>
            <a:pPr>
              <a:buNone/>
            </a:pPr>
            <a:r>
              <a:rPr lang="tr-TR" dirty="0" smtClean="0"/>
              <a:t>Bir parmak kalınlığında ve bir adam boyuna eşit düz çubuklardı ciritler.</a:t>
            </a:r>
          </a:p>
          <a:p>
            <a:pPr>
              <a:buNone/>
            </a:pPr>
            <a:r>
              <a:rPr lang="tr-TR" dirty="0" smtClean="0"/>
              <a:t>Atıcılar yan ya da yukarı doğru tutarak iki stilde atarlardı.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Pottery_Javel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76672"/>
            <a:ext cx="7776864" cy="60441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Disk atma: taş ve metalden yapılmış daire biçiminde disk </a:t>
            </a:r>
            <a:r>
              <a:rPr lang="tr-TR" dirty="0" err="1" smtClean="0"/>
              <a:t>stadionlarda</a:t>
            </a:r>
            <a:r>
              <a:rPr lang="tr-TR" dirty="0" smtClean="0"/>
              <a:t> atılırdı.</a:t>
            </a:r>
          </a:p>
          <a:p>
            <a:pPr>
              <a:buNone/>
            </a:pPr>
            <a:r>
              <a:rPr lang="tr-TR" dirty="0" smtClean="0"/>
              <a:t>Atıştan önce atlet iki elini başının hizasına kaldırır, sağ eline alarak bedeni ve başı sağa dönük halde aşağıya ve geriye doğru savururdu.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discobol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332656"/>
            <a:ext cx="3937794" cy="6305112"/>
          </a:xfrm>
        </p:spPr>
      </p:pic>
      <p:sp>
        <p:nvSpPr>
          <p:cNvPr id="5" name="4 Metin kutusu"/>
          <p:cNvSpPr txBox="1"/>
          <p:nvPr/>
        </p:nvSpPr>
        <p:spPr>
          <a:xfrm>
            <a:off x="467544" y="17008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DİSCOBOLO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Güreş: eski yunanda değer verilen güreş resim ve heykellerden anlaşıldığı kadarıyla iki türlü yapılırdı</a:t>
            </a:r>
          </a:p>
          <a:p>
            <a:pPr>
              <a:buNone/>
            </a:pPr>
            <a:r>
              <a:rPr lang="tr-TR" dirty="0" smtClean="0"/>
              <a:t>Birincisi ayakta olarak yapılan güreş: bu güreşte rakipler birbirlerini 3 kere yere atıp savururlarsa kesin galibiyet sayılırdı.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İkincisi ise kapalı bir mekanda çamur zemin üzerinde yapılan güreşti. Bu güreşte vurma ve tekmelemeye izin verildiği için pankreas dışında pek geçerli değildi.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203230-MartialArts1Photo-hmed-0815a_files.grid-6x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620688"/>
            <a:ext cx="8702477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M19.2Nemei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242191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Boks: eski yunanda oldukça yaygın bir spor dalı olan boks elleri darbelere karşı korumak amacıyla giyilen eldivenlerin şekline göre dönemlere ayrılırdı.</a:t>
            </a:r>
          </a:p>
          <a:p>
            <a:pPr>
              <a:buNone/>
            </a:pPr>
            <a:r>
              <a:rPr lang="tr-TR" dirty="0" smtClean="0"/>
              <a:t>Eski yunanda boksörler ring gibi sınırlı bir mekanda değil geniş bir alan da dövüşürlerdi.</a:t>
            </a:r>
          </a:p>
          <a:p>
            <a:pPr>
              <a:buNone/>
            </a:pPr>
            <a:r>
              <a:rPr lang="tr-TR" dirty="0" smtClean="0"/>
              <a:t>Karşılaşmada </a:t>
            </a:r>
            <a:r>
              <a:rPr lang="tr-TR" dirty="0" err="1" smtClean="0"/>
              <a:t>round</a:t>
            </a:r>
            <a:r>
              <a:rPr lang="tr-TR" dirty="0" smtClean="0"/>
              <a:t> yoktu sadece bir iki dinlenme molası verilirdi.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ATHLOS (yarış, yarışma)</a:t>
            </a:r>
          </a:p>
          <a:p>
            <a:endParaRPr lang="tr-TR" dirty="0" smtClean="0"/>
          </a:p>
          <a:p>
            <a:endParaRPr lang="tr-TR" dirty="0" smtClean="0"/>
          </a:p>
          <a:p>
            <a:pPr algn="ctr"/>
            <a:r>
              <a:rPr lang="tr-TR" dirty="0" smtClean="0"/>
              <a:t>ATHLETER (yarışmacı)</a:t>
            </a:r>
          </a:p>
          <a:p>
            <a:pPr algn="ctr"/>
            <a:endParaRPr lang="tr-TR" dirty="0" smtClean="0"/>
          </a:p>
          <a:p>
            <a:pPr algn="ctr"/>
            <a:endParaRPr lang="tr-TR" dirty="0" smtClean="0"/>
          </a:p>
          <a:p>
            <a:pPr algn="r"/>
            <a:r>
              <a:rPr lang="tr-TR" dirty="0" smtClean="0"/>
              <a:t>ATHLİOS(acı çeken)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Dinlenme almadan kazanan boksör özel bir zafer kazanmış sayılırdı.</a:t>
            </a:r>
          </a:p>
          <a:p>
            <a:pPr>
              <a:buNone/>
            </a:pPr>
            <a:r>
              <a:rPr lang="tr-TR" dirty="0" smtClean="0"/>
              <a:t>Boksörler arasında kilo ayrımı yoktu bu da ileriki zamanlarda ağır sıklet dövüşçülerine avantaj sağlamıştı.</a:t>
            </a:r>
          </a:p>
          <a:p>
            <a:pPr>
              <a:buNone/>
            </a:pPr>
            <a:r>
              <a:rPr lang="tr-TR" dirty="0" smtClean="0"/>
              <a:t>Antrenmanlarda özel olarak hazırlanmış torbalara vururlardı.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cb1ed3ca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332656"/>
            <a:ext cx="4968552" cy="6349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BoxerGlove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404664"/>
            <a:ext cx="7560840" cy="59046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Pentatlon: koşu, uzun atlama disk atma, cirit atma </a:t>
            </a:r>
            <a:r>
              <a:rPr lang="tr-TR" dirty="0" err="1" smtClean="0"/>
              <a:t>güreşden</a:t>
            </a:r>
            <a:r>
              <a:rPr lang="tr-TR" dirty="0" smtClean="0"/>
              <a:t> oluşan beş oyun içeren yarış biçimi.</a:t>
            </a:r>
          </a:p>
          <a:p>
            <a:pPr>
              <a:buNone/>
            </a:pPr>
            <a:r>
              <a:rPr lang="tr-TR" dirty="0" smtClean="0"/>
              <a:t>Spor yarışmalarında galip gelenler arasında en iyiyi saptamak için düzenlenmiş olduğu düşünülen yarışmada hangi sıra olduğu netlik kazanamamıştır. En az üç oyunda galip gelen kazanmış sayılıyordu.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Atlı araba yarışları: Eski yunanda bütün halka açık atletizm oyunlarının yanında soylu ailelerden gelen kişilerin sporu olarak bilinen atlı araba yarışları düzenlenirdi.</a:t>
            </a:r>
          </a:p>
          <a:p>
            <a:pPr>
              <a:buNone/>
            </a:pPr>
            <a:r>
              <a:rPr lang="tr-TR" dirty="0" smtClean="0"/>
              <a:t>Genelde dört atın çektiği araba </a:t>
            </a:r>
            <a:r>
              <a:rPr lang="tr-TR" dirty="0" err="1" smtClean="0"/>
              <a:t>lar</a:t>
            </a:r>
            <a:r>
              <a:rPr lang="tr-TR" dirty="0" smtClean="0"/>
              <a:t> düz ve uzun bir mesafede koşarlardı.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Zafer kazanan sürücü öne çıkar ve başına zeytin ağacı yapraklarından örülü bir taç yerleştirilirdi.</a:t>
            </a:r>
          </a:p>
          <a:p>
            <a:pPr>
              <a:buNone/>
            </a:pPr>
            <a:r>
              <a:rPr lang="tr-TR" dirty="0" smtClean="0"/>
              <a:t>Düzenlenen oyunların simgesi haline gelen bu çelenk diğer maddi ödülden çok daha fazla anlam içerirdi.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Olympia</a:t>
            </a:r>
            <a:r>
              <a:rPr lang="tr-TR" dirty="0" smtClean="0"/>
              <a:t> festivali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Eski yunan spor festivallerinin en tipik örneği </a:t>
            </a:r>
            <a:r>
              <a:rPr lang="tr-TR" dirty="0" err="1" smtClean="0"/>
              <a:t>olympia</a:t>
            </a:r>
            <a:r>
              <a:rPr lang="tr-TR" dirty="0" smtClean="0"/>
              <a:t> festivali ilk kez M.Ö. 776 da düzenlenmiştir.</a:t>
            </a:r>
          </a:p>
          <a:p>
            <a:r>
              <a:rPr lang="tr-TR" dirty="0" smtClean="0"/>
              <a:t>Sosyal ve </a:t>
            </a:r>
            <a:r>
              <a:rPr lang="tr-TR" dirty="0" err="1" smtClean="0"/>
              <a:t>siyaysal</a:t>
            </a:r>
            <a:r>
              <a:rPr lang="tr-TR" dirty="0" smtClean="0"/>
              <a:t> açıdan çok önemlidir.</a:t>
            </a:r>
          </a:p>
          <a:p>
            <a:r>
              <a:rPr lang="tr-TR" dirty="0" smtClean="0"/>
              <a:t>Her şehirden ve her sınıftan insan mevcuttur.(hakim savcı politikacı felsefecilerin buluşma yeriydi.)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Oyunların resmi </a:t>
            </a:r>
            <a:r>
              <a:rPr lang="tr-TR" dirty="0" err="1" smtClean="0"/>
              <a:t>bşlangıcı</a:t>
            </a:r>
            <a:r>
              <a:rPr lang="tr-TR" dirty="0" smtClean="0"/>
              <a:t> bölgede yaşayan halkın savaşı durdurmak üzere yaptıkları bir antlaşma ile ilgilidir.</a:t>
            </a:r>
          </a:p>
          <a:p>
            <a:r>
              <a:rPr lang="tr-TR" dirty="0" smtClean="0"/>
              <a:t>Oyunları </a:t>
            </a:r>
            <a:r>
              <a:rPr lang="tr-TR" dirty="0" err="1" smtClean="0"/>
              <a:t>Elis</a:t>
            </a:r>
            <a:r>
              <a:rPr lang="tr-TR" dirty="0" smtClean="0"/>
              <a:t> ve </a:t>
            </a:r>
            <a:r>
              <a:rPr lang="tr-TR" dirty="0" err="1" smtClean="0"/>
              <a:t>Pisa</a:t>
            </a:r>
            <a:r>
              <a:rPr lang="tr-TR" dirty="0" smtClean="0"/>
              <a:t> şehirleri paylaşmıştır.</a:t>
            </a:r>
          </a:p>
          <a:p>
            <a:r>
              <a:rPr lang="tr-TR" dirty="0" smtClean="0"/>
              <a:t>Başlangıçta 8 yılda bir olarak düzenlenen bu oyunlar ölülerin ruhlarının 8 yılda bir tazelenmesi ile ilgilidir.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Festival başlamadan yarışacak sporcular bir ay önce buraya gelirler ve adeta kampa girerlerdi.</a:t>
            </a:r>
          </a:p>
          <a:p>
            <a:r>
              <a:rPr lang="tr-TR" dirty="0" smtClean="0"/>
              <a:t>Bu dönemde kente silahla yaklaşmak yasaklanırdı.</a:t>
            </a:r>
          </a:p>
          <a:p>
            <a:r>
              <a:rPr lang="tr-TR" dirty="0" smtClean="0"/>
              <a:t>Yasakları bozmak Zeus’a saygısızlık olarak nitelendirilirdi.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Beş gün süren </a:t>
            </a:r>
            <a:r>
              <a:rPr lang="tr-TR" dirty="0" err="1" smtClean="0"/>
              <a:t>olympia</a:t>
            </a:r>
            <a:r>
              <a:rPr lang="tr-TR" dirty="0" smtClean="0"/>
              <a:t> oyunlarının ilk günü baş tanrı Zeus’a adanan kurbanların kesilmesi ve yeminlerle geçerdi.</a:t>
            </a:r>
          </a:p>
          <a:p>
            <a:r>
              <a:rPr lang="tr-TR" dirty="0" smtClean="0"/>
              <a:t>İkinci günden itibaren sabah saatlerinde sportif yarışlar yapılırdı.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 terimler yarışmayı rekabeti ve bir amaç uğruna gayret </a:t>
            </a:r>
            <a:r>
              <a:rPr lang="tr-TR" dirty="0" err="1" smtClean="0"/>
              <a:t>sarfetmeyi</a:t>
            </a:r>
            <a:r>
              <a:rPr lang="tr-TR" dirty="0" smtClean="0"/>
              <a:t> dolayısıyla sporun eski yunanda oyundan öte bir anlam taşıdığını ifade eder.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İlk oyun en heyecan verici olan dörtlü araba yarışıdır. Daha sonra at yarışı düzenlenirdi.</a:t>
            </a:r>
          </a:p>
          <a:p>
            <a:r>
              <a:rPr lang="tr-TR" dirty="0" smtClean="0"/>
              <a:t>Festivalin en önemli günü üçüncü gündü. Her şehrin temsilcisiyle </a:t>
            </a:r>
            <a:r>
              <a:rPr lang="tr-TR" dirty="0" err="1" smtClean="0"/>
              <a:t>zeus</a:t>
            </a:r>
            <a:r>
              <a:rPr lang="tr-TR" dirty="0" smtClean="0"/>
              <a:t> sunağına gidilir halkın önünde 100 öküz kurban edilir ve öğleden sonra koşu güreş ve boks karşılaşmaları yapılırdı.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Dördüncü gün sabahı düzenlenen üç koşu yarışmasıyla  asıl atletizm başlardı ve daha sonra boks güreş ve pankreas yarışları olur ve en son silahlı koşu yarışmaları olurdu</a:t>
            </a:r>
          </a:p>
          <a:p>
            <a:r>
              <a:rPr lang="tr-TR" dirty="0" smtClean="0"/>
              <a:t>Beşinci ve son gün eğlence ve tanrılara sunulan adaklarla sonlanırdı.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ncient-olympics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599" y="836712"/>
            <a:ext cx="7637213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W\Desktop\spor y tarihi\olympic-cr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05064"/>
            <a:ext cx="3254460" cy="2852936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2012_d112_sw_2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484784"/>
            <a:ext cx="3096344" cy="3096344"/>
          </a:xfrm>
        </p:spPr>
      </p:pic>
      <p:pic>
        <p:nvPicPr>
          <p:cNvPr id="1026" name="Picture 2" descr="C:\Users\EW\Desktop\spor y tarihi\olive-wreath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772816"/>
            <a:ext cx="2736304" cy="2791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776 da başlayan </a:t>
            </a:r>
            <a:r>
              <a:rPr lang="tr-TR" dirty="0" err="1" smtClean="0"/>
              <a:t>olympia</a:t>
            </a:r>
            <a:r>
              <a:rPr lang="tr-TR" dirty="0" smtClean="0"/>
              <a:t> </a:t>
            </a:r>
            <a:r>
              <a:rPr lang="tr-TR" dirty="0" err="1" smtClean="0"/>
              <a:t>oyunlarıroma</a:t>
            </a:r>
            <a:r>
              <a:rPr lang="tr-TR" dirty="0" smtClean="0"/>
              <a:t> egemenliğinde de deva emiş ve son olarak 393 yılında uygulanmıştır.</a:t>
            </a:r>
          </a:p>
          <a:p>
            <a:r>
              <a:rPr lang="tr-TR" dirty="0" smtClean="0"/>
              <a:t>1200 yılı kapsayan bu sürede aralıksız oyunların devam ettiğini kanıtlamak mümkün olmamıştır.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sz="4000" b="1" dirty="0" smtClean="0"/>
              <a:t>TEŞEKKÜRLER.</a:t>
            </a:r>
            <a:endParaRPr lang="tr-T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Eski yunanda spor ahlakı ve terbiyesi kişinin temel ahlaksal erdemleri adalet mertlik bilgelik ölçülülük toplumsal ahlak ile iç içeydi.</a:t>
            </a:r>
          </a:p>
          <a:p>
            <a:r>
              <a:rPr lang="tr-TR" dirty="0" smtClean="0"/>
              <a:t>Eski yunanın özünü oluşturan “</a:t>
            </a:r>
            <a:r>
              <a:rPr lang="tr-TR" dirty="0" err="1" smtClean="0"/>
              <a:t>kalokagathia</a:t>
            </a:r>
            <a:r>
              <a:rPr lang="tr-TR" dirty="0" smtClean="0"/>
              <a:t>” düşüncesi bunun temsilidir.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Eski yunanlı felsefeciler insanlığın sahip olduğu güzelliğin gücün ve sağlığın ahlaksal erdemlerden ayrılamayacağını ve bunların fiziksel alıştırmalar ve yarışmalarla güdülendiğinde “mükemmel insan” </a:t>
            </a:r>
            <a:r>
              <a:rPr lang="tr-TR" dirty="0" err="1" smtClean="0"/>
              <a:t>ın</a:t>
            </a:r>
            <a:r>
              <a:rPr lang="tr-TR" dirty="0" smtClean="0"/>
              <a:t> yaratılabileceği düşüncesinde birleşirler.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Temel amacı zihin ve beden açısından uyumlu birey yetiştirmek olan yunan eğitimi matematik, gramer vs. gibi </a:t>
            </a:r>
            <a:r>
              <a:rPr lang="tr-TR" dirty="0" smtClean="0"/>
              <a:t>eğitim</a:t>
            </a:r>
            <a:r>
              <a:rPr lang="tr-TR" dirty="0" smtClean="0"/>
              <a:t>lerin </a:t>
            </a:r>
            <a:r>
              <a:rPr lang="tr-TR" dirty="0" smtClean="0"/>
              <a:t>yanında 7 yaştan 20 yaşın ötesine kadar düzenli fiziksel eğitimi şart koşardı.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GYMNASİON</a:t>
            </a:r>
            <a:endParaRPr lang="tr-TR" dirty="0"/>
          </a:p>
        </p:txBody>
      </p:sp>
      <p:pic>
        <p:nvPicPr>
          <p:cNvPr id="4" name="3 İçerik Yer Tutucusu" descr="GY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196975" cy="5259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PALAİSTRA</a:t>
            </a:r>
            <a:endParaRPr lang="tr-TR" dirty="0"/>
          </a:p>
        </p:txBody>
      </p:sp>
      <p:pic>
        <p:nvPicPr>
          <p:cNvPr id="5" name="4 İçerik Yer Tutucusu" descr="Pompeii_-_Palaest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24744"/>
            <a:ext cx="7416824" cy="55626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258</TotalTime>
  <Words>1019</Words>
  <Application>Microsoft Office PowerPoint</Application>
  <PresentationFormat>Ekran Gösterisi (4:3)</PresentationFormat>
  <Paragraphs>93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46" baseType="lpstr">
      <vt:lpstr>Gezinti</vt:lpstr>
      <vt:lpstr>Spor yönetimi tarihi ve felsefesi</vt:lpstr>
      <vt:lpstr>ESKİ YUNANDA SPOR</vt:lpstr>
      <vt:lpstr>Slayt 3</vt:lpstr>
      <vt:lpstr>Slayt 4</vt:lpstr>
      <vt:lpstr>Slayt 5</vt:lpstr>
      <vt:lpstr>Slayt 6</vt:lpstr>
      <vt:lpstr>Slayt 7</vt:lpstr>
      <vt:lpstr>GYMNASİON</vt:lpstr>
      <vt:lpstr>PALAİSTRA</vt:lpstr>
      <vt:lpstr>Slayt 10</vt:lpstr>
      <vt:lpstr>Slayt 11</vt:lpstr>
      <vt:lpstr>Slayt 12</vt:lpstr>
      <vt:lpstr>ESKİ YUNAN SPOR FESTİVALLERİ VE SPOR OYUNLARI</vt:lpstr>
      <vt:lpstr>Slayt 14</vt:lpstr>
      <vt:lpstr>Festival spor oyunları</vt:lpstr>
      <vt:lpstr>Slayt 16</vt:lpstr>
      <vt:lpstr>stadion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Olympia festivali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 yönetimi tarihi ve felsefesi</dc:title>
  <dc:creator>EW</dc:creator>
  <cp:lastModifiedBy>EW</cp:lastModifiedBy>
  <cp:revision>26</cp:revision>
  <dcterms:created xsi:type="dcterms:W3CDTF">2015-03-18T19:36:43Z</dcterms:created>
  <dcterms:modified xsi:type="dcterms:W3CDTF">2015-03-19T08:37:01Z</dcterms:modified>
</cp:coreProperties>
</file>