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2" r:id="rId3"/>
    <p:sldId id="269" r:id="rId4"/>
    <p:sldId id="268" r:id="rId5"/>
    <p:sldId id="263" r:id="rId6"/>
    <p:sldId id="270" r:id="rId7"/>
    <p:sldId id="271" r:id="rId8"/>
    <p:sldId id="273" r:id="rId9"/>
    <p:sldId id="272" r:id="rId10"/>
    <p:sldId id="264" r:id="rId11"/>
    <p:sldId id="265" r:id="rId12"/>
    <p:sldId id="266" r:id="rId13"/>
    <p:sldId id="267" r:id="rId14"/>
    <p:sldId id="258" r:id="rId15"/>
    <p:sldId id="259" r:id="rId16"/>
    <p:sldId id="260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11" autoAdjust="0"/>
    <p:restoredTop sz="92166"/>
  </p:normalViewPr>
  <p:slideViewPr>
    <p:cSldViewPr snapToGrid="0">
      <p:cViewPr varScale="1">
        <p:scale>
          <a:sx n="99" d="100"/>
          <a:sy n="99" d="100"/>
        </p:scale>
        <p:origin x="2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312A5-0391-4B99-9A17-883F6C0743B6}" type="datetimeFigureOut">
              <a:rPr lang="en-US" smtClean="0"/>
              <a:t>4/6/20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B71BA-D6DC-4AE2-B34C-C5E3109D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92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781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359DDB-79C2-45DD-A9C9-55EB4D30B152}" type="slidenum">
              <a:rPr lang="tr-TR" altLang="tr-TR"/>
              <a:pPr/>
              <a:t>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6773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CF7EE4-E599-44F3-AC56-2D6DC715BC33}" type="slidenum">
              <a:rPr lang="tr-TR" altLang="tr-TR"/>
              <a:pPr/>
              <a:t>14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8964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80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620734-87F1-4351-95CC-7E9081CC1131}" type="slidenum">
              <a:rPr lang="tr-TR" altLang="tr-TR"/>
              <a:pPr/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9500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81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4B4D05-ECC9-4C12-B31C-4BCBBAA541ED}" type="slidenum">
              <a:rPr lang="tr-TR" altLang="tr-TR"/>
              <a:pPr/>
              <a:t>16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1923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822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1EB05D-B6D8-4BEC-950A-22EDE8CAFABE}" type="slidenum">
              <a:rPr lang="tr-TR" altLang="tr-TR"/>
              <a:pPr/>
              <a:t>17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4136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69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6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3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6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27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5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8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6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61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8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B60C0-63E7-4655-BC1D-DC415CDA44B8}" type="datetimeFigureOut">
              <a:rPr lang="en-US" smtClean="0"/>
              <a:t>4/6/20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BF5BD-252E-4FEA-8992-039F1F0C0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4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rgbClr val="FF3300"/>
                </a:solidFill>
              </a:rPr>
              <a:t>Yayıklama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72229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Yayıklama</a:t>
            </a:r>
            <a:r>
              <a:rPr lang="en-US" dirty="0" smtClean="0">
                <a:solidFill>
                  <a:srgbClr val="FF0000"/>
                </a:solidFill>
              </a:rPr>
              <a:t>; </a:t>
            </a:r>
            <a:r>
              <a:rPr lang="en-US" dirty="0" err="1"/>
              <a:t>kremada</a:t>
            </a:r>
            <a:r>
              <a:rPr lang="en-US" dirty="0"/>
              <a:t> </a:t>
            </a:r>
            <a:r>
              <a:rPr lang="en-US" dirty="0" err="1"/>
              <a:t>emülsiyon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globüllerinin</a:t>
            </a:r>
            <a:r>
              <a:rPr lang="en-US" dirty="0"/>
              <a:t> </a:t>
            </a:r>
            <a:r>
              <a:rPr lang="en-US" dirty="0" err="1"/>
              <a:t>birleşerek</a:t>
            </a:r>
            <a:r>
              <a:rPr lang="en-US" dirty="0"/>
              <a:t> </a:t>
            </a:r>
            <a:r>
              <a:rPr lang="en-US" dirty="0" err="1"/>
              <a:t>gözle</a:t>
            </a:r>
            <a:r>
              <a:rPr lang="en-US" dirty="0"/>
              <a:t> </a:t>
            </a:r>
            <a:r>
              <a:rPr lang="en-US" dirty="0" err="1"/>
              <a:t>görülebilir</a:t>
            </a:r>
            <a:r>
              <a:rPr lang="en-US" dirty="0"/>
              <a:t> </a:t>
            </a:r>
            <a:r>
              <a:rPr lang="en-US" dirty="0" err="1"/>
              <a:t>büyüklükte</a:t>
            </a:r>
            <a:r>
              <a:rPr lang="en-US" dirty="0"/>
              <a:t> </a:t>
            </a:r>
            <a:r>
              <a:rPr lang="en-US" dirty="0" err="1"/>
              <a:t>tereyağı</a:t>
            </a:r>
            <a:r>
              <a:rPr lang="en-US" dirty="0"/>
              <a:t> </a:t>
            </a:r>
            <a:r>
              <a:rPr lang="en-US" dirty="0" err="1"/>
              <a:t>granüllerine</a:t>
            </a:r>
            <a:r>
              <a:rPr lang="en-US" dirty="0"/>
              <a:t> </a:t>
            </a:r>
            <a:r>
              <a:rPr lang="en-US" dirty="0" err="1"/>
              <a:t>dönüşümünü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işlemdir</a:t>
            </a:r>
            <a:r>
              <a:rPr lang="en-US" dirty="0"/>
              <a:t>. </a:t>
            </a:r>
          </a:p>
          <a:p>
            <a:pPr eaLnBrk="1" hangingPunct="1">
              <a:buFont typeface="Wingdings" charset="2"/>
              <a:buChar char="v"/>
            </a:pPr>
            <a:r>
              <a:rPr lang="tr-TR" altLang="tr-TR" dirty="0" smtClean="0"/>
              <a:t>Yağ/su </a:t>
            </a:r>
            <a:r>
              <a:rPr lang="tr-TR" altLang="tr-TR" dirty="0" smtClean="0"/>
              <a:t>emülsiyonunun bozulması ve </a:t>
            </a:r>
            <a:r>
              <a:rPr lang="tr-TR" altLang="tr-TR" dirty="0" err="1" smtClean="0"/>
              <a:t>destabilizasyonu</a:t>
            </a: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 smtClean="0"/>
              <a:t> Yağ </a:t>
            </a:r>
            <a:r>
              <a:rPr lang="tr-TR" altLang="tr-TR" dirty="0" err="1" smtClean="0"/>
              <a:t>partiküllerinün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agregasyonu</a:t>
            </a:r>
            <a:r>
              <a:rPr lang="tr-TR" altLang="tr-TR" dirty="0" smtClean="0"/>
              <a:t> ve konsantrasyonu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dirty="0" smtClean="0"/>
              <a:t> Su/yağ stabil emülsiyonunun </a:t>
            </a:r>
            <a:r>
              <a:rPr lang="tr-TR" altLang="tr-TR" dirty="0" smtClean="0"/>
              <a:t>sağlanması</a:t>
            </a:r>
          </a:p>
          <a:p>
            <a:pPr marL="0" indent="0" eaLnBrk="1" hangingPunct="1">
              <a:buNone/>
            </a:pPr>
            <a:endParaRPr lang="tr-TR" altLang="tr-TR" dirty="0"/>
          </a:p>
          <a:p>
            <a:pPr marL="0" indent="0">
              <a:buNone/>
            </a:pPr>
            <a:endParaRPr lang="tr-TR" dirty="0"/>
          </a:p>
          <a:p>
            <a:pPr marL="0" indent="0" eaLnBrk="1" hangingPunct="1"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340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Yayıklamaya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Etkili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Faktörler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</a:p>
          <a:p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</a:t>
            </a:r>
            <a:r>
              <a:rPr lang="en-US" sz="2400" dirty="0" smtClean="0"/>
              <a:t> </a:t>
            </a:r>
            <a:r>
              <a:rPr lang="en-US" sz="2400" dirty="0" err="1" smtClean="0"/>
              <a:t>eden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</a:t>
            </a:r>
            <a:r>
              <a:rPr lang="en-US" sz="2400" dirty="0" smtClean="0"/>
              <a:t>,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yayıklamada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granüllerin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etkili</a:t>
            </a:r>
            <a:r>
              <a:rPr lang="en-US" sz="2400" dirty="0" smtClean="0"/>
              <a:t> </a:t>
            </a:r>
            <a:r>
              <a:rPr lang="en-US" sz="2400" dirty="0" err="1" smtClean="0"/>
              <a:t>olmaktadır</a:t>
            </a:r>
            <a:r>
              <a:rPr lang="en-US" sz="2400" dirty="0" smtClean="0"/>
              <a:t>. </a:t>
            </a:r>
            <a:r>
              <a:rPr lang="en-US" sz="2400" dirty="0" err="1" smtClean="0"/>
              <a:t>Bunun</a:t>
            </a:r>
            <a:r>
              <a:rPr lang="en-US" sz="2400" dirty="0" smtClean="0"/>
              <a:t> </a:t>
            </a:r>
            <a:r>
              <a:rPr lang="en-US" sz="2400" dirty="0" err="1" smtClean="0"/>
              <a:t>sonucunda</a:t>
            </a:r>
            <a:r>
              <a:rPr lang="en-US" sz="2400" dirty="0" smtClean="0"/>
              <a:t> </a:t>
            </a:r>
            <a:r>
              <a:rPr lang="en-US" sz="2400" dirty="0" err="1" smtClean="0"/>
              <a:t>randıman</a:t>
            </a:r>
            <a:r>
              <a:rPr lang="en-US" sz="2400" dirty="0" smtClean="0"/>
              <a:t>, </a:t>
            </a:r>
            <a:r>
              <a:rPr lang="en-US" sz="2400" dirty="0" err="1" smtClean="0"/>
              <a:t>tereyağının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kalitesi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etkili</a:t>
            </a:r>
            <a:r>
              <a:rPr lang="en-US" sz="2400" dirty="0" smtClean="0"/>
              <a:t> </a:t>
            </a:r>
            <a:r>
              <a:rPr lang="en-US" sz="2400" dirty="0" err="1" smtClean="0"/>
              <a:t>olacaktır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Hammadde</a:t>
            </a:r>
            <a:r>
              <a:rPr lang="en-US" sz="2400" dirty="0" smtClean="0"/>
              <a:t>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fazının</a:t>
            </a:r>
            <a:r>
              <a:rPr lang="en-US" sz="2400" dirty="0" smtClean="0"/>
              <a:t> </a:t>
            </a:r>
            <a:r>
              <a:rPr lang="en-US" sz="2400" dirty="0" err="1" smtClean="0"/>
              <a:t>durumu</a:t>
            </a:r>
            <a:r>
              <a:rPr lang="en-US" sz="2400" dirty="0" smtClean="0"/>
              <a:t>,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</a:t>
            </a:r>
            <a:r>
              <a:rPr lang="en-US" sz="2400" dirty="0" smtClean="0"/>
              <a:t>,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,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viskozitesi</a:t>
            </a:r>
            <a:r>
              <a:rPr lang="en-US" sz="2400" dirty="0" smtClean="0"/>
              <a:t>,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asitliği</a:t>
            </a:r>
            <a:r>
              <a:rPr lang="en-US" sz="2400" dirty="0" smtClean="0"/>
              <a:t>,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</a:t>
            </a:r>
            <a:r>
              <a:rPr lang="en-US" sz="2400" dirty="0" smtClean="0"/>
              <a:t> </a:t>
            </a:r>
            <a:r>
              <a:rPr lang="en-US" sz="2400" dirty="0" err="1" smtClean="0"/>
              <a:t>boyutları</a:t>
            </a:r>
            <a:r>
              <a:rPr lang="en-US" sz="2400" dirty="0" smtClean="0"/>
              <a:t> , </a:t>
            </a:r>
            <a:r>
              <a:rPr lang="en-US" sz="2400" dirty="0" err="1" smtClean="0"/>
              <a:t>yayığın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devir</a:t>
            </a:r>
            <a:r>
              <a:rPr lang="en-US" sz="2400" dirty="0" smtClean="0"/>
              <a:t> </a:t>
            </a:r>
            <a:r>
              <a:rPr lang="en-US" sz="2400" dirty="0" err="1" smtClean="0"/>
              <a:t>sayısı</a:t>
            </a:r>
            <a:r>
              <a:rPr lang="en-US" sz="2400" dirty="0" smtClean="0"/>
              <a:t>, </a:t>
            </a:r>
            <a:r>
              <a:rPr lang="en-US" sz="2400" dirty="0" err="1" smtClean="0"/>
              <a:t>yayıktaki</a:t>
            </a:r>
            <a:r>
              <a:rPr lang="en-US" sz="2400" dirty="0" smtClean="0"/>
              <a:t> </a:t>
            </a:r>
            <a:r>
              <a:rPr lang="en-US" sz="2400" dirty="0" err="1" smtClean="0"/>
              <a:t>krema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etkili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faktörlerdir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0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40971" y="895368"/>
            <a:ext cx="102108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Yağ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fazının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durumu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smtClean="0"/>
              <a:t>Kristal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likit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oranındaki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değişkenlik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süresine</a:t>
            </a:r>
            <a:r>
              <a:rPr lang="en-US" sz="2400" dirty="0" smtClean="0"/>
              <a:t>, </a:t>
            </a:r>
            <a:r>
              <a:rPr lang="en-US" sz="2400" dirty="0" err="1" smtClean="0"/>
              <a:t>tereyağının</a:t>
            </a:r>
            <a:r>
              <a:rPr lang="en-US" sz="2400" dirty="0" smtClean="0"/>
              <a:t> </a:t>
            </a:r>
            <a:r>
              <a:rPr lang="en-US" sz="2400" dirty="0" err="1" smtClean="0"/>
              <a:t>kıvamına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randımanı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</a:t>
            </a:r>
            <a:r>
              <a:rPr lang="en-US" sz="2400" dirty="0" smtClean="0"/>
              <a:t> </a:t>
            </a:r>
            <a:r>
              <a:rPr lang="en-US" sz="2400" dirty="0" err="1" smtClean="0"/>
              <a:t>etmektedir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Yayıklama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sıcaklığı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tereyağı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oluşumunu</a:t>
            </a:r>
            <a:r>
              <a:rPr lang="en-US" sz="2400" dirty="0" smtClean="0"/>
              <a:t> </a:t>
            </a:r>
            <a:r>
              <a:rPr lang="en-US" sz="2400" dirty="0" err="1" smtClean="0"/>
              <a:t>olanaklı</a:t>
            </a:r>
            <a:r>
              <a:rPr lang="en-US" sz="2400" dirty="0" smtClean="0"/>
              <a:t> </a:t>
            </a:r>
            <a:r>
              <a:rPr lang="en-US" sz="2400" dirty="0" err="1" smtClean="0"/>
              <a:t>kılan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değeridir</a:t>
            </a:r>
            <a:r>
              <a:rPr lang="en-US" sz="2400" dirty="0" smtClean="0"/>
              <a:t>.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</a:t>
            </a:r>
            <a:r>
              <a:rPr lang="en-US" sz="2400" dirty="0" smtClean="0"/>
              <a:t> </a:t>
            </a:r>
            <a:r>
              <a:rPr lang="en-US" sz="2400" dirty="0" err="1" smtClean="0"/>
              <a:t>temel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randıman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etkilidir</a:t>
            </a:r>
            <a:r>
              <a:rPr lang="en-US" sz="2400" dirty="0" smtClean="0"/>
              <a:t>. </a:t>
            </a:r>
            <a:r>
              <a:rPr lang="en-US" sz="2400" dirty="0" err="1" smtClean="0"/>
              <a:t>Yaz</a:t>
            </a:r>
            <a:r>
              <a:rPr lang="en-US" sz="2400" dirty="0" smtClean="0"/>
              <a:t> </a:t>
            </a:r>
            <a:r>
              <a:rPr lang="en-US" sz="2400" dirty="0" err="1" smtClean="0"/>
              <a:t>tereyağı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6-10 C, </a:t>
            </a:r>
            <a:r>
              <a:rPr lang="en-US" sz="2400" dirty="0" err="1" smtClean="0"/>
              <a:t>kış</a:t>
            </a:r>
            <a:r>
              <a:rPr lang="en-US" sz="2400" dirty="0" smtClean="0"/>
              <a:t> </a:t>
            </a:r>
            <a:r>
              <a:rPr lang="en-US" sz="2400" dirty="0" err="1" smtClean="0"/>
              <a:t>tereyağları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10-14 C </a:t>
            </a:r>
            <a:r>
              <a:rPr lang="en-US" sz="2400" dirty="0" err="1" smtClean="0"/>
              <a:t>arasındaki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değerleri</a:t>
            </a:r>
            <a:r>
              <a:rPr lang="en-US" sz="2400" dirty="0" smtClean="0"/>
              <a:t> optimum </a:t>
            </a:r>
            <a:r>
              <a:rPr lang="en-US" sz="2400" dirty="0" err="1" smtClean="0"/>
              <a:t>sürede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yayıklamanın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gerçekleşmesini</a:t>
            </a:r>
            <a:r>
              <a:rPr lang="en-US" sz="2400" dirty="0" smtClean="0"/>
              <a:t> </a:t>
            </a:r>
            <a:r>
              <a:rPr lang="en-US" sz="2400" dirty="0" err="1" smtClean="0"/>
              <a:t>sağlar</a:t>
            </a:r>
            <a:r>
              <a:rPr lang="en-US" sz="2400" dirty="0" smtClean="0"/>
              <a:t>. Bu </a:t>
            </a:r>
            <a:r>
              <a:rPr lang="en-US" sz="2400" dirty="0" err="1" smtClean="0"/>
              <a:t>derecelerin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üstünde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uzar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Kremanın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yağ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oranı</a:t>
            </a:r>
            <a:r>
              <a:rPr lang="en-US" sz="2400" dirty="0" smtClean="0">
                <a:solidFill>
                  <a:srgbClr val="FF0000"/>
                </a:solidFill>
              </a:rPr>
              <a:t>;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ürün</a:t>
            </a:r>
            <a:r>
              <a:rPr lang="en-US" sz="2400" dirty="0" smtClean="0"/>
              <a:t> </a:t>
            </a:r>
            <a:r>
              <a:rPr lang="en-US" sz="2400" dirty="0" err="1" smtClean="0"/>
              <a:t>randımanı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üzerine</a:t>
            </a:r>
            <a:r>
              <a:rPr lang="en-US" sz="2400" dirty="0" smtClean="0"/>
              <a:t> </a:t>
            </a:r>
            <a:r>
              <a:rPr lang="en-US" sz="2400" dirty="0" err="1" smtClean="0"/>
              <a:t>etkilidir</a:t>
            </a:r>
            <a:r>
              <a:rPr lang="en-US" sz="2400" dirty="0" smtClean="0"/>
              <a:t>.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açısından</a:t>
            </a:r>
            <a:r>
              <a:rPr lang="en-US" sz="2400" dirty="0" smtClean="0"/>
              <a:t> optimum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 %30-35 dir. Bu </a:t>
            </a:r>
            <a:r>
              <a:rPr lang="en-US" sz="2400" dirty="0" err="1" smtClean="0"/>
              <a:t>değerin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globülleri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mesafe</a:t>
            </a:r>
            <a:r>
              <a:rPr lang="en-US" sz="2400" dirty="0" smtClean="0"/>
              <a:t> </a:t>
            </a:r>
            <a:r>
              <a:rPr lang="en-US" sz="2400" dirty="0" err="1" smtClean="0"/>
              <a:t>kısalacağından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kısalır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yayıkaltı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verilen</a:t>
            </a:r>
            <a:r>
              <a:rPr lang="en-US" sz="2400" dirty="0" smtClean="0"/>
              <a:t> </a:t>
            </a:r>
            <a:r>
              <a:rPr lang="en-US" sz="2400" dirty="0" err="1" smtClean="0"/>
              <a:t>kaybı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yağlı</a:t>
            </a:r>
            <a:r>
              <a:rPr lang="en-US" sz="2400" dirty="0" smtClean="0"/>
              <a:t> </a:t>
            </a:r>
            <a:r>
              <a:rPr lang="en-US" sz="2400" dirty="0" err="1" smtClean="0"/>
              <a:t>olanlara</a:t>
            </a:r>
            <a:r>
              <a:rPr lang="en-US" sz="2400" dirty="0" smtClean="0"/>
              <a:t> </a:t>
            </a:r>
            <a:r>
              <a:rPr lang="en-US" sz="2400" dirty="0" err="1" smtClean="0"/>
              <a:t>oranla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azdır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806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82485" y="915296"/>
            <a:ext cx="10167257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Kremanın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viskozitesi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globüllerinin</a:t>
            </a:r>
            <a:r>
              <a:rPr lang="en-US" sz="2400" dirty="0" smtClean="0"/>
              <a:t> serum </a:t>
            </a:r>
            <a:r>
              <a:rPr lang="en-US" sz="2400" dirty="0" err="1" smtClean="0"/>
              <a:t>fazı</a:t>
            </a:r>
            <a:r>
              <a:rPr lang="en-US" sz="2400" dirty="0" smtClean="0"/>
              <a:t> </a:t>
            </a:r>
            <a:r>
              <a:rPr lang="en-US" sz="2400" dirty="0" err="1" smtClean="0"/>
              <a:t>içerisindeki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hareketini</a:t>
            </a:r>
            <a:r>
              <a:rPr lang="en-US" sz="2400" dirty="0" smtClean="0"/>
              <a:t> </a:t>
            </a:r>
            <a:r>
              <a:rPr lang="en-US" sz="2400" dirty="0" err="1" smtClean="0"/>
              <a:t>etkiler</a:t>
            </a:r>
            <a:r>
              <a:rPr lang="en-US" sz="2400" dirty="0" smtClean="0"/>
              <a:t>.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viskozitesi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, </a:t>
            </a:r>
            <a:r>
              <a:rPr lang="en-US" sz="2400" dirty="0" err="1" smtClean="0"/>
              <a:t>yağsız</a:t>
            </a:r>
            <a:r>
              <a:rPr lang="en-US" sz="2400" dirty="0" smtClean="0"/>
              <a:t> </a:t>
            </a:r>
            <a:r>
              <a:rPr lang="en-US" sz="2400" dirty="0" err="1" smtClean="0"/>
              <a:t>kurumadde</a:t>
            </a:r>
            <a:r>
              <a:rPr lang="en-US" sz="2400" dirty="0" smtClean="0"/>
              <a:t> </a:t>
            </a:r>
            <a:r>
              <a:rPr lang="en-US" sz="2400" dirty="0" err="1" smtClean="0"/>
              <a:t>miktarı</a:t>
            </a:r>
            <a:r>
              <a:rPr lang="en-US" sz="2400" dirty="0" smtClean="0"/>
              <a:t>, </a:t>
            </a:r>
            <a:r>
              <a:rPr lang="en-US" sz="2400" dirty="0" err="1" smtClean="0"/>
              <a:t>karıştırma</a:t>
            </a:r>
            <a:r>
              <a:rPr lang="en-US" sz="2400" dirty="0" smtClean="0"/>
              <a:t>,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fazının</a:t>
            </a:r>
            <a:r>
              <a:rPr lang="en-US" sz="2400" dirty="0" smtClean="0"/>
              <a:t> </a:t>
            </a:r>
            <a:r>
              <a:rPr lang="en-US" sz="2400" dirty="0" err="1" smtClean="0"/>
              <a:t>durumu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faktörlerden</a:t>
            </a:r>
            <a:r>
              <a:rPr lang="en-US" sz="2400" dirty="0" smtClean="0"/>
              <a:t> </a:t>
            </a:r>
            <a:r>
              <a:rPr lang="en-US" sz="2400" dirty="0" err="1" smtClean="0"/>
              <a:t>etkilenir</a:t>
            </a:r>
            <a:r>
              <a:rPr lang="en-US" sz="2400" dirty="0" smtClean="0"/>
              <a:t>. </a:t>
            </a:r>
            <a:r>
              <a:rPr lang="en-US" sz="2400" dirty="0" err="1" smtClean="0"/>
              <a:t>Krema</a:t>
            </a:r>
            <a:r>
              <a:rPr lang="en-US" sz="2400" dirty="0" smtClean="0"/>
              <a:t> </a:t>
            </a:r>
            <a:r>
              <a:rPr lang="en-US" sz="2400" dirty="0" err="1" smtClean="0"/>
              <a:t>viskozitesindeki</a:t>
            </a:r>
            <a:r>
              <a:rPr lang="en-US" sz="2400" dirty="0" smtClean="0"/>
              <a:t> </a:t>
            </a:r>
            <a:r>
              <a:rPr lang="en-US" sz="2400" dirty="0" err="1" smtClean="0"/>
              <a:t>artış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birleşme</a:t>
            </a:r>
            <a:r>
              <a:rPr lang="en-US" sz="2400" dirty="0" smtClean="0"/>
              <a:t> </a:t>
            </a:r>
            <a:r>
              <a:rPr lang="en-US" sz="2400" dirty="0" err="1" smtClean="0"/>
              <a:t>olasılığını</a:t>
            </a:r>
            <a:r>
              <a:rPr lang="en-US" sz="2400" dirty="0" smtClean="0"/>
              <a:t> </a:t>
            </a:r>
            <a:r>
              <a:rPr lang="en-US" sz="2400" dirty="0" err="1" smtClean="0"/>
              <a:t>azaltır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</a:t>
            </a:r>
            <a:r>
              <a:rPr lang="en-US" sz="2400" dirty="0" smtClean="0"/>
              <a:t> </a:t>
            </a:r>
            <a:r>
              <a:rPr lang="en-US" sz="2400" dirty="0" err="1" smtClean="0"/>
              <a:t>uzar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Kremanın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asitliği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kremanın</a:t>
            </a:r>
            <a:r>
              <a:rPr lang="en-US" sz="2400" dirty="0" smtClean="0"/>
              <a:t> </a:t>
            </a:r>
            <a:r>
              <a:rPr lang="en-US" sz="2400" dirty="0" err="1" smtClean="0"/>
              <a:t>asitliğinin</a:t>
            </a:r>
            <a:r>
              <a:rPr lang="en-US" sz="2400" dirty="0" smtClean="0"/>
              <a:t> </a:t>
            </a:r>
            <a:r>
              <a:rPr lang="en-US" sz="2400" dirty="0" err="1" smtClean="0"/>
              <a:t>artması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süresini</a:t>
            </a:r>
            <a:r>
              <a:rPr lang="en-US" sz="2400" dirty="0" smtClean="0"/>
              <a:t> </a:t>
            </a:r>
            <a:r>
              <a:rPr lang="en-US" sz="2400" dirty="0" err="1" smtClean="0"/>
              <a:t>kısaltmaktadır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boyutları</a:t>
            </a:r>
            <a:r>
              <a:rPr lang="en-US" sz="2400" dirty="0" smtClean="0"/>
              <a:t>;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globülleri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süresini</a:t>
            </a:r>
            <a:r>
              <a:rPr lang="en-US" sz="2400" dirty="0" smtClean="0"/>
              <a:t> </a:t>
            </a:r>
            <a:r>
              <a:rPr lang="en-US" sz="2400" dirty="0" err="1" smtClean="0"/>
              <a:t>kısaltır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Yayığın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devir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sayısı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yayığın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devir</a:t>
            </a:r>
            <a:r>
              <a:rPr lang="en-US" sz="2400" dirty="0" smtClean="0"/>
              <a:t> </a:t>
            </a:r>
            <a:r>
              <a:rPr lang="en-US" sz="2400" dirty="0" err="1" smtClean="0"/>
              <a:t>sayısı</a:t>
            </a:r>
            <a:r>
              <a:rPr lang="en-US" sz="2400" dirty="0" smtClean="0"/>
              <a:t> optimum </a:t>
            </a:r>
            <a:r>
              <a:rPr lang="en-US" sz="2400" dirty="0" err="1" smtClean="0"/>
              <a:t>olmalıdır</a:t>
            </a:r>
            <a:r>
              <a:rPr lang="en-US" sz="2400" dirty="0" smtClean="0"/>
              <a:t> (40-60 </a:t>
            </a:r>
            <a:r>
              <a:rPr lang="en-US" sz="2400" dirty="0" err="1" smtClean="0"/>
              <a:t>devir</a:t>
            </a:r>
            <a:r>
              <a:rPr lang="en-US" sz="2400" dirty="0" smtClean="0"/>
              <a:t>/</a:t>
            </a:r>
            <a:r>
              <a:rPr lang="en-US" sz="2400" dirty="0" err="1" smtClean="0"/>
              <a:t>dakika</a:t>
            </a:r>
            <a:r>
              <a:rPr lang="en-US" sz="2400" dirty="0" smtClean="0"/>
              <a:t>). </a:t>
            </a:r>
            <a:r>
              <a:rPr lang="en-US" sz="2400" dirty="0" err="1" smtClean="0"/>
              <a:t>Devir</a:t>
            </a:r>
            <a:r>
              <a:rPr lang="en-US" sz="2400" dirty="0" smtClean="0"/>
              <a:t> </a:t>
            </a:r>
            <a:r>
              <a:rPr lang="en-US" sz="2400" dirty="0" err="1" smtClean="0"/>
              <a:t>sayısı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yavaş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</a:t>
            </a:r>
            <a:r>
              <a:rPr lang="en-US" sz="2400" dirty="0" smtClean="0"/>
              <a:t>, 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hızlı</a:t>
            </a:r>
            <a:r>
              <a:rPr lang="en-US" sz="2400" dirty="0" smtClean="0"/>
              <a:t> </a:t>
            </a:r>
            <a:r>
              <a:rPr lang="en-US" sz="2400" dirty="0" err="1" smtClean="0"/>
              <a:t>olması</a:t>
            </a:r>
            <a:r>
              <a:rPr lang="en-US" sz="2400" dirty="0" smtClean="0"/>
              <a:t> </a:t>
            </a:r>
            <a:r>
              <a:rPr lang="en-US" sz="2400" dirty="0" err="1" smtClean="0"/>
              <a:t>durumunda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5826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1342" y="1061667"/>
            <a:ext cx="925285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Yayığın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doldurulma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oranı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yayık</a:t>
            </a:r>
            <a:r>
              <a:rPr lang="en-US" sz="2400" dirty="0" smtClean="0"/>
              <a:t> </a:t>
            </a:r>
            <a:r>
              <a:rPr lang="en-US" sz="2400" dirty="0" err="1" smtClean="0"/>
              <a:t>hacminin</a:t>
            </a:r>
            <a:r>
              <a:rPr lang="en-US" sz="2400" dirty="0" smtClean="0"/>
              <a:t> </a:t>
            </a:r>
            <a:r>
              <a:rPr lang="en-US" sz="2400" dirty="0" err="1" smtClean="0"/>
              <a:t>yarısı</a:t>
            </a:r>
            <a:r>
              <a:rPr lang="en-US" sz="2400" dirty="0" smtClean="0"/>
              <a:t> yada </a:t>
            </a:r>
            <a:r>
              <a:rPr lang="en-US" sz="2400" dirty="0" err="1" smtClean="0"/>
              <a:t>üçte</a:t>
            </a:r>
            <a:r>
              <a:rPr lang="en-US" sz="2400" dirty="0" smtClean="0"/>
              <a:t> </a:t>
            </a:r>
            <a:r>
              <a:rPr lang="en-US" sz="2400" dirty="0" err="1" smtClean="0"/>
              <a:t>biri</a:t>
            </a:r>
            <a:r>
              <a:rPr lang="en-US" sz="2400" dirty="0" smtClean="0"/>
              <a:t> </a:t>
            </a:r>
            <a:r>
              <a:rPr lang="en-US" sz="2400" dirty="0" err="1" smtClean="0"/>
              <a:t>oranında</a:t>
            </a:r>
            <a:r>
              <a:rPr lang="en-US" sz="2400" dirty="0" smtClean="0"/>
              <a:t> </a:t>
            </a:r>
            <a:r>
              <a:rPr lang="en-US" sz="2400" dirty="0" err="1" smtClean="0"/>
              <a:t>krema</a:t>
            </a:r>
            <a:r>
              <a:rPr lang="en-US" sz="2400" dirty="0" smtClean="0"/>
              <a:t> </a:t>
            </a:r>
            <a:r>
              <a:rPr lang="en-US" sz="2400" dirty="0" err="1" smtClean="0"/>
              <a:t>olmalıdır</a:t>
            </a:r>
            <a:r>
              <a:rPr lang="en-US" sz="2400" dirty="0" smtClean="0"/>
              <a:t>.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oranda</a:t>
            </a:r>
            <a:r>
              <a:rPr lang="en-US" sz="2400" dirty="0" smtClean="0"/>
              <a:t> </a:t>
            </a:r>
            <a:r>
              <a:rPr lang="en-US" sz="2400" dirty="0" err="1" smtClean="0"/>
              <a:t>doldurulmuş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yeterli</a:t>
            </a:r>
            <a:r>
              <a:rPr lang="en-US" sz="2400" dirty="0" smtClean="0"/>
              <a:t> </a:t>
            </a: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kuvveti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oluşmaz</a:t>
            </a:r>
            <a:r>
              <a:rPr lang="en-US" sz="2400" dirty="0" smtClean="0"/>
              <a:t>.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doldurulmuş</a:t>
            </a:r>
            <a:r>
              <a:rPr lang="en-US" sz="2400" dirty="0" smtClean="0"/>
              <a:t> </a:t>
            </a:r>
            <a:r>
              <a:rPr lang="en-US" sz="2400" dirty="0" err="1" smtClean="0"/>
              <a:t>yayıkta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krema</a:t>
            </a:r>
            <a:r>
              <a:rPr lang="en-US" sz="2400" dirty="0" smtClean="0"/>
              <a:t> </a:t>
            </a:r>
            <a:r>
              <a:rPr lang="en-US" sz="2400" dirty="0" err="1" smtClean="0"/>
              <a:t>yayıkla</a:t>
            </a:r>
            <a:r>
              <a:rPr lang="en-US" sz="2400" dirty="0" smtClean="0"/>
              <a:t> </a:t>
            </a:r>
            <a:r>
              <a:rPr lang="en-US" sz="2400" dirty="0" err="1" smtClean="0"/>
              <a:t>birlikte</a:t>
            </a:r>
            <a:r>
              <a:rPr lang="en-US" sz="2400" dirty="0" smtClean="0"/>
              <a:t> </a:t>
            </a:r>
            <a:r>
              <a:rPr lang="en-US" sz="2400" dirty="0" err="1" smtClean="0"/>
              <a:t>döneceği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krema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kuvveti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oluşmayacaktır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FF0000"/>
                </a:solidFill>
              </a:rPr>
              <a:t>Yayıklama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süresi</a:t>
            </a:r>
            <a:r>
              <a:rPr lang="en-US" sz="2400" dirty="0" smtClean="0">
                <a:solidFill>
                  <a:srgbClr val="FF0000"/>
                </a:solidFill>
              </a:rPr>
              <a:t>;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şartlar</a:t>
            </a:r>
            <a:r>
              <a:rPr lang="en-US" sz="2400" dirty="0" smtClean="0"/>
              <a:t> optimum </a:t>
            </a:r>
            <a:r>
              <a:rPr lang="en-US" sz="2400" dirty="0" err="1" smtClean="0"/>
              <a:t>olduğunda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süre</a:t>
            </a:r>
            <a:r>
              <a:rPr lang="en-US" sz="2400" dirty="0" smtClean="0"/>
              <a:t> 30-45 </a:t>
            </a:r>
            <a:r>
              <a:rPr lang="en-US" sz="2400" dirty="0" err="1" smtClean="0"/>
              <a:t>dakikadır</a:t>
            </a:r>
            <a:r>
              <a:rPr lang="en-US" sz="2400" dirty="0" smtClean="0"/>
              <a:t>. </a:t>
            </a:r>
            <a:r>
              <a:rPr lang="en-US" sz="2400" dirty="0" err="1" smtClean="0"/>
              <a:t>Gereğinden</a:t>
            </a:r>
            <a:r>
              <a:rPr lang="en-US" sz="2400" dirty="0" smtClean="0"/>
              <a:t> </a:t>
            </a:r>
            <a:r>
              <a:rPr lang="en-US" sz="2400" dirty="0" err="1" smtClean="0"/>
              <a:t>kısa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dolayısıyla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kaybı</a:t>
            </a:r>
            <a:r>
              <a:rPr lang="en-US" sz="2400" dirty="0" smtClean="0"/>
              <a:t> </a:t>
            </a:r>
            <a:r>
              <a:rPr lang="en-US" sz="2400" dirty="0" err="1" smtClean="0"/>
              <a:t>artmakta</a:t>
            </a:r>
            <a:r>
              <a:rPr lang="en-US" sz="2400" dirty="0" smtClean="0"/>
              <a:t>, </a:t>
            </a:r>
            <a:r>
              <a:rPr lang="en-US" sz="2400" dirty="0" err="1" smtClean="0"/>
              <a:t>uzun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</a:t>
            </a:r>
            <a:r>
              <a:rPr lang="en-US" sz="2400" dirty="0" smtClean="0"/>
              <a:t>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oluşmakta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yayıkaltı</a:t>
            </a:r>
            <a:r>
              <a:rPr lang="en-US" sz="2400" dirty="0" smtClean="0"/>
              <a:t> </a:t>
            </a:r>
            <a:r>
              <a:rPr lang="en-US" sz="2400" dirty="0" err="1" smtClean="0"/>
              <a:t>ayrılması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güçleşir</a:t>
            </a:r>
            <a:r>
              <a:rPr lang="en-US" sz="2400" dirty="0" smtClean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678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>
                <a:solidFill>
                  <a:srgbClr val="FF3300"/>
                </a:solidFill>
              </a:rPr>
              <a:t>Tereyağının Yıkanması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2205039"/>
            <a:ext cx="8229600" cy="16843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Yıkamanın amacı; granüller arasında kalan yayıkaltının ortamdan uzaklaştırılmasıdır. </a:t>
            </a:r>
          </a:p>
        </p:txBody>
      </p:sp>
    </p:spTree>
    <p:extLst>
      <p:ext uri="{BB962C8B-B14F-4D97-AF65-F5344CB8AC3E}">
        <p14:creationId xmlns:p14="http://schemas.microsoft.com/office/powerpoint/2010/main" val="382525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4"/>
          <p:cNvSpPr>
            <a:spLocks noChangeArrowheads="1"/>
          </p:cNvSpPr>
          <p:nvPr/>
        </p:nvSpPr>
        <p:spPr bwMode="auto">
          <a:xfrm>
            <a:off x="4224338" y="2924176"/>
            <a:ext cx="4392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endParaRPr lang="tr-TR" altLang="tr-TR"/>
          </a:p>
        </p:txBody>
      </p:sp>
      <p:sp>
        <p:nvSpPr>
          <p:cNvPr id="99331" name="Text Box 6"/>
          <p:cNvSpPr txBox="1">
            <a:spLocks noChangeArrowheads="1"/>
          </p:cNvSpPr>
          <p:nvPr/>
        </p:nvSpPr>
        <p:spPr bwMode="auto">
          <a:xfrm>
            <a:off x="1703389" y="692151"/>
            <a:ext cx="8137525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solidFill>
                  <a:srgbClr val="FF0000"/>
                </a:solidFill>
              </a:rPr>
              <a:t>Tereyağı Granüllerinin Yıkanmasının Sağladığı Yararlar</a:t>
            </a:r>
          </a:p>
          <a:p>
            <a:pPr eaLnBrk="1" hangingPunct="1"/>
            <a:endParaRPr lang="tr-TR" altLang="tr-TR" sz="32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alibri" panose="020F0502020204030204" pitchFamily="34" charset="0"/>
              </a:rPr>
              <a:t>Yayıkaltının içerdiği besin maddeleri yıkama ile birlikte ortamdan uzaklaşır. Böylece bakteri gelişimi inhibe edilerek mikrobiyel bozulmalar engellenebilir.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>
              <a:latin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alibri" panose="020F0502020204030204" pitchFamily="34" charset="0"/>
              </a:rPr>
              <a:t>Tereyağlarında lipaz aktivitesinin % 15-25 arasında azalmasına neden olur.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/>
          </a:p>
        </p:txBody>
      </p:sp>
    </p:spTree>
    <p:extLst>
      <p:ext uri="{BB962C8B-B14F-4D97-AF65-F5344CB8AC3E}">
        <p14:creationId xmlns:p14="http://schemas.microsoft.com/office/powerpoint/2010/main" val="108391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4"/>
          <p:cNvSpPr txBox="1">
            <a:spLocks noChangeArrowheads="1"/>
          </p:cNvSpPr>
          <p:nvPr/>
        </p:nvSpPr>
        <p:spPr bwMode="auto">
          <a:xfrm>
            <a:off x="3648075" y="1412876"/>
            <a:ext cx="5111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/>
          </a:p>
        </p:txBody>
      </p:sp>
      <p:sp>
        <p:nvSpPr>
          <p:cNvPr id="100355" name="Text Box 5"/>
          <p:cNvSpPr txBox="1">
            <a:spLocks noChangeArrowheads="1"/>
          </p:cNvSpPr>
          <p:nvPr/>
        </p:nvSpPr>
        <p:spPr bwMode="auto">
          <a:xfrm>
            <a:off x="1919288" y="1196975"/>
            <a:ext cx="77771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/>
              <a:t>Tereyağının nem içeriğinin   azaltılmasında etkilidir.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z="2400"/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/>
              <a:t>Hammadde kalitesinin bozuk olması  sonucu bozuk tat-aromaya neden olan,  suda çözünebilme özelliğine sahip  bileşiklerin ortamdan uzaklaştırılması  mümkündür.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z="2400"/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/>
              <a:t>Yıkama suyunun sıcaklığı ile   tereyağının kıvamı ayarlanabilmektedir.</a:t>
            </a:r>
          </a:p>
          <a:p>
            <a:pPr algn="just" eaLnBrk="1" hangingPunct="1">
              <a:spcBef>
                <a:spcPct val="50000"/>
              </a:spcBef>
            </a:pPr>
            <a:endParaRPr lang="tr-TR" altLang="tr-TR" sz="3200"/>
          </a:p>
        </p:txBody>
      </p:sp>
    </p:spTree>
    <p:extLst>
      <p:ext uri="{BB962C8B-B14F-4D97-AF65-F5344CB8AC3E}">
        <p14:creationId xmlns:p14="http://schemas.microsoft.com/office/powerpoint/2010/main" val="41762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4"/>
          <p:cNvSpPr txBox="1">
            <a:spLocks noChangeArrowheads="1"/>
          </p:cNvSpPr>
          <p:nvPr/>
        </p:nvSpPr>
        <p:spPr bwMode="auto">
          <a:xfrm>
            <a:off x="2063750" y="692151"/>
            <a:ext cx="748823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solidFill>
                  <a:srgbClr val="FF0000"/>
                </a:solidFill>
              </a:rPr>
              <a:t>Tereyağını yıkamanın yarattığı olumsuz sonuçlar;</a:t>
            </a:r>
          </a:p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/>
              <a:t>Bazı kontaminantların gelişimini engelleyen laktik asit ortamdan uzaklaşmaktadır.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/>
              <a:t>Yıkamanın yoğunluğuna ve sayısına bağlı olarak  %30-50 oranında diasetilin ortamdan uzaklaşmasıyla tereyağı aromasında kayıplar meydana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66806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5029" y="474345"/>
            <a:ext cx="10341428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Kremadaki </a:t>
            </a:r>
            <a:r>
              <a:rPr lang="tr-TR" sz="2400" dirty="0"/>
              <a:t>yağ/su emülsiyonunun bozulması yani </a:t>
            </a:r>
            <a:r>
              <a:rPr lang="tr-TR" sz="2400" dirty="0" err="1"/>
              <a:t>yayıklamanın</a:t>
            </a:r>
            <a:r>
              <a:rPr lang="tr-TR" sz="2400" dirty="0"/>
              <a:t> gerçekleşebilmesi için ön koşullar;</a:t>
            </a:r>
          </a:p>
          <a:p>
            <a:pPr marL="342900" lvl="0" indent="-342900">
              <a:buFont typeface="Arial" charset="-94"/>
              <a:buChar char="•"/>
            </a:pPr>
            <a:r>
              <a:rPr lang="tr-TR" sz="2400" dirty="0"/>
              <a:t>Yağ fazının kısmen katı (kristal), kısmen likit formda bulunması,</a:t>
            </a:r>
          </a:p>
          <a:p>
            <a:pPr marL="342900" lvl="0" indent="-342900">
              <a:buFont typeface="Arial" charset="-94"/>
              <a:buChar char="•"/>
            </a:pPr>
            <a:r>
              <a:rPr lang="tr-TR" sz="2400" dirty="0"/>
              <a:t>Yağ </a:t>
            </a:r>
            <a:r>
              <a:rPr lang="tr-TR" sz="2400" dirty="0" err="1"/>
              <a:t>globül</a:t>
            </a:r>
            <a:r>
              <a:rPr lang="tr-TR" sz="2400" dirty="0"/>
              <a:t> </a:t>
            </a:r>
            <a:r>
              <a:rPr lang="tr-TR" sz="2400" dirty="0" err="1"/>
              <a:t>membranının</a:t>
            </a:r>
            <a:r>
              <a:rPr lang="tr-TR" sz="2400" dirty="0"/>
              <a:t> tahrip edilmesi ya da zayıflatılması,</a:t>
            </a:r>
          </a:p>
          <a:p>
            <a:pPr marL="342900" lvl="0" indent="-342900">
              <a:buFont typeface="Arial" charset="-94"/>
              <a:buChar char="•"/>
            </a:pPr>
            <a:r>
              <a:rPr lang="tr-TR" sz="2400" dirty="0"/>
              <a:t>Kesme kuvvetinin uygulanmasıdır</a:t>
            </a:r>
            <a:r>
              <a:rPr lang="tr-TR" sz="2400" dirty="0" smtClean="0"/>
              <a:t>.</a:t>
            </a:r>
          </a:p>
          <a:p>
            <a:pPr marL="342900" lvl="0" indent="-342900">
              <a:buFont typeface="Arial" charset="-94"/>
              <a:buChar char="•"/>
            </a:pPr>
            <a:endParaRPr lang="tr-TR" sz="2400" dirty="0"/>
          </a:p>
          <a:p>
            <a:pPr marL="342900" lvl="0" indent="-342900" algn="just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tr-TR" sz="2400" b="1" dirty="0">
                <a:latin typeface="Times New Roman" charset="-94"/>
                <a:ea typeface="Times New Roman" charset="-94"/>
              </a:rPr>
              <a:t>Yağ fazının kısmen katı (kristal), kısmen likit formda bulunması;</a:t>
            </a:r>
            <a:endParaRPr lang="tr-TR" sz="28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err="1">
                <a:latin typeface="Times New Roman" charset="-94"/>
                <a:ea typeface="Times New Roman" charset="-94"/>
              </a:rPr>
              <a:t>Yayıklamanın</a:t>
            </a:r>
            <a:r>
              <a:rPr lang="tr-TR" sz="2400" dirty="0">
                <a:latin typeface="Times New Roman" charset="-94"/>
                <a:ea typeface="Times New Roman" charset="-94"/>
              </a:rPr>
              <a:t> gerçekleşmesi için katı ve likit yağ fazları arasında denge bulunmalıdır. </a:t>
            </a:r>
            <a:endParaRPr lang="tr-TR" sz="28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latin typeface="Times New Roman" charset="-94"/>
                <a:ea typeface="Times New Roman" charset="-94"/>
              </a:rPr>
              <a:t>Kristal yağ fazı, önemli iki fonksiyona sahiptir. Bu fonksiyonlar; </a:t>
            </a:r>
            <a:endParaRPr lang="tr-TR" sz="28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latin typeface="Times New Roman" charset="-94"/>
                <a:ea typeface="Times New Roman" charset="-94"/>
              </a:rPr>
              <a:t>a)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</a:t>
            </a:r>
            <a:r>
              <a:rPr lang="tr-TR" sz="2400" dirty="0">
                <a:latin typeface="Times New Roman" charset="-94"/>
                <a:ea typeface="Times New Roman" charset="-94"/>
              </a:rPr>
              <a:t>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membranının</a:t>
            </a:r>
            <a:r>
              <a:rPr lang="tr-TR" sz="2400" dirty="0">
                <a:latin typeface="Times New Roman" charset="-94"/>
                <a:ea typeface="Times New Roman" charset="-94"/>
              </a:rPr>
              <a:t> elastikiyetini azaltarak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membranın</a:t>
            </a:r>
            <a:r>
              <a:rPr lang="tr-TR" sz="2400" dirty="0">
                <a:latin typeface="Times New Roman" charset="-94"/>
                <a:ea typeface="Times New Roman" charset="-94"/>
              </a:rPr>
              <a:t> mekanik etkiyle kolayca tahrip olmasını, </a:t>
            </a:r>
            <a:endParaRPr lang="tr-TR" sz="28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latin typeface="Times New Roman" charset="-94"/>
                <a:ea typeface="Times New Roman" charset="-94"/>
              </a:rPr>
              <a:t>b)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globüllerinin</a:t>
            </a:r>
            <a:r>
              <a:rPr lang="tr-TR" sz="2400" dirty="0">
                <a:latin typeface="Times New Roman" charset="-94"/>
                <a:ea typeface="Times New Roman" charset="-94"/>
              </a:rPr>
              <a:t> kümeleşmesinde (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agregatlaşmasında</a:t>
            </a:r>
            <a:r>
              <a:rPr lang="tr-TR" sz="2400" dirty="0">
                <a:latin typeface="Times New Roman" charset="-94"/>
                <a:ea typeface="Times New Roman" charset="-94"/>
              </a:rPr>
              <a:t>) destek fonksiyonunu sağlamaktır. </a:t>
            </a:r>
          </a:p>
          <a:p>
            <a:pPr lvl="0"/>
            <a:endParaRPr lang="tr-TR" sz="2400" dirty="0"/>
          </a:p>
          <a:p>
            <a:pPr marL="342900" indent="-342900">
              <a:spcAft>
                <a:spcPts val="1200"/>
              </a:spcAft>
              <a:buFont typeface="Arial" charset="-94"/>
              <a:buChar char="•"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163399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29048" y="1157545"/>
            <a:ext cx="928996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tr-TR" sz="2400" b="1" dirty="0" smtClean="0"/>
              <a:t>b. Yağ </a:t>
            </a:r>
            <a:r>
              <a:rPr lang="tr-TR" sz="2400" b="1" dirty="0" err="1"/>
              <a:t>globül</a:t>
            </a:r>
            <a:r>
              <a:rPr lang="tr-TR" sz="2400" b="1" dirty="0"/>
              <a:t> </a:t>
            </a:r>
            <a:r>
              <a:rPr lang="tr-TR" sz="2400" b="1" dirty="0" err="1"/>
              <a:t>membranının</a:t>
            </a:r>
            <a:r>
              <a:rPr lang="tr-TR" sz="2400" b="1" dirty="0"/>
              <a:t> tahrip edilmesi ya da zayıflatılması;</a:t>
            </a:r>
            <a:endParaRPr lang="tr-TR" sz="2400" dirty="0"/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err="1" smtClean="0">
                <a:ea typeface="Times New Roman" charset="-94"/>
              </a:rPr>
              <a:t>Yayıklama</a:t>
            </a:r>
            <a:r>
              <a:rPr lang="tr-TR" sz="2400" dirty="0" smtClean="0">
                <a:ea typeface="Times New Roman" charset="-94"/>
              </a:rPr>
              <a:t> </a:t>
            </a:r>
            <a:r>
              <a:rPr lang="tr-TR" sz="2400" dirty="0">
                <a:ea typeface="Times New Roman" charset="-94"/>
              </a:rPr>
              <a:t>aşamasında kremaya hava karışması ile oluşan hava/serum(su) ara yüzeylerine gerek yağ </a:t>
            </a:r>
            <a:r>
              <a:rPr lang="tr-TR" sz="2400" dirty="0" err="1">
                <a:ea typeface="Times New Roman" charset="-94"/>
              </a:rPr>
              <a:t>globülünden</a:t>
            </a:r>
            <a:r>
              <a:rPr lang="tr-TR" sz="2400" dirty="0">
                <a:ea typeface="Times New Roman" charset="-94"/>
              </a:rPr>
              <a:t> gerekse serum fazından yüzey aktif maddeler taşınacak ve sonuçta köpük oluşacaktır. Yüzey aktif maddelerin </a:t>
            </a:r>
            <a:r>
              <a:rPr lang="tr-TR" sz="2400" dirty="0" err="1">
                <a:ea typeface="Times New Roman" charset="-94"/>
              </a:rPr>
              <a:t>membrandan</a:t>
            </a:r>
            <a:r>
              <a:rPr lang="tr-TR" sz="2400" dirty="0">
                <a:ea typeface="Times New Roman" charset="-94"/>
              </a:rPr>
              <a:t> hava/serum ara yüzeylerine taşınması, </a:t>
            </a:r>
            <a:r>
              <a:rPr lang="tr-TR" sz="2400" dirty="0" err="1">
                <a:ea typeface="Times New Roman" charset="-94"/>
              </a:rPr>
              <a:t>membranın</a:t>
            </a:r>
            <a:r>
              <a:rPr lang="tr-TR" sz="2400" dirty="0">
                <a:ea typeface="Times New Roman" charset="-94"/>
              </a:rPr>
              <a:t> zayıflamasına neden olacaktır. Ayrıca, olgunlaşma aşamasındaki asitlik gelişimi, </a:t>
            </a:r>
            <a:r>
              <a:rPr lang="tr-TR" sz="2400" dirty="0" err="1">
                <a:ea typeface="Times New Roman" charset="-94"/>
              </a:rPr>
              <a:t>yayıklama</a:t>
            </a:r>
            <a:r>
              <a:rPr lang="tr-TR" sz="2400" dirty="0">
                <a:ea typeface="Times New Roman" charset="-94"/>
              </a:rPr>
              <a:t> aşamasındaki kesme kuvveti de </a:t>
            </a:r>
            <a:r>
              <a:rPr lang="tr-TR" sz="2400" dirty="0" err="1">
                <a:ea typeface="Times New Roman" charset="-94"/>
              </a:rPr>
              <a:t>membranın</a:t>
            </a:r>
            <a:r>
              <a:rPr lang="tr-TR" sz="2400" dirty="0">
                <a:ea typeface="Times New Roman" charset="-94"/>
              </a:rPr>
              <a:t> zayıflamasına, tahrip olmasına neden olan diğer faktörlerdir.</a:t>
            </a:r>
            <a:endParaRPr lang="tr-TR" sz="2400" dirty="0">
              <a:effectLst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6113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12383" y="955308"/>
            <a:ext cx="939299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b="1" dirty="0" smtClean="0"/>
              <a:t>c. Kesme </a:t>
            </a:r>
            <a:r>
              <a:rPr lang="tr-TR" sz="2400" b="1" dirty="0"/>
              <a:t>kuvvetinin uygulanması; </a:t>
            </a:r>
            <a:endParaRPr lang="tr-TR" sz="2400" dirty="0"/>
          </a:p>
          <a:p>
            <a:r>
              <a:rPr lang="tr-TR" sz="2400" dirty="0" err="1"/>
              <a:t>Yayıklamanın</a:t>
            </a:r>
            <a:r>
              <a:rPr lang="tr-TR" sz="2400" dirty="0"/>
              <a:t> ön koşullarından biri olan kesme kuvveti yayığın dönme hareketi ile sağlanmaktadır.</a:t>
            </a:r>
          </a:p>
          <a:p>
            <a:r>
              <a:rPr lang="tr-TR" sz="2400" dirty="0"/>
              <a:t> </a:t>
            </a:r>
            <a:endParaRPr lang="tr-TR" sz="2400" dirty="0">
              <a:effectLst/>
              <a:latin typeface="Times New Roman" charset="-94"/>
              <a:ea typeface="Times New Roman" charset="-94"/>
            </a:endParaRPr>
          </a:p>
          <a:p>
            <a:pPr>
              <a:spcAft>
                <a:spcPts val="1200"/>
              </a:spcAft>
            </a:pPr>
            <a:r>
              <a:rPr lang="en-US" sz="2400" dirty="0" err="1"/>
              <a:t>Yayın</a:t>
            </a:r>
            <a:r>
              <a:rPr lang="en-US" sz="2400" dirty="0"/>
              <a:t> </a:t>
            </a:r>
            <a:r>
              <a:rPr lang="en-US" sz="2400" dirty="0" err="1"/>
              <a:t>dönmesi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krema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kuvvetli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kesme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kuvvetine</a:t>
            </a:r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 err="1"/>
              <a:t>maruz</a:t>
            </a:r>
            <a:r>
              <a:rPr lang="en-US" sz="2400" dirty="0"/>
              <a:t> </a:t>
            </a:r>
            <a:r>
              <a:rPr lang="en-US" sz="2400" dirty="0" err="1"/>
              <a:t>kalır</a:t>
            </a:r>
            <a:r>
              <a:rPr lang="en-US" sz="2400" dirty="0"/>
              <a:t>. </a:t>
            </a:r>
            <a:r>
              <a:rPr lang="en-US" sz="2400" dirty="0" err="1"/>
              <a:t>Bunun</a:t>
            </a:r>
            <a:r>
              <a:rPr lang="en-US" sz="2400" dirty="0"/>
              <a:t> </a:t>
            </a:r>
            <a:r>
              <a:rPr lang="en-US" sz="2400" dirty="0" err="1"/>
              <a:t>sonucunda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globül</a:t>
            </a:r>
            <a:r>
              <a:rPr lang="en-US" sz="2400" dirty="0"/>
              <a:t> </a:t>
            </a:r>
            <a:r>
              <a:rPr lang="en-US" sz="2400" dirty="0" err="1"/>
              <a:t>membranı</a:t>
            </a:r>
            <a:r>
              <a:rPr lang="en-US" sz="2400" dirty="0"/>
              <a:t> </a:t>
            </a:r>
            <a:r>
              <a:rPr lang="en-US" sz="2400" dirty="0" err="1"/>
              <a:t>zayıflar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kristal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globül</a:t>
            </a:r>
            <a:r>
              <a:rPr lang="en-US" sz="2400" dirty="0"/>
              <a:t> </a:t>
            </a:r>
            <a:r>
              <a:rPr lang="en-US" sz="2400" dirty="0" err="1"/>
              <a:t>membranına</a:t>
            </a:r>
            <a:r>
              <a:rPr lang="en-US" sz="2400" dirty="0"/>
              <a:t> </a:t>
            </a:r>
            <a:r>
              <a:rPr lang="en-US" sz="2400" dirty="0" err="1"/>
              <a:t>nüfuz</a:t>
            </a:r>
            <a:r>
              <a:rPr lang="en-US" sz="2400" dirty="0"/>
              <a:t> </a:t>
            </a:r>
            <a:r>
              <a:rPr lang="en-US" sz="2400" dirty="0" err="1"/>
              <a:t>ederek</a:t>
            </a:r>
            <a:r>
              <a:rPr lang="en-US" sz="2400" dirty="0"/>
              <a:t> </a:t>
            </a:r>
            <a:r>
              <a:rPr lang="en-US" sz="2400" dirty="0" err="1"/>
              <a:t>parçalanmasını</a:t>
            </a:r>
            <a:r>
              <a:rPr lang="en-US" sz="2400" dirty="0"/>
              <a:t> </a:t>
            </a:r>
            <a:r>
              <a:rPr lang="en-US" sz="2400" dirty="0" err="1"/>
              <a:t>sağlar</a:t>
            </a:r>
            <a:r>
              <a:rPr lang="en-US" sz="2400" dirty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zamanda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globüllerinin</a:t>
            </a:r>
            <a:r>
              <a:rPr lang="en-US" sz="2400" dirty="0"/>
              <a:t> </a:t>
            </a:r>
            <a:r>
              <a:rPr lang="en-US" sz="2400" dirty="0" err="1"/>
              <a:t>yayığın</a:t>
            </a:r>
            <a:r>
              <a:rPr lang="en-US" sz="2400" dirty="0"/>
              <a:t> </a:t>
            </a:r>
            <a:r>
              <a:rPr lang="en-US" sz="2400" dirty="0" err="1"/>
              <a:t>duvarı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 </a:t>
            </a:r>
            <a:r>
              <a:rPr lang="en-US" sz="2400" dirty="0" err="1"/>
              <a:t>karıştırıcı</a:t>
            </a:r>
            <a:r>
              <a:rPr lang="en-US" sz="2400" dirty="0"/>
              <a:t> </a:t>
            </a:r>
            <a:r>
              <a:rPr lang="en-US" sz="2400" dirty="0" err="1"/>
              <a:t>paletler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sıkışması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/>
              <a:t>baskı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likit</a:t>
            </a:r>
            <a:r>
              <a:rPr lang="en-US" sz="2400" dirty="0"/>
              <a:t> </a:t>
            </a:r>
            <a:r>
              <a:rPr lang="en-US" sz="2400" dirty="0" err="1"/>
              <a:t>yağın</a:t>
            </a:r>
            <a:r>
              <a:rPr lang="en-US" sz="2400" dirty="0"/>
              <a:t> </a:t>
            </a:r>
            <a:r>
              <a:rPr lang="en-US" sz="2400" dirty="0" err="1"/>
              <a:t>yağ</a:t>
            </a:r>
            <a:r>
              <a:rPr lang="en-US" sz="2400" dirty="0"/>
              <a:t> </a:t>
            </a:r>
            <a:r>
              <a:rPr lang="en-US" sz="2400" dirty="0" err="1"/>
              <a:t>globül</a:t>
            </a:r>
            <a:r>
              <a:rPr lang="en-US" sz="2400" dirty="0"/>
              <a:t> </a:t>
            </a:r>
            <a:r>
              <a:rPr lang="en-US" sz="2400" dirty="0" err="1"/>
              <a:t>membranından</a:t>
            </a:r>
            <a:r>
              <a:rPr lang="en-US" sz="2400" dirty="0"/>
              <a:t> </a:t>
            </a:r>
            <a:r>
              <a:rPr lang="en-US" sz="2400" dirty="0" err="1"/>
              <a:t>dışarı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sızmasına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tr-TR" sz="2000" dirty="0">
              <a:effectLst/>
              <a:latin typeface="Times New Roman" charset="-94"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61371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09222" y="824841"/>
            <a:ext cx="102408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err="1" smtClean="0"/>
              <a:t>Yayığın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dönmesi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sisteme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hava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girmesi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;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/>
              <a:t>sonucu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hava</a:t>
            </a:r>
            <a:r>
              <a:rPr lang="en-US" sz="2400" dirty="0" smtClean="0">
                <a:solidFill>
                  <a:srgbClr val="FF0000"/>
                </a:solidFill>
              </a:rPr>
              <a:t>/serum </a:t>
            </a:r>
            <a:r>
              <a:rPr lang="en-US" sz="2400" dirty="0" err="1" smtClean="0">
                <a:solidFill>
                  <a:srgbClr val="FF0000"/>
                </a:solidFill>
              </a:rPr>
              <a:t>ara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yüzeylerine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yüzey</a:t>
            </a:r>
            <a:r>
              <a:rPr lang="en-US" sz="2400" dirty="0" smtClean="0"/>
              <a:t> </a:t>
            </a:r>
            <a:r>
              <a:rPr lang="en-US" sz="2400" dirty="0" err="1" smtClean="0"/>
              <a:t>aktif</a:t>
            </a:r>
            <a:r>
              <a:rPr lang="en-US" sz="2400" dirty="0" smtClean="0"/>
              <a:t> </a:t>
            </a:r>
            <a:r>
              <a:rPr lang="en-US" sz="2400" dirty="0" err="1" smtClean="0"/>
              <a:t>madde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özelliği</a:t>
            </a:r>
            <a:r>
              <a:rPr lang="en-US" sz="2400" dirty="0" smtClean="0"/>
              <a:t> </a:t>
            </a:r>
            <a:r>
              <a:rPr lang="en-US" sz="2400" dirty="0" err="1" smtClean="0"/>
              <a:t>taşıyan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 </a:t>
            </a:r>
            <a:r>
              <a:rPr lang="en-US" sz="2400" dirty="0" err="1" smtClean="0"/>
              <a:t>globül</a:t>
            </a:r>
            <a:r>
              <a:rPr lang="en-US" sz="2400" dirty="0" smtClean="0"/>
              <a:t> </a:t>
            </a:r>
            <a:r>
              <a:rPr lang="en-US" sz="2400" dirty="0" err="1" smtClean="0"/>
              <a:t>membrandan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 serum </a:t>
            </a:r>
            <a:r>
              <a:rPr lang="en-US" sz="2400" dirty="0" err="1" smtClean="0"/>
              <a:t>fazından</a:t>
            </a:r>
            <a:r>
              <a:rPr lang="en-US" sz="2400" dirty="0" smtClean="0"/>
              <a:t> </a:t>
            </a:r>
            <a:r>
              <a:rPr lang="en-US" sz="2400" dirty="0" err="1" smtClean="0"/>
              <a:t>yüzey</a:t>
            </a:r>
            <a:r>
              <a:rPr lang="en-US" sz="2400" dirty="0" smtClean="0"/>
              <a:t> </a:t>
            </a:r>
            <a:r>
              <a:rPr lang="en-US" sz="2400" dirty="0" err="1" smtClean="0"/>
              <a:t>aktif</a:t>
            </a:r>
            <a:r>
              <a:rPr lang="en-US" sz="2400" dirty="0" smtClean="0"/>
              <a:t> </a:t>
            </a:r>
            <a:r>
              <a:rPr lang="en-US" sz="2400" dirty="0" err="1" smtClean="0"/>
              <a:t>maddeler</a:t>
            </a:r>
            <a:r>
              <a:rPr lang="en-US" sz="2400" dirty="0" smtClean="0"/>
              <a:t> </a:t>
            </a:r>
            <a:r>
              <a:rPr lang="en-US" sz="2400" dirty="0" err="1" smtClean="0"/>
              <a:t>taşınarak</a:t>
            </a:r>
            <a:r>
              <a:rPr lang="en-US" sz="2400" dirty="0" smtClean="0"/>
              <a:t> </a:t>
            </a:r>
            <a:r>
              <a:rPr lang="en-US" sz="2400" dirty="0" err="1" smtClean="0"/>
              <a:t>köpük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oluşmaktadır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pPr>
              <a:spcAft>
                <a:spcPts val="1200"/>
              </a:spcAft>
            </a:pPr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</a:t>
            </a:r>
            <a:r>
              <a:rPr lang="en-US" sz="2400" dirty="0" smtClean="0"/>
              <a:t> </a:t>
            </a:r>
            <a:r>
              <a:rPr lang="en-US" sz="2400" dirty="0" err="1" smtClean="0"/>
              <a:t>tereyağı</a:t>
            </a:r>
            <a:r>
              <a:rPr lang="en-US" sz="2400" dirty="0" smtClean="0"/>
              <a:t> </a:t>
            </a:r>
            <a:r>
              <a:rPr lang="en-US" sz="2400" dirty="0" err="1" smtClean="0"/>
              <a:t>granüllerinin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</a:t>
            </a:r>
            <a:r>
              <a:rPr lang="en-US" sz="2400" dirty="0" smtClean="0"/>
              <a:t> </a:t>
            </a:r>
            <a:r>
              <a:rPr lang="en-US" sz="2400" dirty="0" err="1" smtClean="0"/>
              <a:t>yağ</a:t>
            </a:r>
            <a:r>
              <a:rPr lang="en-US" sz="2400" dirty="0" smtClean="0"/>
              <a:t>/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emülsiyonunun</a:t>
            </a:r>
            <a:r>
              <a:rPr lang="en-US" sz="2400" dirty="0" smtClean="0"/>
              <a:t> </a:t>
            </a:r>
            <a:r>
              <a:rPr lang="en-US" sz="2400" dirty="0" err="1" smtClean="0"/>
              <a:t>bozulmasını</a:t>
            </a:r>
            <a:r>
              <a:rPr lang="en-US" sz="2400" dirty="0" smtClean="0"/>
              <a:t> </a:t>
            </a:r>
            <a:r>
              <a:rPr lang="en-US" sz="2400" dirty="0" err="1" smtClean="0"/>
              <a:t>sağlar</a:t>
            </a:r>
            <a:r>
              <a:rPr lang="en-US" sz="2400" dirty="0" smtClean="0"/>
              <a:t>. 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/>
              <a:t>Yayıklamanın</a:t>
            </a:r>
            <a:r>
              <a:rPr lang="en-US" sz="2400" dirty="0" smtClean="0"/>
              <a:t> </a:t>
            </a:r>
            <a:r>
              <a:rPr lang="en-US" sz="2400" dirty="0" err="1" smtClean="0"/>
              <a:t>prensibi</a:t>
            </a:r>
            <a:r>
              <a:rPr lang="en-US" sz="2400" dirty="0" smtClean="0"/>
              <a:t> </a:t>
            </a:r>
            <a:r>
              <a:rPr lang="en-US" sz="2400" dirty="0" err="1" smtClean="0"/>
              <a:t>Köpük</a:t>
            </a:r>
            <a:r>
              <a:rPr lang="en-US" sz="2400" dirty="0" smtClean="0"/>
              <a:t> </a:t>
            </a:r>
            <a:r>
              <a:rPr lang="en-US" sz="2400" dirty="0" err="1" smtClean="0"/>
              <a:t>Teorisi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açıklanmaktadır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370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51774" y="807428"/>
            <a:ext cx="10062693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tr-TR" sz="2400" b="1" dirty="0">
                <a:latin typeface="Times New Roman" charset="-94"/>
                <a:ea typeface="Times New Roman" charset="-94"/>
              </a:rPr>
              <a:t>Köpük </a:t>
            </a:r>
            <a:r>
              <a:rPr lang="tr-TR" sz="2400" b="1" dirty="0" err="1">
                <a:latin typeface="Times New Roman" charset="-94"/>
                <a:ea typeface="Times New Roman" charset="-94"/>
              </a:rPr>
              <a:t>Terorisi</a:t>
            </a:r>
            <a:endParaRPr lang="tr-TR" sz="2400" dirty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err="1">
                <a:latin typeface="Times New Roman" charset="-94"/>
                <a:ea typeface="Times New Roman" charset="-94"/>
              </a:rPr>
              <a:t>Y</a:t>
            </a:r>
            <a:r>
              <a:rPr lang="tr-TR" sz="2400" dirty="0" err="1" smtClean="0">
                <a:latin typeface="Times New Roman" charset="-94"/>
                <a:ea typeface="Times New Roman" charset="-94"/>
              </a:rPr>
              <a:t>ayıklamada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kremaya hava karışması ile köpük oluşmaktadır.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“Köpük” </a:t>
            </a:r>
            <a:r>
              <a:rPr lang="tr-TR" sz="2400" dirty="0">
                <a:latin typeface="Times New Roman" charset="-94"/>
                <a:ea typeface="Times New Roman" charset="-94"/>
              </a:rPr>
              <a:t>hava ile yüzey aktif madde etkileşimi (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interaksiyonu</a:t>
            </a:r>
            <a:r>
              <a:rPr lang="tr-TR" sz="2400" dirty="0">
                <a:latin typeface="Times New Roman" charset="-94"/>
                <a:ea typeface="Times New Roman" charset="-94"/>
              </a:rPr>
              <a:t>) olarak tanımlanabilir.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Kremaya </a:t>
            </a:r>
            <a:r>
              <a:rPr lang="tr-TR" sz="2400" dirty="0">
                <a:latin typeface="Times New Roman" charset="-94"/>
                <a:ea typeface="Times New Roman" charset="-94"/>
              </a:rPr>
              <a:t>karışan hava kabarcıklarının etrafı yüzey aktif maddelerce kuşatılır.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Hava </a:t>
            </a:r>
            <a:r>
              <a:rPr lang="tr-TR" sz="2400" dirty="0">
                <a:latin typeface="Times New Roman" charset="-94"/>
                <a:ea typeface="Times New Roman" charset="-94"/>
              </a:rPr>
              <a:t>kabarcık yüzeylerine yani hava/serum ara yüzeylerine taşınan yüzey aktif maddeler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</a:t>
            </a:r>
            <a:r>
              <a:rPr lang="tr-TR" sz="2400" dirty="0">
                <a:latin typeface="Times New Roman" charset="-94"/>
                <a:ea typeface="Times New Roman" charset="-94"/>
              </a:rPr>
              <a:t>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membran</a:t>
            </a:r>
            <a:r>
              <a:rPr lang="tr-TR" sz="2400" dirty="0">
                <a:latin typeface="Times New Roman" charset="-94"/>
                <a:ea typeface="Times New Roman" charset="-94"/>
              </a:rPr>
              <a:t> (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örn</a:t>
            </a:r>
            <a:r>
              <a:rPr lang="tr-TR" sz="2400" dirty="0">
                <a:latin typeface="Times New Roman" charset="-94"/>
                <a:ea typeface="Times New Roman" charset="-94"/>
              </a:rPr>
              <a:t>;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fosfolipitler</a:t>
            </a:r>
            <a:r>
              <a:rPr lang="tr-TR" sz="2400" dirty="0">
                <a:latin typeface="Times New Roman" charset="-94"/>
                <a:ea typeface="Times New Roman" charset="-94"/>
              </a:rPr>
              <a:t>,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glikoproteinler</a:t>
            </a:r>
            <a:r>
              <a:rPr lang="tr-TR" sz="2400" dirty="0">
                <a:latin typeface="Times New Roman" charset="-94"/>
                <a:ea typeface="Times New Roman" charset="-94"/>
              </a:rPr>
              <a:t> vb.) ve serum (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örn</a:t>
            </a:r>
            <a:r>
              <a:rPr lang="tr-TR" sz="2400" dirty="0">
                <a:latin typeface="Times New Roman" charset="-94"/>
                <a:ea typeface="Times New Roman" charset="-94"/>
              </a:rPr>
              <a:t>; proteinler vb.) orijinlidir.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err="1" smtClean="0">
                <a:latin typeface="Times New Roman" charset="-94"/>
                <a:ea typeface="Times New Roman" charset="-94"/>
              </a:rPr>
              <a:t>Yayıklamanın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ilerlemesi paralel köpüğün yüzey gerilimi ve konsantrasyonu artacaktır. Çünkü ortama hava girişi ve kabarcık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yüzelerine</a:t>
            </a:r>
            <a:r>
              <a:rPr lang="tr-TR" sz="2400" dirty="0">
                <a:latin typeface="Times New Roman" charset="-94"/>
                <a:ea typeface="Times New Roman" charset="-94"/>
              </a:rPr>
              <a:t> yüzey aktif madde taşınması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yayıklamada</a:t>
            </a:r>
            <a:r>
              <a:rPr lang="tr-TR" sz="2400" dirty="0">
                <a:latin typeface="Times New Roman" charset="-94"/>
                <a:ea typeface="Times New Roman" charset="-94"/>
              </a:rPr>
              <a:t> süreklilik göstermektedir. </a:t>
            </a:r>
            <a:endParaRPr lang="tr-TR" sz="2400" dirty="0" smtClean="0">
              <a:latin typeface="Times New Roman" charset="-94"/>
              <a:ea typeface="Times New Roman" charset="-94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Köpüğün </a:t>
            </a:r>
            <a:r>
              <a:rPr lang="tr-TR" sz="2400" dirty="0">
                <a:latin typeface="Times New Roman" charset="-94"/>
                <a:ea typeface="Times New Roman" charset="-94"/>
              </a:rPr>
              <a:t>yüzey gerilimi ve konsantrasyonunun artmasıyla,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</a:t>
            </a:r>
            <a:r>
              <a:rPr lang="tr-TR" sz="2400" dirty="0">
                <a:latin typeface="Times New Roman" charset="-94"/>
                <a:ea typeface="Times New Roman" charset="-94"/>
              </a:rPr>
              <a:t> köpük içine çekilecektir.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</a:t>
            </a:r>
            <a:r>
              <a:rPr lang="tr-TR" sz="2400" dirty="0">
                <a:latin typeface="Times New Roman" charset="-94"/>
                <a:ea typeface="Times New Roman" charset="-94"/>
              </a:rPr>
              <a:t> köpük içinde konsantre hale gelecektir. </a:t>
            </a:r>
            <a:endParaRPr lang="tr-TR" sz="2400" dirty="0">
              <a:effectLst/>
              <a:latin typeface="Times New Roman" charset="-94"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873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0006" y="870608"/>
            <a:ext cx="9981126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err="1">
                <a:latin typeface="Times New Roman" charset="-94"/>
                <a:ea typeface="Times New Roman" charset="-94"/>
              </a:rPr>
              <a:t>Yayıklamanın</a:t>
            </a:r>
            <a:r>
              <a:rPr lang="tr-TR" sz="2400" dirty="0">
                <a:latin typeface="Times New Roman" charset="-94"/>
                <a:ea typeface="Times New Roman" charset="-94"/>
              </a:rPr>
              <a:t> ileriki aşamalarında, köpüğü oluşturan proteinler bünyelerindeki suyu da dışarı verdiklerinde giderek küçülmektedirler. Bu küçülme köpüğe sıkı bir yapı kazandırır. Bu değişimler sonucu köpük içindeki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</a:t>
            </a:r>
            <a:r>
              <a:rPr lang="tr-TR" sz="2400" dirty="0">
                <a:latin typeface="Times New Roman" charset="-94"/>
                <a:ea typeface="Times New Roman" charset="-94"/>
              </a:rPr>
              <a:t> üzerine basınç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uygulanacaktır.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>
                <a:latin typeface="Times New Roman" charset="-94"/>
                <a:ea typeface="Times New Roman" charset="-94"/>
              </a:rPr>
              <a:t>Y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ayıkta </a:t>
            </a:r>
            <a:r>
              <a:rPr lang="tr-TR" sz="2400" dirty="0">
                <a:latin typeface="Times New Roman" charset="-94"/>
                <a:ea typeface="Times New Roman" charset="-94"/>
              </a:rPr>
              <a:t>yaratılan kesme kuvvetine ek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olarak </a:t>
            </a:r>
            <a:r>
              <a:rPr lang="tr-TR" sz="2400" dirty="0">
                <a:latin typeface="Times New Roman" charset="-94"/>
                <a:ea typeface="Times New Roman" charset="-94"/>
              </a:rPr>
              <a:t>u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ygulanan toplam basınç </a:t>
            </a:r>
            <a:r>
              <a:rPr lang="tr-TR" sz="2400" dirty="0">
                <a:latin typeface="Times New Roman" charset="-94"/>
                <a:ea typeface="Times New Roman" charset="-94"/>
              </a:rPr>
              <a:t>bir kısım sıvı yağ fazının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</a:t>
            </a:r>
            <a:r>
              <a:rPr lang="tr-TR" sz="2400" dirty="0">
                <a:latin typeface="Times New Roman" charset="-94"/>
                <a:ea typeface="Times New Roman" charset="-94"/>
              </a:rPr>
              <a:t>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membranının</a:t>
            </a:r>
            <a:r>
              <a:rPr lang="tr-TR" sz="2400" dirty="0">
                <a:latin typeface="Times New Roman" charset="-94"/>
                <a:ea typeface="Times New Roman" charset="-94"/>
              </a:rPr>
              <a:t> zayıflayan kısımlarından veya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fosfolipit</a:t>
            </a:r>
            <a:r>
              <a:rPr lang="tr-TR" sz="2400" dirty="0">
                <a:latin typeface="Times New Roman" charset="-94"/>
                <a:ea typeface="Times New Roman" charset="-94"/>
              </a:rPr>
              <a:t> köprücükleri vasıtasıyla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</a:t>
            </a:r>
            <a:r>
              <a:rPr lang="tr-TR" sz="2400" dirty="0">
                <a:latin typeface="Times New Roman" charset="-94"/>
                <a:ea typeface="Times New Roman" charset="-94"/>
              </a:rPr>
              <a:t> dışına çakmasına sebebiyet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verir.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smtClean="0">
                <a:latin typeface="Times New Roman" charset="-94"/>
                <a:ea typeface="Times New Roman" charset="-94"/>
              </a:rPr>
              <a:t>Sonuçta</a:t>
            </a:r>
            <a:r>
              <a:rPr lang="tr-TR" sz="2400" dirty="0">
                <a:latin typeface="Times New Roman" charset="-94"/>
                <a:ea typeface="Times New Roman" charset="-94"/>
              </a:rPr>
              <a:t>, dışarı çıkan likit yağ fazı, bir zamk gibi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globüllerinin</a:t>
            </a:r>
            <a:r>
              <a:rPr lang="tr-TR" sz="2400" dirty="0">
                <a:latin typeface="Times New Roman" charset="-94"/>
                <a:ea typeface="Times New Roman" charset="-94"/>
              </a:rPr>
              <a:t> birbirine yapışmasını yani yağ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globüllerinin</a:t>
            </a:r>
            <a:r>
              <a:rPr lang="tr-TR" sz="2400" dirty="0">
                <a:latin typeface="Times New Roman" charset="-94"/>
                <a:ea typeface="Times New Roman" charset="-94"/>
              </a:rPr>
              <a:t> </a:t>
            </a:r>
            <a:r>
              <a:rPr lang="tr-TR" sz="2400" dirty="0" err="1">
                <a:latin typeface="Times New Roman" charset="-94"/>
                <a:ea typeface="Times New Roman" charset="-94"/>
              </a:rPr>
              <a:t>agregatlaşmasını</a:t>
            </a:r>
            <a:r>
              <a:rPr lang="tr-TR" sz="2400" dirty="0">
                <a:latin typeface="Times New Roman" charset="-94"/>
                <a:ea typeface="Times New Roman" charset="-94"/>
              </a:rPr>
              <a:t>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sağlar.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tr-TR" sz="2400" dirty="0" err="1" smtClean="0">
                <a:latin typeface="Times New Roman" charset="-94"/>
                <a:ea typeface="Times New Roman" charset="-94"/>
              </a:rPr>
              <a:t>Yayıklamanın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 </a:t>
            </a:r>
            <a:r>
              <a:rPr lang="tr-TR" sz="2400" dirty="0">
                <a:latin typeface="Times New Roman" charset="-94"/>
                <a:ea typeface="Times New Roman" charset="-94"/>
              </a:rPr>
              <a:t>sonuna doğru likit fazın kuvvetli köpük giderme özelliği nedeniyle köpük </a:t>
            </a:r>
            <a:r>
              <a:rPr lang="tr-TR" sz="2400" dirty="0" smtClean="0">
                <a:latin typeface="Times New Roman" charset="-94"/>
                <a:ea typeface="Times New Roman" charset="-94"/>
              </a:rPr>
              <a:t>aniden söner.</a:t>
            </a:r>
            <a:endParaRPr lang="tr-TR" sz="2400" dirty="0">
              <a:latin typeface="Times New Roman" charset="-94"/>
              <a:ea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0477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730" y="175654"/>
            <a:ext cx="3879225" cy="635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30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61623" y="1995042"/>
            <a:ext cx="981799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400" dirty="0">
                <a:ea typeface="Times New Roman" charset="-94"/>
              </a:rPr>
              <a:t>Tereyağı </a:t>
            </a:r>
            <a:r>
              <a:rPr lang="tr-TR" sz="2400" dirty="0" smtClean="0">
                <a:ea typeface="Times New Roman" charset="-94"/>
              </a:rPr>
              <a:t>granüllerinin oluşumu; </a:t>
            </a:r>
            <a:r>
              <a:rPr lang="tr-TR" sz="2400" dirty="0">
                <a:solidFill>
                  <a:srgbClr val="FF0000"/>
                </a:solidFill>
                <a:ea typeface="Times New Roman" charset="-94"/>
              </a:rPr>
              <a:t>ortama hava karışmaksızın </a:t>
            </a:r>
            <a:r>
              <a:rPr lang="tr-TR" sz="2400" dirty="0">
                <a:ea typeface="Times New Roman" charset="-94"/>
              </a:rPr>
              <a:t>kuvvetli mekanik uygulamalar sonucu da oluşabilmektedir. Ancak, </a:t>
            </a:r>
            <a:r>
              <a:rPr lang="tr-TR" sz="2400" dirty="0" err="1">
                <a:ea typeface="Times New Roman" charset="-94"/>
              </a:rPr>
              <a:t>yayıklamanın</a:t>
            </a:r>
            <a:r>
              <a:rPr lang="tr-TR" sz="2400" dirty="0">
                <a:ea typeface="Times New Roman" charset="-94"/>
              </a:rPr>
              <a:t> tamamlanabilmesi için büyük enerjiye gereksinim duyulur.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dirty="0">
                <a:latin typeface="Times New Roman" charset="-94"/>
                <a:ea typeface="Times New Roman" charset="-94"/>
              </a:rPr>
              <a:t> </a:t>
            </a:r>
            <a:endParaRPr lang="tr-TR" dirty="0"/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4647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912</Words>
  <Application>Microsoft Macintosh PowerPoint</Application>
  <PresentationFormat>Geniş Ekran</PresentationFormat>
  <Paragraphs>76</Paragraphs>
  <Slides>17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Times New Roman</vt:lpstr>
      <vt:lpstr>Wingdings</vt:lpstr>
      <vt:lpstr>Arial</vt:lpstr>
      <vt:lpstr>Office Teması</vt:lpstr>
      <vt:lpstr>Yayıklama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Yayıklamaya Etkili Faktörler</vt:lpstr>
      <vt:lpstr>PowerPoint Sunusu</vt:lpstr>
      <vt:lpstr>PowerPoint Sunusu</vt:lpstr>
      <vt:lpstr>PowerPoint Sunusu</vt:lpstr>
      <vt:lpstr>Tereyağının Yıkanması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Yayıklama</dc:title>
  <dc:creator>ebru</dc:creator>
  <cp:lastModifiedBy>seneleb@yahoo.com</cp:lastModifiedBy>
  <cp:revision>6</cp:revision>
  <dcterms:created xsi:type="dcterms:W3CDTF">2020-03-20T12:33:03Z</dcterms:created>
  <dcterms:modified xsi:type="dcterms:W3CDTF">2020-04-06T19:37:15Z</dcterms:modified>
</cp:coreProperties>
</file>