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8" r:id="rId8"/>
    <p:sldId id="271" r:id="rId9"/>
    <p:sldId id="270" r:id="rId10"/>
    <p:sldId id="272" r:id="rId11"/>
    <p:sldId id="269" r:id="rId12"/>
    <p:sldId id="273" r:id="rId13"/>
    <p:sldId id="266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4572032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İNSAN HAKLARI VE DEMOKRASİ ALANINDA GEÇEN TEMEL KAVRAMLAR</a:t>
            </a:r>
            <a:br>
              <a:rPr lang="tr-TR" sz="4000" b="1" dirty="0" smtClean="0"/>
            </a:br>
            <a:r>
              <a:rPr lang="tr-TR" sz="4000" b="1" dirty="0" smtClean="0"/>
              <a:t>«</a:t>
            </a:r>
            <a:r>
              <a:rPr lang="tr-TR" sz="4000" b="1" u="sng" dirty="0" smtClean="0"/>
              <a:t>HUKUK</a:t>
            </a:r>
            <a:r>
              <a:rPr lang="tr-TR" sz="4000" b="1" dirty="0" smtClean="0"/>
              <a:t>» KAVRAMI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/>
              <a:t>Prof. Dr. Yasemin KARAMAN KEPENEKCİ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/>
              <a:t>Ankara Üniversitesi</a:t>
            </a:r>
            <a:br>
              <a:rPr lang="tr-TR" sz="4000" b="1" dirty="0" smtClean="0"/>
            </a:br>
            <a:r>
              <a:rPr lang="tr-TR" sz="4000" b="1" dirty="0" smtClean="0"/>
              <a:t>Eğitim Bilimleri Fakültesi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6072206"/>
            <a:ext cx="6400800" cy="285752"/>
          </a:xfrm>
        </p:spPr>
        <p:txBody>
          <a:bodyPr>
            <a:normAutofit fontScale="47500" lnSpcReduction="20000"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i="1" dirty="0"/>
              <a:t>Hukukun Tanımı</a:t>
            </a:r>
            <a:endParaRPr lang="tr-TR" dirty="0"/>
          </a:p>
          <a:p>
            <a:r>
              <a:rPr lang="en-GB" dirty="0" err="1"/>
              <a:t>Hukuk</a:t>
            </a:r>
            <a:r>
              <a:rPr lang="en-GB" dirty="0"/>
              <a:t>, </a:t>
            </a:r>
            <a:r>
              <a:rPr lang="en-GB" dirty="0" err="1"/>
              <a:t>Arapça</a:t>
            </a:r>
            <a:r>
              <a:rPr lang="en-GB" dirty="0"/>
              <a:t> </a:t>
            </a:r>
            <a:r>
              <a:rPr lang="en-GB" dirty="0" err="1"/>
              <a:t>kökenli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sözcüktür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kavramının</a:t>
            </a:r>
            <a:r>
              <a:rPr lang="en-GB" dirty="0"/>
              <a:t> </a:t>
            </a:r>
            <a:r>
              <a:rPr lang="en-GB" dirty="0" err="1"/>
              <a:t>çoğulu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haklar</a:t>
            </a:r>
            <a:r>
              <a:rPr lang="en-GB" dirty="0"/>
              <a:t> </a:t>
            </a:r>
            <a:r>
              <a:rPr lang="en-GB" dirty="0" err="1"/>
              <a:t>anlamına</a:t>
            </a:r>
            <a:r>
              <a:rPr lang="en-GB" dirty="0"/>
              <a:t> </a:t>
            </a:r>
            <a:r>
              <a:rPr lang="en-GB" dirty="0" err="1"/>
              <a:t>gelir</a:t>
            </a:r>
            <a:r>
              <a:rPr lang="en-GB" dirty="0"/>
              <a:t>. </a:t>
            </a: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zamana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yere</a:t>
            </a:r>
            <a:r>
              <a:rPr lang="en-GB" dirty="0"/>
              <a:t> </a:t>
            </a:r>
            <a:r>
              <a:rPr lang="en-GB" dirty="0" err="1"/>
              <a:t>göre</a:t>
            </a:r>
            <a:r>
              <a:rPr lang="en-GB" dirty="0"/>
              <a:t> </a:t>
            </a:r>
            <a:r>
              <a:rPr lang="en-GB" dirty="0" err="1"/>
              <a:t>değişen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kavram</a:t>
            </a:r>
            <a:r>
              <a:rPr lang="en-GB" dirty="0"/>
              <a:t> </a:t>
            </a:r>
            <a:r>
              <a:rPr lang="en-GB" dirty="0" err="1"/>
              <a:t>olduğu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tanımını</a:t>
            </a:r>
            <a:r>
              <a:rPr lang="en-GB" dirty="0"/>
              <a:t> </a:t>
            </a:r>
            <a:r>
              <a:rPr lang="en-GB" dirty="0" err="1"/>
              <a:t>yapmak</a:t>
            </a:r>
            <a:r>
              <a:rPr lang="en-GB" dirty="0"/>
              <a:t> </a:t>
            </a:r>
            <a:r>
              <a:rPr lang="en-GB" dirty="0" err="1"/>
              <a:t>güçtür</a:t>
            </a:r>
            <a:r>
              <a:rPr lang="en-GB" dirty="0"/>
              <a:t>. </a:t>
            </a:r>
            <a:endParaRPr lang="tr-TR" dirty="0" smtClean="0"/>
          </a:p>
          <a:p>
            <a:r>
              <a:rPr lang="en-GB" dirty="0" err="1" smtClean="0"/>
              <a:t>Yine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hukukun</a:t>
            </a:r>
            <a:r>
              <a:rPr lang="en-GB" dirty="0"/>
              <a:t> </a:t>
            </a:r>
            <a:r>
              <a:rPr lang="en-GB" dirty="0" err="1"/>
              <a:t>genel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tanımını</a:t>
            </a:r>
            <a:r>
              <a:rPr lang="en-GB" dirty="0"/>
              <a:t> </a:t>
            </a:r>
            <a:r>
              <a:rPr lang="en-GB" dirty="0" err="1"/>
              <a:t>vermek</a:t>
            </a:r>
            <a:r>
              <a:rPr lang="en-GB" dirty="0"/>
              <a:t> </a:t>
            </a:r>
            <a:r>
              <a:rPr lang="en-GB" dirty="0" err="1"/>
              <a:t>gerekirse</a:t>
            </a:r>
            <a:r>
              <a:rPr lang="en-GB" dirty="0"/>
              <a:t>, “</a:t>
            </a:r>
            <a:r>
              <a:rPr lang="en-GB" i="1" dirty="0" err="1"/>
              <a:t>Toplumsal</a:t>
            </a:r>
            <a:r>
              <a:rPr lang="en-GB" i="1" dirty="0"/>
              <a:t> </a:t>
            </a:r>
            <a:r>
              <a:rPr lang="en-GB" i="1" dirty="0" err="1"/>
              <a:t>yaşam</a:t>
            </a:r>
            <a:r>
              <a:rPr lang="en-GB" i="1" dirty="0"/>
              <a:t> </a:t>
            </a:r>
            <a:r>
              <a:rPr lang="en-GB" i="1" dirty="0" err="1"/>
              <a:t>içinde</a:t>
            </a:r>
            <a:r>
              <a:rPr lang="en-GB" i="1" dirty="0"/>
              <a:t> </a:t>
            </a:r>
            <a:r>
              <a:rPr lang="en-GB" i="1" dirty="0" err="1"/>
              <a:t>kişilerin</a:t>
            </a:r>
            <a:r>
              <a:rPr lang="en-GB" i="1" dirty="0"/>
              <a:t> </a:t>
            </a:r>
            <a:r>
              <a:rPr lang="en-GB" i="1" dirty="0" err="1"/>
              <a:t>birbirileriyle</a:t>
            </a:r>
            <a:r>
              <a:rPr lang="en-GB" i="1" dirty="0"/>
              <a:t>, </a:t>
            </a:r>
            <a:r>
              <a:rPr lang="en-GB" i="1" dirty="0" err="1"/>
              <a:t>toplumla</a:t>
            </a:r>
            <a:r>
              <a:rPr lang="en-GB" i="1" dirty="0"/>
              <a:t> (</a:t>
            </a:r>
            <a:r>
              <a:rPr lang="en-GB" i="1" dirty="0" err="1"/>
              <a:t>ve</a:t>
            </a:r>
            <a:r>
              <a:rPr lang="en-GB" i="1" dirty="0"/>
              <a:t> </a:t>
            </a:r>
            <a:r>
              <a:rPr lang="en-GB" i="1" dirty="0" err="1"/>
              <a:t>devletle</a:t>
            </a:r>
            <a:r>
              <a:rPr lang="en-GB" i="1" dirty="0"/>
              <a:t>) </a:t>
            </a:r>
            <a:r>
              <a:rPr lang="en-GB" i="1" dirty="0" err="1"/>
              <a:t>olan</a:t>
            </a:r>
            <a:r>
              <a:rPr lang="en-GB" i="1" dirty="0"/>
              <a:t> </a:t>
            </a:r>
            <a:r>
              <a:rPr lang="en-GB" i="1" dirty="0" err="1"/>
              <a:t>ilişkilerini</a:t>
            </a:r>
            <a:r>
              <a:rPr lang="en-GB" i="1" dirty="0"/>
              <a:t> </a:t>
            </a:r>
            <a:r>
              <a:rPr lang="en-GB" i="1" dirty="0" err="1"/>
              <a:t>düzenleyen</a:t>
            </a:r>
            <a:r>
              <a:rPr lang="en-GB" i="1" dirty="0"/>
              <a:t> </a:t>
            </a:r>
            <a:r>
              <a:rPr lang="en-GB" i="1" dirty="0" err="1"/>
              <a:t>ve</a:t>
            </a:r>
            <a:r>
              <a:rPr lang="en-GB" i="1" dirty="0"/>
              <a:t> </a:t>
            </a:r>
            <a:r>
              <a:rPr lang="en-GB" i="1" dirty="0" err="1"/>
              <a:t>uyulması</a:t>
            </a:r>
            <a:r>
              <a:rPr lang="en-GB" i="1" dirty="0"/>
              <a:t> </a:t>
            </a:r>
            <a:r>
              <a:rPr lang="en-GB" i="1" dirty="0" err="1"/>
              <a:t>kamu</a:t>
            </a:r>
            <a:r>
              <a:rPr lang="en-GB" i="1" dirty="0"/>
              <a:t> </a:t>
            </a:r>
            <a:r>
              <a:rPr lang="en-GB" i="1" dirty="0" err="1"/>
              <a:t>gücü</a:t>
            </a:r>
            <a:r>
              <a:rPr lang="en-GB" i="1" dirty="0"/>
              <a:t> (</a:t>
            </a:r>
            <a:r>
              <a:rPr lang="en-GB" i="1" dirty="0" err="1"/>
              <a:t>devlet</a:t>
            </a:r>
            <a:r>
              <a:rPr lang="en-GB" i="1" dirty="0"/>
              <a:t>) </a:t>
            </a:r>
            <a:r>
              <a:rPr lang="en-GB" i="1" dirty="0" err="1"/>
              <a:t>ile</a:t>
            </a:r>
            <a:r>
              <a:rPr lang="en-GB" i="1" dirty="0"/>
              <a:t> </a:t>
            </a:r>
            <a:r>
              <a:rPr lang="en-GB" i="1" dirty="0" err="1"/>
              <a:t>yaptırıma</a:t>
            </a:r>
            <a:r>
              <a:rPr lang="en-GB" i="1" dirty="0"/>
              <a:t> </a:t>
            </a:r>
            <a:r>
              <a:rPr lang="en-GB" i="1" dirty="0" err="1"/>
              <a:t>bağlanmış</a:t>
            </a:r>
            <a:r>
              <a:rPr lang="en-GB" i="1" dirty="0"/>
              <a:t> </a:t>
            </a:r>
            <a:r>
              <a:rPr lang="en-GB" i="1" dirty="0" err="1"/>
              <a:t>bulunan</a:t>
            </a:r>
            <a:r>
              <a:rPr lang="en-GB" i="1" dirty="0"/>
              <a:t> </a:t>
            </a:r>
            <a:r>
              <a:rPr lang="en-GB" i="1" dirty="0" err="1"/>
              <a:t>toplumsal</a:t>
            </a:r>
            <a:r>
              <a:rPr lang="en-GB" i="1" dirty="0"/>
              <a:t> </a:t>
            </a:r>
            <a:r>
              <a:rPr lang="en-GB" i="1" dirty="0" err="1"/>
              <a:t>düzen</a:t>
            </a:r>
            <a:r>
              <a:rPr lang="en-GB" i="1" dirty="0"/>
              <a:t> </a:t>
            </a:r>
            <a:r>
              <a:rPr lang="en-GB" i="1" dirty="0" err="1"/>
              <a:t>kurallarının</a:t>
            </a:r>
            <a:r>
              <a:rPr lang="en-GB" i="1" dirty="0"/>
              <a:t> </a:t>
            </a:r>
            <a:r>
              <a:rPr lang="en-GB" i="1" dirty="0" err="1"/>
              <a:t>bütünü</a:t>
            </a:r>
            <a:r>
              <a:rPr lang="en-GB" dirty="0"/>
              <a:t>” </a:t>
            </a:r>
            <a:r>
              <a:rPr lang="en-GB" dirty="0" err="1"/>
              <a:t>şeklinde</a:t>
            </a:r>
            <a:r>
              <a:rPr lang="en-GB" dirty="0"/>
              <a:t> </a:t>
            </a:r>
            <a:r>
              <a:rPr lang="en-GB" dirty="0" err="1"/>
              <a:t>ifade</a:t>
            </a:r>
            <a:r>
              <a:rPr lang="en-GB" dirty="0"/>
              <a:t> </a:t>
            </a:r>
            <a:r>
              <a:rPr lang="en-GB" dirty="0" err="1" smtClean="0"/>
              <a:t>edilebilir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5108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Hukukun amacı toplumda düzeni sağlamaktır. Bunun için, toplumda,</a:t>
            </a:r>
          </a:p>
          <a:p>
            <a:pPr lvl="0"/>
            <a:r>
              <a:rPr lang="tr-TR" dirty="0"/>
              <a:t>Barışın sağlanmasına, </a:t>
            </a:r>
          </a:p>
          <a:p>
            <a:pPr lvl="0"/>
            <a:r>
              <a:rPr lang="tr-TR" dirty="0"/>
              <a:t>Hukuksal güvenliğin sağlanmasına, </a:t>
            </a:r>
          </a:p>
          <a:p>
            <a:pPr lvl="0"/>
            <a:r>
              <a:rPr lang="tr-TR" dirty="0"/>
              <a:t>Adaletin sağlanmasına,</a:t>
            </a:r>
          </a:p>
          <a:p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bireysel</a:t>
            </a:r>
            <a:r>
              <a:rPr lang="en-GB" dirty="0"/>
              <a:t> </a:t>
            </a:r>
            <a:r>
              <a:rPr lang="en-GB" dirty="0" err="1"/>
              <a:t>çıkar</a:t>
            </a:r>
            <a:r>
              <a:rPr lang="en-GB" dirty="0"/>
              <a:t> </a:t>
            </a:r>
            <a:r>
              <a:rPr lang="en-GB" dirty="0" err="1"/>
              <a:t>çatışmalarının</a:t>
            </a:r>
            <a:r>
              <a:rPr lang="en-GB" dirty="0"/>
              <a:t> </a:t>
            </a:r>
            <a:r>
              <a:rPr lang="en-GB" dirty="0" err="1"/>
              <a:t>giderilmesine</a:t>
            </a:r>
            <a:r>
              <a:rPr lang="en-GB" dirty="0"/>
              <a:t> </a:t>
            </a:r>
            <a:r>
              <a:rPr lang="en-GB" dirty="0" err="1" smtClean="0"/>
              <a:t>çalışır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9012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Karaman-</a:t>
            </a:r>
            <a:r>
              <a:rPr lang="tr-TR" dirty="0" err="1"/>
              <a:t>Kepenekci</a:t>
            </a:r>
            <a:r>
              <a:rPr lang="tr-TR" dirty="0"/>
              <a:t>, Y. (2014) </a:t>
            </a:r>
            <a:r>
              <a:rPr lang="tr-TR" b="1" dirty="0"/>
              <a:t>Eğitimciler İçin İnsan Hakları ve Vatandaşlık </a:t>
            </a:r>
            <a:r>
              <a:rPr lang="tr-TR" dirty="0"/>
              <a:t>(2. Baskı), Ankara: Siyasal Kitabevi, 296 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49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/>
          </a:p>
          <a:p>
            <a:pPr marL="0" indent="0" algn="ctr">
              <a:buNone/>
            </a:pPr>
            <a:r>
              <a:rPr lang="tr-TR" smtClean="0"/>
              <a:t>TEŞEKKÜRLER…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0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err="1"/>
              <a:t>İnsanlar</a:t>
            </a:r>
            <a:r>
              <a:rPr lang="en-GB" dirty="0"/>
              <a:t> </a:t>
            </a:r>
            <a:r>
              <a:rPr lang="en-GB" dirty="0" err="1"/>
              <a:t>yaradılışları</a:t>
            </a:r>
            <a:r>
              <a:rPr lang="en-GB" dirty="0"/>
              <a:t> </a:t>
            </a:r>
            <a:r>
              <a:rPr lang="en-GB" dirty="0" err="1"/>
              <a:t>gereği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yaşarlar</a:t>
            </a:r>
            <a:r>
              <a:rPr lang="en-GB" dirty="0"/>
              <a:t>.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yaşayan</a:t>
            </a:r>
            <a:r>
              <a:rPr lang="en-GB" dirty="0"/>
              <a:t> </a:t>
            </a:r>
            <a:r>
              <a:rPr lang="en-GB" dirty="0" err="1"/>
              <a:t>insanlar</a:t>
            </a:r>
            <a:r>
              <a:rPr lang="en-GB" dirty="0"/>
              <a:t> </a:t>
            </a:r>
            <a:r>
              <a:rPr lang="en-GB" dirty="0" err="1"/>
              <a:t>yaşamlarını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iyi</a:t>
            </a:r>
            <a:r>
              <a:rPr lang="en-GB" dirty="0"/>
              <a:t> </a:t>
            </a:r>
            <a:r>
              <a:rPr lang="en-GB" dirty="0" err="1"/>
              <a:t>şekilde</a:t>
            </a:r>
            <a:r>
              <a:rPr lang="en-GB" dirty="0"/>
              <a:t> </a:t>
            </a:r>
            <a:r>
              <a:rPr lang="en-GB" dirty="0" err="1"/>
              <a:t>sürdürebilmek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sahip</a:t>
            </a:r>
            <a:r>
              <a:rPr lang="en-GB" dirty="0"/>
              <a:t> </a:t>
            </a:r>
            <a:r>
              <a:rPr lang="en-GB" dirty="0" err="1"/>
              <a:t>oldukları</a:t>
            </a:r>
            <a:r>
              <a:rPr lang="en-GB" dirty="0"/>
              <a:t> </a:t>
            </a:r>
            <a:r>
              <a:rPr lang="en-GB" dirty="0" err="1"/>
              <a:t>güçleri</a:t>
            </a:r>
            <a:r>
              <a:rPr lang="en-GB" dirty="0"/>
              <a:t> </a:t>
            </a:r>
            <a:r>
              <a:rPr lang="en-GB" dirty="0" err="1"/>
              <a:t>kullanırlar</a:t>
            </a:r>
            <a:r>
              <a:rPr lang="en-GB" dirty="0"/>
              <a:t>. </a:t>
            </a:r>
            <a:r>
              <a:rPr lang="en-GB" dirty="0" err="1"/>
              <a:t>İnsanların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güçleri</a:t>
            </a:r>
            <a:r>
              <a:rPr lang="en-GB" dirty="0"/>
              <a:t> </a:t>
            </a:r>
            <a:r>
              <a:rPr lang="en-GB" dirty="0" err="1"/>
              <a:t>denetim</a:t>
            </a:r>
            <a:r>
              <a:rPr lang="en-GB" dirty="0"/>
              <a:t> </a:t>
            </a:r>
            <a:r>
              <a:rPr lang="en-GB" dirty="0" err="1"/>
              <a:t>altına</a:t>
            </a:r>
            <a:r>
              <a:rPr lang="en-GB" dirty="0"/>
              <a:t> </a:t>
            </a:r>
            <a:r>
              <a:rPr lang="en-GB" dirty="0" err="1"/>
              <a:t>alınmadığında</a:t>
            </a:r>
            <a:r>
              <a:rPr lang="en-GB" dirty="0"/>
              <a:t>, </a:t>
            </a:r>
            <a:r>
              <a:rPr lang="en-GB" dirty="0" err="1"/>
              <a:t>sergilenecek</a:t>
            </a:r>
            <a:r>
              <a:rPr lang="en-GB" dirty="0"/>
              <a:t> </a:t>
            </a:r>
            <a:r>
              <a:rPr lang="en-GB" dirty="0" err="1"/>
              <a:t>davranışlarla</a:t>
            </a:r>
            <a:r>
              <a:rPr lang="en-GB" dirty="0"/>
              <a:t> </a:t>
            </a:r>
            <a:r>
              <a:rPr lang="en-GB" dirty="0" err="1"/>
              <a:t>toplumun</a:t>
            </a:r>
            <a:r>
              <a:rPr lang="en-GB" dirty="0"/>
              <a:t> </a:t>
            </a:r>
            <a:r>
              <a:rPr lang="en-GB" dirty="0" err="1"/>
              <a:t>kendi</a:t>
            </a:r>
            <a:r>
              <a:rPr lang="en-GB" dirty="0"/>
              <a:t> </a:t>
            </a:r>
            <a:r>
              <a:rPr lang="en-GB" dirty="0" err="1"/>
              <a:t>varlığını</a:t>
            </a:r>
            <a:r>
              <a:rPr lang="en-GB" dirty="0"/>
              <a:t> </a:t>
            </a:r>
            <a:r>
              <a:rPr lang="en-GB" dirty="0" err="1"/>
              <a:t>sürdürmesi</a:t>
            </a:r>
            <a:r>
              <a:rPr lang="en-GB" dirty="0"/>
              <a:t> </a:t>
            </a:r>
            <a:r>
              <a:rPr lang="en-GB" dirty="0" err="1"/>
              <a:t>tehlikeye</a:t>
            </a:r>
            <a:r>
              <a:rPr lang="en-GB" dirty="0"/>
              <a:t> </a:t>
            </a:r>
            <a:r>
              <a:rPr lang="en-GB" dirty="0" err="1"/>
              <a:t>düşebilir</a:t>
            </a:r>
            <a:r>
              <a:rPr lang="en-GB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GB" dirty="0" smtClean="0"/>
              <a:t>Bu </a:t>
            </a:r>
            <a:r>
              <a:rPr lang="en-GB" dirty="0" err="1"/>
              <a:t>nedenle</a:t>
            </a:r>
            <a:r>
              <a:rPr lang="en-GB" dirty="0"/>
              <a:t> </a:t>
            </a:r>
            <a:r>
              <a:rPr lang="en-GB" dirty="0" err="1"/>
              <a:t>insanlar</a:t>
            </a:r>
            <a:r>
              <a:rPr lang="en-GB" dirty="0"/>
              <a:t> </a:t>
            </a:r>
            <a:r>
              <a:rPr lang="en-GB" dirty="0" err="1"/>
              <a:t>arası</a:t>
            </a:r>
            <a:r>
              <a:rPr lang="en-GB" dirty="0"/>
              <a:t> </a:t>
            </a:r>
            <a:r>
              <a:rPr lang="en-GB" dirty="0" err="1"/>
              <a:t>ilişkilerin</a:t>
            </a:r>
            <a:r>
              <a:rPr lang="en-GB" dirty="0"/>
              <a:t> belli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düzen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yürütülmesi</a:t>
            </a:r>
            <a:r>
              <a:rPr lang="en-GB" dirty="0"/>
              <a:t> </a:t>
            </a:r>
            <a:r>
              <a:rPr lang="en-GB" dirty="0" err="1"/>
              <a:t>gerekir</a:t>
            </a:r>
            <a:r>
              <a:rPr lang="en-GB" dirty="0"/>
              <a:t>. </a:t>
            </a:r>
            <a:r>
              <a:rPr lang="en-GB" dirty="0" err="1"/>
              <a:t>Toplumlarda</a:t>
            </a:r>
            <a:r>
              <a:rPr lang="en-GB" dirty="0"/>
              <a:t> </a:t>
            </a:r>
            <a:r>
              <a:rPr lang="en-GB" dirty="0" err="1"/>
              <a:t>düzenin</a:t>
            </a:r>
            <a:r>
              <a:rPr lang="en-GB" dirty="0"/>
              <a:t> </a:t>
            </a:r>
            <a:r>
              <a:rPr lang="en-GB" dirty="0" err="1"/>
              <a:t>sağlanabilmesi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güçlerin</a:t>
            </a:r>
            <a:r>
              <a:rPr lang="en-GB" dirty="0"/>
              <a:t> </a:t>
            </a:r>
            <a:r>
              <a:rPr lang="en-GB" dirty="0" err="1"/>
              <a:t>dengelenmesi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takım</a:t>
            </a:r>
            <a:r>
              <a:rPr lang="en-GB" dirty="0"/>
              <a:t> </a:t>
            </a:r>
            <a:r>
              <a:rPr lang="en-GB" dirty="0" err="1"/>
              <a:t>kuralların</a:t>
            </a:r>
            <a:r>
              <a:rPr lang="en-GB" dirty="0"/>
              <a:t> </a:t>
            </a:r>
            <a:r>
              <a:rPr lang="en-GB" dirty="0" err="1"/>
              <a:t>oluşturulması</a:t>
            </a:r>
            <a:r>
              <a:rPr lang="en-GB" dirty="0"/>
              <a:t> </a:t>
            </a:r>
            <a:r>
              <a:rPr lang="en-GB" dirty="0" err="1"/>
              <a:t>gerekir</a:t>
            </a:r>
            <a:r>
              <a:rPr lang="en-GB" dirty="0"/>
              <a:t>. Bu </a:t>
            </a:r>
            <a:r>
              <a:rPr lang="en-GB" dirty="0" err="1"/>
              <a:t>kuralların</a:t>
            </a:r>
            <a:r>
              <a:rPr lang="en-GB" dirty="0"/>
              <a:t> </a:t>
            </a:r>
            <a:r>
              <a:rPr lang="en-GB" dirty="0" err="1"/>
              <a:t>hepsine</a:t>
            </a:r>
            <a:r>
              <a:rPr lang="en-GB" dirty="0"/>
              <a:t> “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düzen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” </a:t>
            </a:r>
            <a:r>
              <a:rPr lang="en-GB" dirty="0" err="1" smtClean="0"/>
              <a:t>denir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en-GB" b="1" dirty="0" err="1"/>
              <a:t>Toplumsal</a:t>
            </a:r>
            <a:r>
              <a:rPr lang="en-GB" b="1" dirty="0"/>
              <a:t> </a:t>
            </a:r>
            <a:r>
              <a:rPr lang="en-GB" b="1" dirty="0" err="1"/>
              <a:t>düzen</a:t>
            </a:r>
            <a:r>
              <a:rPr lang="en-GB" b="1" dirty="0"/>
              <a:t> </a:t>
            </a:r>
            <a:r>
              <a:rPr lang="en-GB" b="1" dirty="0" err="1"/>
              <a:t>kurallarının</a:t>
            </a:r>
            <a:r>
              <a:rPr lang="en-GB" b="1" dirty="0"/>
              <a:t> </a:t>
            </a:r>
            <a:r>
              <a:rPr lang="en-GB" b="1" dirty="0" err="1"/>
              <a:t>kapsamına</a:t>
            </a:r>
            <a:r>
              <a:rPr lang="en-GB" b="1" dirty="0"/>
              <a:t> “</a:t>
            </a:r>
            <a:r>
              <a:rPr lang="en-GB" b="1" i="1" dirty="0" err="1"/>
              <a:t>görgü</a:t>
            </a:r>
            <a:r>
              <a:rPr lang="en-GB" b="1" dirty="0"/>
              <a:t>”, “</a:t>
            </a:r>
            <a:r>
              <a:rPr lang="en-GB" b="1" i="1" dirty="0" err="1"/>
              <a:t>gelenek</a:t>
            </a:r>
            <a:r>
              <a:rPr lang="en-GB" b="1" dirty="0"/>
              <a:t>”, “</a:t>
            </a:r>
            <a:r>
              <a:rPr lang="en-GB" b="1" i="1" dirty="0" err="1"/>
              <a:t>ahlak</a:t>
            </a:r>
            <a:r>
              <a:rPr lang="en-GB" b="1" dirty="0"/>
              <a:t>”, “</a:t>
            </a:r>
            <a:r>
              <a:rPr lang="en-GB" b="1" i="1" dirty="0"/>
              <a:t>din</a:t>
            </a:r>
            <a:r>
              <a:rPr lang="en-GB" b="1" dirty="0"/>
              <a:t>” </a:t>
            </a:r>
            <a:r>
              <a:rPr lang="en-GB" b="1" dirty="0" err="1"/>
              <a:t>ve</a:t>
            </a:r>
            <a:r>
              <a:rPr lang="en-GB" b="1" dirty="0"/>
              <a:t> “</a:t>
            </a:r>
            <a:r>
              <a:rPr lang="en-GB" b="1" i="1" dirty="0" err="1"/>
              <a:t>hukuk</a:t>
            </a:r>
            <a:r>
              <a:rPr lang="en-GB" b="1" dirty="0"/>
              <a:t>” </a:t>
            </a:r>
            <a:r>
              <a:rPr lang="en-GB" b="1" dirty="0" err="1"/>
              <a:t>kuralları</a:t>
            </a:r>
            <a:r>
              <a:rPr lang="en-GB" b="1" dirty="0"/>
              <a:t> </a:t>
            </a:r>
            <a:r>
              <a:rPr lang="en-GB" b="1" dirty="0" err="1" smtClean="0"/>
              <a:t>girer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Görgü Kuralları</a:t>
            </a:r>
            <a:endParaRPr lang="tr-TR" dirty="0"/>
          </a:p>
          <a:p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düzeni</a:t>
            </a:r>
            <a:r>
              <a:rPr lang="en-GB" dirty="0"/>
              <a:t> </a:t>
            </a:r>
            <a:r>
              <a:rPr lang="en-GB" dirty="0" err="1"/>
              <a:t>sağlayan</a:t>
            </a:r>
            <a:r>
              <a:rPr lang="en-GB" dirty="0"/>
              <a:t>, </a:t>
            </a:r>
            <a:r>
              <a:rPr lang="en-GB" dirty="0" err="1"/>
              <a:t>kişilerin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içindeki</a:t>
            </a:r>
            <a:r>
              <a:rPr lang="en-GB" dirty="0"/>
              <a:t> </a:t>
            </a:r>
            <a:r>
              <a:rPr lang="en-GB" dirty="0" err="1"/>
              <a:t>tutum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davranışlarını</a:t>
            </a:r>
            <a:r>
              <a:rPr lang="en-GB" dirty="0"/>
              <a:t> </a:t>
            </a:r>
            <a:r>
              <a:rPr lang="en-GB" dirty="0" err="1"/>
              <a:t>düzenleyen</a:t>
            </a:r>
            <a:r>
              <a:rPr lang="en-GB" dirty="0"/>
              <a:t> </a:t>
            </a:r>
            <a:r>
              <a:rPr lang="en-GB" dirty="0" err="1"/>
              <a:t>kurallardandır</a:t>
            </a:r>
            <a:r>
              <a:rPr lang="en-GB" dirty="0"/>
              <a:t>. 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yaşantının</a:t>
            </a:r>
            <a:r>
              <a:rPr lang="en-GB" dirty="0"/>
              <a:t> </a:t>
            </a:r>
            <a:r>
              <a:rPr lang="en-GB" dirty="0" err="1"/>
              <a:t>değişik</a:t>
            </a:r>
            <a:r>
              <a:rPr lang="en-GB" dirty="0"/>
              <a:t> </a:t>
            </a:r>
            <a:r>
              <a:rPr lang="en-GB" dirty="0" err="1"/>
              <a:t>alanları</a:t>
            </a:r>
            <a:r>
              <a:rPr lang="en-GB" dirty="0"/>
              <a:t> </a:t>
            </a:r>
            <a:r>
              <a:rPr lang="en-GB" dirty="0" err="1"/>
              <a:t>görgü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düzenlenir</a:t>
            </a:r>
            <a:r>
              <a:rPr lang="en-GB" dirty="0"/>
              <a:t>. </a:t>
            </a:r>
            <a:r>
              <a:rPr lang="en-GB" dirty="0" err="1"/>
              <a:t>Örneğin</a:t>
            </a:r>
            <a:r>
              <a:rPr lang="en-GB" dirty="0"/>
              <a:t>; </a:t>
            </a:r>
            <a:r>
              <a:rPr lang="en-GB" dirty="0" err="1"/>
              <a:t>selamlaşma</a:t>
            </a:r>
            <a:r>
              <a:rPr lang="en-GB" dirty="0"/>
              <a:t>, </a:t>
            </a:r>
            <a:r>
              <a:rPr lang="en-GB" dirty="0" err="1"/>
              <a:t>misafir</a:t>
            </a:r>
            <a:r>
              <a:rPr lang="en-GB" dirty="0"/>
              <a:t> </a:t>
            </a:r>
            <a:r>
              <a:rPr lang="en-GB" dirty="0" err="1"/>
              <a:t>ağırlama</a:t>
            </a:r>
            <a:r>
              <a:rPr lang="en-GB" dirty="0"/>
              <a:t>, </a:t>
            </a:r>
            <a:r>
              <a:rPr lang="en-GB" dirty="0" err="1"/>
              <a:t>yeme</a:t>
            </a:r>
            <a:r>
              <a:rPr lang="en-GB" dirty="0"/>
              <a:t>, </a:t>
            </a:r>
            <a:r>
              <a:rPr lang="en-GB" dirty="0" err="1"/>
              <a:t>içme</a:t>
            </a:r>
            <a:r>
              <a:rPr lang="en-GB" dirty="0"/>
              <a:t> </a:t>
            </a:r>
            <a:r>
              <a:rPr lang="en-GB" dirty="0" err="1"/>
              <a:t>gibi</a:t>
            </a:r>
            <a:r>
              <a:rPr lang="en-GB" dirty="0" smtClean="0"/>
              <a:t>.</a:t>
            </a:r>
            <a:endParaRPr lang="tr-TR" dirty="0" smtClean="0"/>
          </a:p>
          <a:p>
            <a:r>
              <a:rPr lang="en-GB" dirty="0" err="1"/>
              <a:t>Görgü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</a:t>
            </a:r>
            <a:r>
              <a:rPr lang="en-GB" dirty="0"/>
              <a:t> </a:t>
            </a:r>
            <a:r>
              <a:rPr lang="en-GB" dirty="0" err="1"/>
              <a:t>genellikle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tarafından</a:t>
            </a:r>
            <a:r>
              <a:rPr lang="en-GB" dirty="0"/>
              <a:t> </a:t>
            </a:r>
            <a:r>
              <a:rPr lang="en-GB" dirty="0" err="1"/>
              <a:t>ayıplanma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kınanmadır</a:t>
            </a:r>
            <a:r>
              <a:rPr lang="en-GB" dirty="0"/>
              <a:t>. </a:t>
            </a:r>
            <a:r>
              <a:rPr lang="en-GB" dirty="0" err="1"/>
              <a:t>Diğer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deyişle</a:t>
            </a:r>
            <a:r>
              <a:rPr lang="en-GB" dirty="0"/>
              <a:t> </a:t>
            </a:r>
            <a:r>
              <a:rPr lang="en-GB" dirty="0" err="1"/>
              <a:t>görgü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</a:t>
            </a:r>
            <a:r>
              <a:rPr lang="en-GB" dirty="0"/>
              <a:t> </a:t>
            </a:r>
            <a:r>
              <a:rPr lang="en-GB" dirty="0" err="1"/>
              <a:t>manevidir</a:t>
            </a:r>
            <a:r>
              <a:rPr lang="en-GB" dirty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0" algn="just" eaLnBrk="0" hangingPunct="0">
              <a:buNone/>
            </a:pPr>
            <a:r>
              <a:rPr lang="en-GB" b="1" dirty="0" err="1"/>
              <a:t>Gelenek</a:t>
            </a:r>
            <a:r>
              <a:rPr lang="en-GB" b="1" dirty="0"/>
              <a:t> (</a:t>
            </a:r>
            <a:r>
              <a:rPr lang="en-GB" b="1" dirty="0" err="1"/>
              <a:t>Örf</a:t>
            </a:r>
            <a:r>
              <a:rPr lang="en-GB" b="1" dirty="0"/>
              <a:t> </a:t>
            </a:r>
            <a:r>
              <a:rPr lang="en-GB" b="1" dirty="0" err="1"/>
              <a:t>ve</a:t>
            </a:r>
            <a:r>
              <a:rPr lang="en-GB" b="1" dirty="0"/>
              <a:t> </a:t>
            </a:r>
            <a:r>
              <a:rPr lang="en-GB" b="1" dirty="0" err="1"/>
              <a:t>Adet</a:t>
            </a:r>
            <a:r>
              <a:rPr lang="en-GB" b="1" dirty="0"/>
              <a:t>) </a:t>
            </a:r>
            <a:r>
              <a:rPr lang="en-GB" b="1" dirty="0" err="1" smtClean="0"/>
              <a:t>Kuralları</a:t>
            </a:r>
            <a:endParaRPr lang="tr-TR" b="1" dirty="0" smtClean="0"/>
          </a:p>
          <a:p>
            <a:pPr indent="342900" algn="just" eaLnBrk="0" hangingPunct="0"/>
            <a:r>
              <a:rPr lang="en-GB" dirty="0" err="1"/>
              <a:t>Gelenekler</a:t>
            </a:r>
            <a:r>
              <a:rPr lang="en-GB" dirty="0"/>
              <a:t>,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toplumda</a:t>
            </a:r>
            <a:r>
              <a:rPr lang="en-GB" dirty="0"/>
              <a:t> </a:t>
            </a:r>
            <a:r>
              <a:rPr lang="en-GB" dirty="0" err="1"/>
              <a:t>belirli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davranışın</a:t>
            </a:r>
            <a:r>
              <a:rPr lang="en-GB" dirty="0"/>
              <a:t> </a:t>
            </a:r>
            <a:r>
              <a:rPr lang="en-GB" dirty="0" err="1"/>
              <a:t>sürekli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aynı</a:t>
            </a:r>
            <a:r>
              <a:rPr lang="en-GB" dirty="0"/>
              <a:t> </a:t>
            </a:r>
            <a:r>
              <a:rPr lang="en-GB" dirty="0" err="1"/>
              <a:t>yönde</a:t>
            </a:r>
            <a:r>
              <a:rPr lang="en-GB" dirty="0"/>
              <a:t> </a:t>
            </a:r>
            <a:r>
              <a:rPr lang="en-GB" dirty="0" err="1"/>
              <a:t>uzunca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süre</a:t>
            </a:r>
            <a:r>
              <a:rPr lang="en-GB" dirty="0"/>
              <a:t> </a:t>
            </a:r>
            <a:r>
              <a:rPr lang="en-GB" dirty="0" err="1"/>
              <a:t>tekrarlanması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davranış</a:t>
            </a:r>
            <a:r>
              <a:rPr lang="en-GB" dirty="0"/>
              <a:t> </a:t>
            </a:r>
            <a:r>
              <a:rPr lang="en-GB" dirty="0" err="1"/>
              <a:t>biçimine</a:t>
            </a:r>
            <a:r>
              <a:rPr lang="en-GB" dirty="0"/>
              <a:t> </a:t>
            </a:r>
            <a:r>
              <a:rPr lang="en-GB" dirty="0" err="1"/>
              <a:t>uyulması</a:t>
            </a:r>
            <a:r>
              <a:rPr lang="en-GB" dirty="0"/>
              <a:t> </a:t>
            </a:r>
            <a:r>
              <a:rPr lang="en-GB" dirty="0" err="1"/>
              <a:t>yönünde</a:t>
            </a:r>
            <a:r>
              <a:rPr lang="en-GB" dirty="0"/>
              <a:t> </a:t>
            </a:r>
            <a:r>
              <a:rPr lang="en-GB" dirty="0" err="1"/>
              <a:t>genel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kanının</a:t>
            </a:r>
            <a:r>
              <a:rPr lang="en-GB" dirty="0"/>
              <a:t> </a:t>
            </a:r>
            <a:r>
              <a:rPr lang="en-GB" dirty="0" err="1"/>
              <a:t>yerleşmesiyle</a:t>
            </a:r>
            <a:r>
              <a:rPr lang="en-GB" dirty="0"/>
              <a:t> </a:t>
            </a:r>
            <a:r>
              <a:rPr lang="en-GB" dirty="0" err="1"/>
              <a:t>oluşan</a:t>
            </a:r>
            <a:r>
              <a:rPr lang="en-GB" dirty="0"/>
              <a:t> </a:t>
            </a:r>
            <a:r>
              <a:rPr lang="en-GB" dirty="0" err="1"/>
              <a:t>kurallardır</a:t>
            </a:r>
            <a:r>
              <a:rPr lang="en-GB" dirty="0"/>
              <a:t>. </a:t>
            </a:r>
            <a:r>
              <a:rPr lang="en-GB" dirty="0" err="1"/>
              <a:t>Gelenekler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görgü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</a:t>
            </a:r>
            <a:r>
              <a:rPr lang="en-GB" dirty="0" err="1"/>
              <a:t>birbirine</a:t>
            </a:r>
            <a:r>
              <a:rPr lang="en-GB" dirty="0"/>
              <a:t> </a:t>
            </a:r>
            <a:r>
              <a:rPr lang="en-GB" dirty="0" err="1"/>
              <a:t>benzer</a:t>
            </a:r>
            <a:r>
              <a:rPr lang="en-GB" dirty="0"/>
              <a:t> </a:t>
            </a:r>
            <a:r>
              <a:rPr lang="en-GB" dirty="0" err="1"/>
              <a:t>özellikler</a:t>
            </a:r>
            <a:r>
              <a:rPr lang="en-GB" dirty="0"/>
              <a:t> </a:t>
            </a:r>
            <a:r>
              <a:rPr lang="en-GB" dirty="0" err="1"/>
              <a:t>göstermektedir</a:t>
            </a:r>
            <a:r>
              <a:rPr lang="en-GB" dirty="0"/>
              <a:t>. </a:t>
            </a:r>
            <a:endParaRPr lang="tr-TR" dirty="0" smtClean="0"/>
          </a:p>
          <a:p>
            <a:pPr indent="342900" algn="just" eaLnBrk="0" hangingPunct="0"/>
            <a:r>
              <a:rPr lang="en-GB" dirty="0" err="1"/>
              <a:t>Geleneklere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</a:t>
            </a:r>
            <a:r>
              <a:rPr lang="en-GB" dirty="0"/>
              <a:t> </a:t>
            </a:r>
            <a:r>
              <a:rPr lang="en-GB" dirty="0" err="1"/>
              <a:t>genellikle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tarafından</a:t>
            </a:r>
            <a:r>
              <a:rPr lang="en-GB" dirty="0"/>
              <a:t> </a:t>
            </a:r>
            <a:r>
              <a:rPr lang="en-GB" dirty="0" err="1"/>
              <a:t>dışlanma</a:t>
            </a:r>
            <a:r>
              <a:rPr lang="en-GB" dirty="0"/>
              <a:t>, </a:t>
            </a:r>
            <a:r>
              <a:rPr lang="en-GB" dirty="0" err="1"/>
              <a:t>ayıplanma</a:t>
            </a:r>
            <a:r>
              <a:rPr lang="en-GB" dirty="0"/>
              <a:t>, </a:t>
            </a:r>
            <a:r>
              <a:rPr lang="en-GB" dirty="0" err="1"/>
              <a:t>kınanma</a:t>
            </a:r>
            <a:r>
              <a:rPr lang="en-GB" dirty="0"/>
              <a:t>, </a:t>
            </a:r>
            <a:r>
              <a:rPr lang="en-GB" dirty="0" err="1"/>
              <a:t>soyutlanma</a:t>
            </a:r>
            <a:r>
              <a:rPr lang="en-GB" dirty="0"/>
              <a:t> (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hatta</a:t>
            </a:r>
            <a:r>
              <a:rPr lang="en-GB" dirty="0"/>
              <a:t> </a:t>
            </a:r>
            <a:r>
              <a:rPr lang="en-GB" dirty="0" err="1"/>
              <a:t>dövülme</a:t>
            </a:r>
            <a:r>
              <a:rPr lang="en-GB" dirty="0"/>
              <a:t> bile) </a:t>
            </a:r>
            <a:r>
              <a:rPr lang="en-GB" dirty="0" err="1"/>
              <a:t>olabilir</a:t>
            </a:r>
            <a:r>
              <a:rPr lang="en-GB" dirty="0"/>
              <a:t>. Bu </a:t>
            </a:r>
            <a:r>
              <a:rPr lang="en-GB" dirty="0" err="1"/>
              <a:t>yüzden</a:t>
            </a:r>
            <a:r>
              <a:rPr lang="en-GB" dirty="0"/>
              <a:t> </a:t>
            </a:r>
            <a:r>
              <a:rPr lang="en-GB" dirty="0" err="1"/>
              <a:t>gelenek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</a:t>
            </a:r>
            <a:r>
              <a:rPr lang="en-GB" dirty="0"/>
              <a:t> da </a:t>
            </a:r>
            <a:r>
              <a:rPr lang="en-GB" dirty="0" err="1" smtClean="0"/>
              <a:t>manevidir</a:t>
            </a:r>
            <a:r>
              <a:rPr lang="tr-TR" dirty="0" smtClean="0"/>
              <a:t>.</a:t>
            </a:r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 smtClean="0"/>
              <a:t> </a:t>
            </a:r>
            <a:r>
              <a:rPr lang="tr-TR" b="1" dirty="0" smtClean="0">
                <a:sym typeface="Symbol" pitchFamily="18" charset="2"/>
              </a:rPr>
              <a:t/>
            </a:r>
            <a:br>
              <a:rPr lang="tr-TR" b="1" dirty="0" smtClean="0">
                <a:sym typeface="Symbol" pitchFamily="18" charset="2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577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Ahlak Kuralları</a:t>
            </a:r>
            <a:endParaRPr lang="tr-TR" dirty="0"/>
          </a:p>
          <a:p>
            <a:r>
              <a:rPr lang="en-GB" dirty="0" err="1"/>
              <a:t>Toplumda</a:t>
            </a:r>
            <a:r>
              <a:rPr lang="en-GB" dirty="0"/>
              <a:t> </a:t>
            </a:r>
            <a:r>
              <a:rPr lang="en-GB" dirty="0" err="1"/>
              <a:t>iyilik</a:t>
            </a:r>
            <a:r>
              <a:rPr lang="en-GB" dirty="0"/>
              <a:t> </a:t>
            </a:r>
            <a:r>
              <a:rPr lang="en-GB" dirty="0" err="1"/>
              <a:t>ya</a:t>
            </a:r>
            <a:r>
              <a:rPr lang="en-GB" dirty="0"/>
              <a:t> da </a:t>
            </a:r>
            <a:r>
              <a:rPr lang="en-GB" dirty="0" err="1"/>
              <a:t>kötülük</a:t>
            </a:r>
            <a:r>
              <a:rPr lang="en-GB" dirty="0"/>
              <a:t> </a:t>
            </a:r>
            <a:r>
              <a:rPr lang="en-GB" dirty="0" err="1"/>
              <a:t>hakkında</a:t>
            </a:r>
            <a:r>
              <a:rPr lang="en-GB" dirty="0"/>
              <a:t> </a:t>
            </a:r>
            <a:r>
              <a:rPr lang="en-GB" dirty="0" err="1"/>
              <a:t>oluşan</a:t>
            </a:r>
            <a:r>
              <a:rPr lang="en-GB" dirty="0"/>
              <a:t> </a:t>
            </a:r>
            <a:r>
              <a:rPr lang="en-GB" dirty="0" err="1"/>
              <a:t>değer</a:t>
            </a:r>
            <a:r>
              <a:rPr lang="en-GB" dirty="0"/>
              <a:t> </a:t>
            </a:r>
            <a:r>
              <a:rPr lang="en-GB" dirty="0" err="1"/>
              <a:t>yargılarına</a:t>
            </a:r>
            <a:r>
              <a:rPr lang="en-GB" dirty="0"/>
              <a:t> </a:t>
            </a:r>
            <a:r>
              <a:rPr lang="en-GB" dirty="0" err="1"/>
              <a:t>göre</a:t>
            </a:r>
            <a:r>
              <a:rPr lang="en-GB" dirty="0"/>
              <a:t> </a:t>
            </a:r>
            <a:r>
              <a:rPr lang="en-GB" dirty="0" err="1"/>
              <a:t>yapılması</a:t>
            </a:r>
            <a:r>
              <a:rPr lang="en-GB" dirty="0"/>
              <a:t> </a:t>
            </a:r>
            <a:r>
              <a:rPr lang="en-GB" dirty="0" err="1"/>
              <a:t>ya</a:t>
            </a:r>
            <a:r>
              <a:rPr lang="en-GB" dirty="0"/>
              <a:t> da </a:t>
            </a:r>
            <a:r>
              <a:rPr lang="en-GB" dirty="0" err="1"/>
              <a:t>yapılmaması</a:t>
            </a:r>
            <a:r>
              <a:rPr lang="en-GB" dirty="0"/>
              <a:t> </a:t>
            </a:r>
            <a:r>
              <a:rPr lang="en-GB" dirty="0" err="1"/>
              <a:t>gereken</a:t>
            </a:r>
            <a:r>
              <a:rPr lang="en-GB" dirty="0"/>
              <a:t> </a:t>
            </a:r>
            <a:r>
              <a:rPr lang="en-GB" dirty="0" err="1"/>
              <a:t>davranışlara</a:t>
            </a:r>
            <a:r>
              <a:rPr lang="en-GB" dirty="0"/>
              <a:t> </a:t>
            </a:r>
            <a:r>
              <a:rPr lang="en-GB" dirty="0" err="1"/>
              <a:t>ilişkin</a:t>
            </a:r>
            <a:r>
              <a:rPr lang="en-GB" dirty="0"/>
              <a:t> </a:t>
            </a:r>
            <a:r>
              <a:rPr lang="en-GB" dirty="0" err="1"/>
              <a:t>kurallardır</a:t>
            </a:r>
            <a:r>
              <a:rPr lang="en-GB" dirty="0"/>
              <a:t>. </a:t>
            </a:r>
            <a:r>
              <a:rPr lang="en-GB" dirty="0" err="1"/>
              <a:t>Ahlak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</a:t>
            </a:r>
            <a:r>
              <a:rPr lang="en-GB" dirty="0" err="1"/>
              <a:t>kişilerin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içindeki</a:t>
            </a:r>
            <a:r>
              <a:rPr lang="en-GB" dirty="0"/>
              <a:t> </a:t>
            </a:r>
            <a:r>
              <a:rPr lang="en-GB" dirty="0" err="1"/>
              <a:t>tutum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davranışlarını</a:t>
            </a:r>
            <a:r>
              <a:rPr lang="en-GB" dirty="0"/>
              <a:t> </a:t>
            </a:r>
            <a:r>
              <a:rPr lang="en-GB" dirty="0" err="1"/>
              <a:t>düzenlerler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toplumun</a:t>
            </a:r>
            <a:r>
              <a:rPr lang="en-GB" dirty="0"/>
              <a:t> </a:t>
            </a:r>
            <a:r>
              <a:rPr lang="en-GB" dirty="0" err="1"/>
              <a:t>barış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güven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yaşamasına</a:t>
            </a:r>
            <a:r>
              <a:rPr lang="en-GB" dirty="0"/>
              <a:t> </a:t>
            </a:r>
            <a:r>
              <a:rPr lang="en-GB" dirty="0" err="1"/>
              <a:t>yardım</a:t>
            </a:r>
            <a:r>
              <a:rPr lang="en-GB" dirty="0"/>
              <a:t> </a:t>
            </a:r>
            <a:r>
              <a:rPr lang="en-GB" dirty="0" err="1" smtClean="0"/>
              <a:t>eder</a:t>
            </a:r>
            <a:r>
              <a:rPr lang="tr-TR" dirty="0" smtClean="0"/>
              <a:t>.</a:t>
            </a:r>
          </a:p>
          <a:p>
            <a:r>
              <a:rPr lang="en-GB" dirty="0" err="1"/>
              <a:t>Ahlak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</a:t>
            </a:r>
            <a:r>
              <a:rPr lang="en-GB" dirty="0"/>
              <a:t> </a:t>
            </a:r>
            <a:r>
              <a:rPr lang="en-GB" dirty="0" err="1"/>
              <a:t>durumunda</a:t>
            </a:r>
            <a:r>
              <a:rPr lang="en-GB" dirty="0"/>
              <a:t> </a:t>
            </a:r>
            <a:r>
              <a:rPr lang="en-GB" dirty="0" err="1"/>
              <a:t>kişi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kınanabilir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hatta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dışına</a:t>
            </a:r>
            <a:r>
              <a:rPr lang="en-GB" dirty="0"/>
              <a:t> </a:t>
            </a:r>
            <a:r>
              <a:rPr lang="en-GB" dirty="0" err="1"/>
              <a:t>atılabilir</a:t>
            </a:r>
            <a:r>
              <a:rPr lang="en-GB" dirty="0"/>
              <a:t>. Bu </a:t>
            </a:r>
            <a:r>
              <a:rPr lang="en-GB" dirty="0" err="1"/>
              <a:t>durumda</a:t>
            </a:r>
            <a:r>
              <a:rPr lang="en-GB" dirty="0"/>
              <a:t> </a:t>
            </a:r>
            <a:r>
              <a:rPr lang="en-GB" dirty="0" err="1"/>
              <a:t>ahlak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yaptırımının</a:t>
            </a:r>
            <a:r>
              <a:rPr lang="en-GB" dirty="0"/>
              <a:t> da </a:t>
            </a:r>
            <a:r>
              <a:rPr lang="en-GB" dirty="0" err="1"/>
              <a:t>manevi</a:t>
            </a:r>
            <a:r>
              <a:rPr lang="en-GB" dirty="0"/>
              <a:t> </a:t>
            </a:r>
            <a:r>
              <a:rPr lang="en-GB" dirty="0" err="1"/>
              <a:t>olduğu</a:t>
            </a:r>
            <a:r>
              <a:rPr lang="en-GB" dirty="0"/>
              <a:t> </a:t>
            </a:r>
            <a:r>
              <a:rPr lang="en-GB" dirty="0" err="1" smtClean="0"/>
              <a:t>söylenebilir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Din Kuralları</a:t>
            </a:r>
            <a:endParaRPr lang="tr-TR" dirty="0"/>
          </a:p>
          <a:p>
            <a:r>
              <a:rPr lang="en-GB" dirty="0" err="1"/>
              <a:t>Toplumu</a:t>
            </a:r>
            <a:r>
              <a:rPr lang="en-GB" dirty="0"/>
              <a:t> </a:t>
            </a:r>
            <a:r>
              <a:rPr lang="en-GB" dirty="0" err="1"/>
              <a:t>düzenleyen</a:t>
            </a:r>
            <a:r>
              <a:rPr lang="en-GB" dirty="0"/>
              <a:t> </a:t>
            </a:r>
            <a:r>
              <a:rPr lang="en-GB" dirty="0" err="1"/>
              <a:t>kurallardan</a:t>
            </a:r>
            <a:r>
              <a:rPr lang="en-GB" dirty="0"/>
              <a:t> </a:t>
            </a:r>
            <a:r>
              <a:rPr lang="en-GB" dirty="0" err="1"/>
              <a:t>biri</a:t>
            </a:r>
            <a:r>
              <a:rPr lang="en-GB" dirty="0"/>
              <a:t> de din </a:t>
            </a:r>
            <a:r>
              <a:rPr lang="en-GB" dirty="0" err="1"/>
              <a:t>kurallarıdır</a:t>
            </a:r>
            <a:r>
              <a:rPr lang="en-GB" dirty="0"/>
              <a:t>. Din </a:t>
            </a:r>
            <a:r>
              <a:rPr lang="en-GB" dirty="0" err="1"/>
              <a:t>kitapları</a:t>
            </a:r>
            <a:r>
              <a:rPr lang="en-GB" dirty="0"/>
              <a:t> </a:t>
            </a:r>
            <a:r>
              <a:rPr lang="en-GB" dirty="0" err="1"/>
              <a:t>toplumu</a:t>
            </a:r>
            <a:r>
              <a:rPr lang="en-GB" dirty="0"/>
              <a:t> </a:t>
            </a:r>
            <a:r>
              <a:rPr lang="en-GB" dirty="0" err="1"/>
              <a:t>düzenleyen</a:t>
            </a:r>
            <a:r>
              <a:rPr lang="en-GB" dirty="0"/>
              <a:t> </a:t>
            </a:r>
            <a:r>
              <a:rPr lang="en-GB" dirty="0" err="1"/>
              <a:t>kurallarla</a:t>
            </a:r>
            <a:r>
              <a:rPr lang="en-GB" dirty="0"/>
              <a:t> </a:t>
            </a:r>
            <a:r>
              <a:rPr lang="en-GB" dirty="0" err="1"/>
              <a:t>doludur</a:t>
            </a:r>
            <a:r>
              <a:rPr lang="en-GB" dirty="0"/>
              <a:t>. </a:t>
            </a:r>
            <a:endParaRPr lang="tr-TR" dirty="0" smtClean="0"/>
          </a:p>
          <a:p>
            <a:r>
              <a:rPr lang="en-GB" dirty="0"/>
              <a:t>Din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uymamanın</a:t>
            </a:r>
            <a:r>
              <a:rPr lang="en-GB" dirty="0"/>
              <a:t> </a:t>
            </a:r>
            <a:r>
              <a:rPr lang="en-GB" dirty="0" err="1"/>
              <a:t>yaptırımı</a:t>
            </a:r>
            <a:r>
              <a:rPr lang="en-GB" dirty="0"/>
              <a:t> da </a:t>
            </a:r>
            <a:r>
              <a:rPr lang="en-GB" dirty="0" err="1"/>
              <a:t>manevidir</a:t>
            </a:r>
            <a:r>
              <a:rPr lang="en-GB" dirty="0"/>
              <a:t>; </a:t>
            </a:r>
            <a:r>
              <a:rPr lang="en-GB" dirty="0" err="1"/>
              <a:t>çünkü</a:t>
            </a:r>
            <a:r>
              <a:rPr lang="en-GB" dirty="0"/>
              <a:t> her </a:t>
            </a:r>
            <a:r>
              <a:rPr lang="en-GB" dirty="0" err="1"/>
              <a:t>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din </a:t>
            </a:r>
            <a:r>
              <a:rPr lang="en-GB" dirty="0" err="1"/>
              <a:t>kuralını</a:t>
            </a:r>
            <a:r>
              <a:rPr lang="en-GB" dirty="0"/>
              <a:t> </a:t>
            </a:r>
            <a:r>
              <a:rPr lang="en-GB" dirty="0" err="1"/>
              <a:t>ihlal</a:t>
            </a:r>
            <a:r>
              <a:rPr lang="en-GB" dirty="0"/>
              <a:t> </a:t>
            </a:r>
            <a:r>
              <a:rPr lang="en-GB" dirty="0" err="1"/>
              <a:t>eden</a:t>
            </a:r>
            <a:r>
              <a:rPr lang="en-GB" dirty="0"/>
              <a:t> (</a:t>
            </a:r>
            <a:r>
              <a:rPr lang="en-GB" dirty="0" err="1"/>
              <a:t>günah</a:t>
            </a:r>
            <a:r>
              <a:rPr lang="en-GB" dirty="0"/>
              <a:t> </a:t>
            </a:r>
            <a:r>
              <a:rPr lang="en-GB" dirty="0" err="1"/>
              <a:t>işleyen</a:t>
            </a:r>
            <a:r>
              <a:rPr lang="en-GB" dirty="0"/>
              <a:t>) </a:t>
            </a:r>
            <a:r>
              <a:rPr lang="en-GB" dirty="0" err="1"/>
              <a:t>kişinin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davranışının</a:t>
            </a:r>
            <a:r>
              <a:rPr lang="en-GB" dirty="0"/>
              <a:t> </a:t>
            </a:r>
            <a:r>
              <a:rPr lang="en-GB" dirty="0" err="1"/>
              <a:t>karşılığını</a:t>
            </a:r>
            <a:r>
              <a:rPr lang="en-GB" dirty="0"/>
              <a:t> </a:t>
            </a:r>
            <a:r>
              <a:rPr lang="en-GB" dirty="0" err="1"/>
              <a:t>öbür</a:t>
            </a:r>
            <a:r>
              <a:rPr lang="en-GB" dirty="0"/>
              <a:t> </a:t>
            </a:r>
            <a:r>
              <a:rPr lang="en-GB" dirty="0" err="1"/>
              <a:t>dünyada</a:t>
            </a:r>
            <a:r>
              <a:rPr lang="en-GB" dirty="0"/>
              <a:t> </a:t>
            </a:r>
            <a:r>
              <a:rPr lang="en-GB" dirty="0" err="1"/>
              <a:t>alacağına</a:t>
            </a:r>
            <a:r>
              <a:rPr lang="en-GB" dirty="0"/>
              <a:t> </a:t>
            </a:r>
            <a:r>
              <a:rPr lang="en-GB" dirty="0" err="1" smtClean="0"/>
              <a:t>inanılır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3595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Hukuk Kuralları</a:t>
            </a:r>
            <a:endParaRPr lang="tr-TR" dirty="0"/>
          </a:p>
          <a:p>
            <a:pPr marL="0" indent="0">
              <a:buNone/>
            </a:pP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da </a:t>
            </a:r>
            <a:r>
              <a:rPr lang="en-GB" dirty="0" err="1"/>
              <a:t>diğer</a:t>
            </a:r>
            <a:r>
              <a:rPr lang="en-GB" dirty="0"/>
              <a:t> 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düzen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</a:t>
            </a:r>
            <a:r>
              <a:rPr lang="en-GB" dirty="0" err="1"/>
              <a:t>gibi</a:t>
            </a:r>
            <a:r>
              <a:rPr lang="en-GB" dirty="0"/>
              <a:t> </a:t>
            </a:r>
            <a:r>
              <a:rPr lang="en-GB" dirty="0" err="1"/>
              <a:t>toplum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kişilerin</a:t>
            </a:r>
            <a:r>
              <a:rPr lang="en-GB" dirty="0"/>
              <a:t> </a:t>
            </a:r>
            <a:r>
              <a:rPr lang="en-GB" dirty="0" err="1"/>
              <a:t>tutum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davranışlarını</a:t>
            </a:r>
            <a:r>
              <a:rPr lang="en-GB" dirty="0"/>
              <a:t> </a:t>
            </a:r>
            <a:r>
              <a:rPr lang="en-GB" dirty="0" err="1"/>
              <a:t>düzenler</a:t>
            </a:r>
            <a:r>
              <a:rPr lang="en-GB" dirty="0"/>
              <a:t>. Bu </a:t>
            </a:r>
            <a:r>
              <a:rPr lang="en-GB" dirty="0" err="1"/>
              <a:t>yönüyle</a:t>
            </a:r>
            <a:r>
              <a:rPr lang="en-GB" dirty="0"/>
              <a:t> </a:t>
            </a: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kuralları</a:t>
            </a:r>
            <a:r>
              <a:rPr lang="en-GB" dirty="0"/>
              <a:t> da </a:t>
            </a:r>
            <a:r>
              <a:rPr lang="en-GB" dirty="0" err="1"/>
              <a:t>diğer</a:t>
            </a:r>
            <a:r>
              <a:rPr lang="en-GB" dirty="0"/>
              <a:t> 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düzen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 smtClean="0"/>
              <a:t>benzer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387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Hukuk kurallarının özellikleri şöyle sıralanabilir:</a:t>
            </a:r>
          </a:p>
          <a:p>
            <a:pPr lvl="0"/>
            <a:r>
              <a:rPr lang="tr-TR" dirty="0"/>
              <a:t>Hukuk kuraları </a:t>
            </a:r>
            <a:r>
              <a:rPr lang="tr-TR" i="1" dirty="0"/>
              <a:t>genel ve soyuttur</a:t>
            </a:r>
            <a:r>
              <a:rPr lang="tr-TR" dirty="0"/>
              <a:t>. Hukuk kuralları somut ve belirli bir ilişkiye değil, benzer durumdaki tüm ilişkilere uygulanır.</a:t>
            </a:r>
          </a:p>
          <a:p>
            <a:pPr lvl="0"/>
            <a:r>
              <a:rPr lang="tr-TR" dirty="0"/>
              <a:t>Hukuk kuralları bir</a:t>
            </a:r>
            <a:r>
              <a:rPr lang="tr-TR" i="1" dirty="0"/>
              <a:t> değer yargısına </a:t>
            </a:r>
            <a:r>
              <a:rPr lang="tr-TR" dirty="0"/>
              <a:t>dayanır.</a:t>
            </a:r>
          </a:p>
          <a:p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kurallarına</a:t>
            </a:r>
            <a:r>
              <a:rPr lang="en-GB" dirty="0"/>
              <a:t> </a:t>
            </a:r>
            <a:r>
              <a:rPr lang="en-GB" dirty="0" err="1"/>
              <a:t>uyulması</a:t>
            </a:r>
            <a:r>
              <a:rPr lang="en-GB" dirty="0"/>
              <a:t> </a:t>
            </a:r>
            <a:r>
              <a:rPr lang="en-GB" i="1" dirty="0" err="1"/>
              <a:t>devlet</a:t>
            </a:r>
            <a:r>
              <a:rPr lang="en-GB" i="1" dirty="0"/>
              <a:t> </a:t>
            </a:r>
            <a:r>
              <a:rPr lang="en-GB" i="1" dirty="0" err="1"/>
              <a:t>zoru</a:t>
            </a:r>
            <a:r>
              <a:rPr lang="en-GB" i="1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sağlanır</a:t>
            </a:r>
            <a:r>
              <a:rPr lang="en-GB" dirty="0"/>
              <a:t>, </a:t>
            </a:r>
            <a:r>
              <a:rPr lang="en-GB" dirty="0" err="1"/>
              <a:t>kısaca</a:t>
            </a:r>
            <a:r>
              <a:rPr lang="en-GB" dirty="0"/>
              <a:t>, </a:t>
            </a:r>
            <a:r>
              <a:rPr lang="en-GB" i="1" dirty="0" err="1"/>
              <a:t>yaptırımı</a:t>
            </a:r>
            <a:r>
              <a:rPr lang="en-GB" i="1" dirty="0"/>
              <a:t> </a:t>
            </a:r>
            <a:r>
              <a:rPr lang="en-GB" i="1" dirty="0" err="1"/>
              <a:t>devlet</a:t>
            </a:r>
            <a:r>
              <a:rPr lang="en-GB" i="1" dirty="0"/>
              <a:t> </a:t>
            </a:r>
            <a:r>
              <a:rPr lang="en-GB" i="1" dirty="0" err="1"/>
              <a:t>uygular</a:t>
            </a:r>
            <a:r>
              <a:rPr lang="en-GB" dirty="0"/>
              <a:t>. </a:t>
            </a: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düzeninde</a:t>
            </a:r>
            <a:r>
              <a:rPr lang="en-GB" dirty="0"/>
              <a:t>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bireylerin</a:t>
            </a:r>
            <a:r>
              <a:rPr lang="en-GB" dirty="0"/>
              <a:t> </a:t>
            </a:r>
            <a:r>
              <a:rPr lang="en-GB" dirty="0" err="1"/>
              <a:t>üstünde</a:t>
            </a:r>
            <a:r>
              <a:rPr lang="en-GB" dirty="0"/>
              <a:t>, </a:t>
            </a:r>
            <a:r>
              <a:rPr lang="en-GB" dirty="0" err="1"/>
              <a:t>kuralları</a:t>
            </a:r>
            <a:r>
              <a:rPr lang="en-GB" dirty="0"/>
              <a:t> </a:t>
            </a:r>
            <a:r>
              <a:rPr lang="en-GB" dirty="0" err="1"/>
              <a:t>çiğneyen</a:t>
            </a:r>
            <a:r>
              <a:rPr lang="en-GB" dirty="0"/>
              <a:t> </a:t>
            </a:r>
            <a:r>
              <a:rPr lang="en-GB" dirty="0" err="1"/>
              <a:t>herkese</a:t>
            </a:r>
            <a:r>
              <a:rPr lang="en-GB" dirty="0"/>
              <a:t> </a:t>
            </a:r>
            <a:r>
              <a:rPr lang="en-GB" dirty="0" err="1"/>
              <a:t>aynı</a:t>
            </a:r>
            <a:r>
              <a:rPr lang="en-GB" dirty="0"/>
              <a:t> </a:t>
            </a:r>
            <a:r>
              <a:rPr lang="en-GB" dirty="0" err="1"/>
              <a:t>biçimde</a:t>
            </a:r>
            <a:r>
              <a:rPr lang="en-GB" dirty="0"/>
              <a:t>, </a:t>
            </a:r>
            <a:r>
              <a:rPr lang="en-GB" dirty="0" err="1"/>
              <a:t>eşitlikle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adil</a:t>
            </a:r>
            <a:r>
              <a:rPr lang="en-GB" dirty="0"/>
              <a:t> </a:t>
            </a:r>
            <a:r>
              <a:rPr lang="en-GB" dirty="0" err="1"/>
              <a:t>davranan</a:t>
            </a:r>
            <a:r>
              <a:rPr lang="en-GB" dirty="0"/>
              <a:t> </a:t>
            </a:r>
            <a:r>
              <a:rPr lang="en-GB" dirty="0" err="1"/>
              <a:t>üstün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güce</a:t>
            </a:r>
            <a:r>
              <a:rPr lang="en-GB" dirty="0"/>
              <a:t>, </a:t>
            </a:r>
            <a:r>
              <a:rPr lang="en-GB" dirty="0" err="1"/>
              <a:t>devlete</a:t>
            </a:r>
            <a:r>
              <a:rPr lang="en-GB" dirty="0"/>
              <a:t> </a:t>
            </a:r>
            <a:r>
              <a:rPr lang="en-GB" dirty="0" err="1"/>
              <a:t>gereksinim</a:t>
            </a:r>
            <a:r>
              <a:rPr lang="en-GB" dirty="0"/>
              <a:t> </a:t>
            </a:r>
            <a:r>
              <a:rPr lang="en-GB" dirty="0" err="1"/>
              <a:t>vardır</a:t>
            </a:r>
            <a:r>
              <a:rPr lang="en-GB" dirty="0"/>
              <a:t>. 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barış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düzeni</a:t>
            </a:r>
            <a:r>
              <a:rPr lang="en-GB" dirty="0"/>
              <a:t> </a:t>
            </a:r>
            <a:r>
              <a:rPr lang="en-GB" dirty="0" err="1"/>
              <a:t>sağlamak</a:t>
            </a:r>
            <a:r>
              <a:rPr lang="en-GB" dirty="0"/>
              <a:t> </a:t>
            </a:r>
            <a:r>
              <a:rPr lang="en-GB" dirty="0" err="1"/>
              <a:t>üzere</a:t>
            </a:r>
            <a:r>
              <a:rPr lang="en-GB" dirty="0"/>
              <a:t> </a:t>
            </a:r>
            <a:r>
              <a:rPr lang="en-GB" dirty="0" err="1"/>
              <a:t>devlet</a:t>
            </a:r>
            <a:r>
              <a:rPr lang="en-GB" dirty="0"/>
              <a:t> </a:t>
            </a:r>
            <a:r>
              <a:rPr lang="en-GB" dirty="0" err="1"/>
              <a:t>kurallar</a:t>
            </a:r>
            <a:r>
              <a:rPr lang="en-GB" dirty="0"/>
              <a:t> </a:t>
            </a:r>
            <a:r>
              <a:rPr lang="en-GB" dirty="0" err="1"/>
              <a:t>koyar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kurallara</a:t>
            </a:r>
            <a:r>
              <a:rPr lang="en-GB" dirty="0"/>
              <a:t> </a:t>
            </a:r>
            <a:r>
              <a:rPr lang="en-GB" dirty="0" err="1"/>
              <a:t>uyması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bireyleri</a:t>
            </a:r>
            <a:r>
              <a:rPr lang="en-GB" dirty="0"/>
              <a:t> </a:t>
            </a:r>
            <a:r>
              <a:rPr lang="en-GB" dirty="0" err="1"/>
              <a:t>zorlar</a:t>
            </a:r>
            <a:r>
              <a:rPr lang="en-GB" dirty="0"/>
              <a:t>. Bu </a:t>
            </a:r>
            <a:r>
              <a:rPr lang="en-GB" dirty="0" err="1"/>
              <a:t>yüzden</a:t>
            </a:r>
            <a:r>
              <a:rPr lang="en-GB" dirty="0"/>
              <a:t> </a:t>
            </a: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kurallarının</a:t>
            </a:r>
            <a:r>
              <a:rPr lang="en-GB" dirty="0"/>
              <a:t> </a:t>
            </a:r>
            <a:r>
              <a:rPr lang="en-GB" dirty="0" err="1"/>
              <a:t>yaptırımına</a:t>
            </a:r>
            <a:r>
              <a:rPr lang="en-GB" dirty="0"/>
              <a:t>, </a:t>
            </a:r>
            <a:r>
              <a:rPr lang="en-GB" dirty="0" err="1"/>
              <a:t>maddi</a:t>
            </a:r>
            <a:r>
              <a:rPr lang="en-GB" dirty="0"/>
              <a:t> </a:t>
            </a:r>
            <a:r>
              <a:rPr lang="en-GB" dirty="0" err="1"/>
              <a:t>yaptırım</a:t>
            </a:r>
            <a:r>
              <a:rPr lang="en-GB" dirty="0"/>
              <a:t> </a:t>
            </a:r>
            <a:r>
              <a:rPr lang="en-GB" dirty="0" err="1"/>
              <a:t>denebilir</a:t>
            </a:r>
            <a:r>
              <a:rPr lang="en-GB" dirty="0"/>
              <a:t>. Bu </a:t>
            </a:r>
            <a:r>
              <a:rPr lang="en-GB" dirty="0" err="1"/>
              <a:t>yönüyle</a:t>
            </a:r>
            <a:r>
              <a:rPr lang="en-GB" dirty="0"/>
              <a:t>, </a:t>
            </a:r>
            <a:r>
              <a:rPr lang="en-GB" dirty="0" err="1"/>
              <a:t>toplumu</a:t>
            </a:r>
            <a:r>
              <a:rPr lang="en-GB" dirty="0"/>
              <a:t> </a:t>
            </a:r>
            <a:r>
              <a:rPr lang="en-GB" dirty="0" err="1"/>
              <a:t>düzenleyen</a:t>
            </a:r>
            <a:r>
              <a:rPr lang="en-GB" dirty="0"/>
              <a:t> </a:t>
            </a:r>
            <a:r>
              <a:rPr lang="en-GB" dirty="0" err="1"/>
              <a:t>kurallardan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önemlisi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etkili</a:t>
            </a:r>
            <a:r>
              <a:rPr lang="en-GB" dirty="0"/>
              <a:t> </a:t>
            </a:r>
            <a:r>
              <a:rPr lang="en-GB" dirty="0" err="1"/>
              <a:t>olanı</a:t>
            </a:r>
            <a:r>
              <a:rPr lang="en-GB" dirty="0"/>
              <a:t> </a:t>
            </a:r>
            <a:r>
              <a:rPr lang="en-GB" dirty="0" err="1"/>
              <a:t>hukuk</a:t>
            </a:r>
            <a:r>
              <a:rPr lang="en-GB" dirty="0"/>
              <a:t> </a:t>
            </a:r>
            <a:r>
              <a:rPr lang="en-GB" dirty="0" err="1"/>
              <a:t>kurallarıdır</a:t>
            </a:r>
            <a:r>
              <a:rPr lang="en-GB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40216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617</Words>
  <Application>Microsoft Office PowerPoint</Application>
  <PresentationFormat>Ekran Gösterisi (4:3)</PresentationFormat>
  <Paragraphs>37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Ofis Teması</vt:lpstr>
      <vt:lpstr>İNSAN HAKLARI VE DEMOKRASİ ALANINDA GEÇEN TEMEL KAVRAMLAR «HUKUK» KAVRAMI  Prof. Dr. Yasemin KARAMAN KEPENEKCİ  Ankara Üniversitesi Eğitim Bilimleri Fakültesi</vt:lpstr>
      <vt:lpstr>PowerPoint Sunusu</vt:lpstr>
      <vt:lpstr>  </vt:lpstr>
      <vt:lpstr>PowerPoint Sunusu</vt:lpstr>
      <vt:lpstr>PowerPoint Sunusu</vt:lpstr>
      <vt:lpstr>   </vt:lpstr>
      <vt:lpstr>PowerPoint Sunusu</vt:lpstr>
      <vt:lpstr>PowerPoint Sunusu</vt:lpstr>
      <vt:lpstr>PowerPoint Sunusu</vt:lpstr>
      <vt:lpstr>PowerPoint Sunusu</vt:lpstr>
      <vt:lpstr>PowerPoint Sunusu</vt:lpstr>
      <vt:lpstr>Kaynak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HAKLARI  Prof. Dr. Yasemin KARAMAN KEPENEKCİ  Ankara Üniversitesi Eğitim Bilimleri Fakültesi</dc:title>
  <dc:creator>kep</dc:creator>
  <cp:lastModifiedBy>KEP-72</cp:lastModifiedBy>
  <cp:revision>25</cp:revision>
  <dcterms:created xsi:type="dcterms:W3CDTF">2014-12-02T07:20:17Z</dcterms:created>
  <dcterms:modified xsi:type="dcterms:W3CDTF">2020-05-01T08:13:15Z</dcterms:modified>
</cp:coreProperties>
</file>