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2" r:id="rId3"/>
    <p:sldId id="257" r:id="rId4"/>
    <p:sldId id="258" r:id="rId5"/>
    <p:sldId id="259" r:id="rId6"/>
    <p:sldId id="265" r:id="rId7"/>
    <p:sldId id="260" r:id="rId8"/>
    <p:sldId id="261" r:id="rId9"/>
    <p:sldId id="263" r:id="rId10"/>
    <p:sldId id="264"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59"/>
  </p:normalViewPr>
  <p:slideViewPr>
    <p:cSldViewPr snapToGrid="0" snapToObjects="1">
      <p:cViewPr varScale="1">
        <p:scale>
          <a:sx n="81" d="100"/>
          <a:sy n="81" d="100"/>
        </p:scale>
        <p:origin x="96" y="5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AD606F2-334C-FD44-BCF6-281FFC922CB0}"/>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7A8B5CD1-C676-D546-9375-756CFED4766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13CE5ADC-4397-9340-9E6D-6DD1B7F9A300}"/>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5" name="Alt Bilgi Yer Tutucusu 4">
            <a:extLst>
              <a:ext uri="{FF2B5EF4-FFF2-40B4-BE49-F238E27FC236}">
                <a16:creationId xmlns:a16="http://schemas.microsoft.com/office/drawing/2014/main" id="{AF8D8F1E-BE48-AE43-8334-9297F1E9753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5A5F5F9-2EFB-924F-A5C4-D088684B20D9}"/>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23052612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26991C0-9016-C04A-9604-31A184AC9C1E}"/>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2F2BD5EC-38D0-1B48-8E5F-928C03224D93}"/>
              </a:ext>
            </a:extLst>
          </p:cNvPr>
          <p:cNvSpPr>
            <a:spLocks noGrp="1"/>
          </p:cNvSpPr>
          <p:nvPr>
            <p:ph type="body" orient="vert" idx="1"/>
          </p:nvPr>
        </p:nvSpPr>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C7E11BE8-7BD2-F641-90FE-CC98FD015407}"/>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5" name="Alt Bilgi Yer Tutucusu 4">
            <a:extLst>
              <a:ext uri="{FF2B5EF4-FFF2-40B4-BE49-F238E27FC236}">
                <a16:creationId xmlns:a16="http://schemas.microsoft.com/office/drawing/2014/main" id="{A2D814A5-020E-4048-A923-085EF328E53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FAA0F5E-046F-3942-9FB9-C3C1E84AC5C6}"/>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1175486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3C628826-B184-254D-ADA6-725CD1CF818F}"/>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05CCDF4A-B920-214E-A457-485DBE9C9AA4}"/>
              </a:ext>
            </a:extLst>
          </p:cNvPr>
          <p:cNvSpPr>
            <a:spLocks noGrp="1"/>
          </p:cNvSpPr>
          <p:nvPr>
            <p:ph type="body" orient="vert" idx="1"/>
          </p:nvPr>
        </p:nvSpPr>
        <p:spPr>
          <a:xfrm>
            <a:off x="838200" y="365125"/>
            <a:ext cx="7734300" cy="5811838"/>
          </a:xfrm>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71EB222A-5E58-724B-9BA2-40294B271C21}"/>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5" name="Alt Bilgi Yer Tutucusu 4">
            <a:extLst>
              <a:ext uri="{FF2B5EF4-FFF2-40B4-BE49-F238E27FC236}">
                <a16:creationId xmlns:a16="http://schemas.microsoft.com/office/drawing/2014/main" id="{EAA010E0-D1D3-A34D-8D98-A8CD6C27FB6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CA30CA5-E9BA-A940-BB43-4E40A4F59C4E}"/>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42692446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BAAEF6D-7817-3649-934B-6AA4167CE9F5}"/>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54547D5A-00BC-D44D-A6AE-568564895D42}"/>
              </a:ext>
            </a:extLst>
          </p:cNvPr>
          <p:cNvSpPr>
            <a:spLocks noGrp="1"/>
          </p:cNvSpPr>
          <p:nvPr>
            <p:ph idx="1"/>
          </p:nvPr>
        </p:nvSpPr>
        <p:spPr/>
        <p:txBody>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E2E04A41-EE48-ED48-8A95-E18CD9BC3304}"/>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5" name="Alt Bilgi Yer Tutucusu 4">
            <a:extLst>
              <a:ext uri="{FF2B5EF4-FFF2-40B4-BE49-F238E27FC236}">
                <a16:creationId xmlns:a16="http://schemas.microsoft.com/office/drawing/2014/main" id="{F4A93A97-FA70-7442-A058-EED3CFC6526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6255A52-A528-0F49-8BA4-E82B671ABB09}"/>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22687908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CD62FE5-7486-C848-B867-C6D056529AA7}"/>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0DC837E4-FB0C-C544-8CC9-37B4493EB53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6FB0B89E-1C02-4345-9E46-FA02FFDF010D}"/>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5" name="Alt Bilgi Yer Tutucusu 4">
            <a:extLst>
              <a:ext uri="{FF2B5EF4-FFF2-40B4-BE49-F238E27FC236}">
                <a16:creationId xmlns:a16="http://schemas.microsoft.com/office/drawing/2014/main" id="{9FDFFC5C-6FE1-EF41-B981-8D1CA1A16A2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D305D3D-3BFB-CD46-ABCB-B21EC8D86626}"/>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22522104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E8DE6FB-1ED9-664F-82B2-CFA8D98D288F}"/>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2E8E7F79-5AA5-2341-88C5-80EA0B4DAA20}"/>
              </a:ext>
            </a:extLst>
          </p:cNvPr>
          <p:cNvSpPr>
            <a:spLocks noGrp="1"/>
          </p:cNvSpPr>
          <p:nvPr>
            <p:ph sz="half" idx="1"/>
          </p:nvPr>
        </p:nvSpPr>
        <p:spPr>
          <a:xfrm>
            <a:off x="838200" y="1825625"/>
            <a:ext cx="5181600" cy="4351338"/>
          </a:xfrm>
        </p:spPr>
        <p:txBody>
          <a:body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id="{D4890AF8-6720-7A4E-9FBF-2F643E104F51}"/>
              </a:ext>
            </a:extLst>
          </p:cNvPr>
          <p:cNvSpPr>
            <a:spLocks noGrp="1"/>
          </p:cNvSpPr>
          <p:nvPr>
            <p:ph sz="half" idx="2"/>
          </p:nvPr>
        </p:nvSpPr>
        <p:spPr>
          <a:xfrm>
            <a:off x="6172200" y="1825625"/>
            <a:ext cx="5181600" cy="4351338"/>
          </a:xfrm>
        </p:spPr>
        <p:txBody>
          <a:body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B8FD9E1F-D2BD-EC43-8601-1F63B76BBC90}"/>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6" name="Alt Bilgi Yer Tutucusu 5">
            <a:extLst>
              <a:ext uri="{FF2B5EF4-FFF2-40B4-BE49-F238E27FC236}">
                <a16:creationId xmlns:a16="http://schemas.microsoft.com/office/drawing/2014/main" id="{4E76C522-6899-D54B-B69E-51EC6EE374D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E1C433A-A7B7-4B4F-8F58-9B4754B339DE}"/>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36092675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9A28559-5C27-9644-98F3-B78F3AD5BFB5}"/>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5B0A43DB-157A-8E40-9B09-968591F114D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id="{360802D8-1287-4F45-8B45-C0BE8D50FAE1}"/>
              </a:ext>
            </a:extLst>
          </p:cNvPr>
          <p:cNvSpPr>
            <a:spLocks noGrp="1"/>
          </p:cNvSpPr>
          <p:nvPr>
            <p:ph sz="half" idx="2"/>
          </p:nvPr>
        </p:nvSpPr>
        <p:spPr>
          <a:xfrm>
            <a:off x="839788" y="2505075"/>
            <a:ext cx="5157787" cy="3684588"/>
          </a:xfrm>
        </p:spPr>
        <p:txBody>
          <a:bodyPr/>
          <a:lstStyle/>
          <a:p>
            <a:r>
              <a:rPr lang="tr-TR"/>
              <a:t>Asıl metin stillerini düzenle
İkinci düzey
Üçüncü düzey
Dördüncü düzey
Beşinci düzey</a:t>
            </a:r>
          </a:p>
        </p:txBody>
      </p:sp>
      <p:sp>
        <p:nvSpPr>
          <p:cNvPr id="5" name="Metin Yer Tutucusu 4">
            <a:extLst>
              <a:ext uri="{FF2B5EF4-FFF2-40B4-BE49-F238E27FC236}">
                <a16:creationId xmlns:a16="http://schemas.microsoft.com/office/drawing/2014/main" id="{98AB2087-A41A-7443-9C31-42DB7128B59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6" name="İçerik Yer Tutucusu 5">
            <a:extLst>
              <a:ext uri="{FF2B5EF4-FFF2-40B4-BE49-F238E27FC236}">
                <a16:creationId xmlns:a16="http://schemas.microsoft.com/office/drawing/2014/main" id="{52C2AC54-A4C2-704D-A62D-C38653FEC8EB}"/>
              </a:ext>
            </a:extLst>
          </p:cNvPr>
          <p:cNvSpPr>
            <a:spLocks noGrp="1"/>
          </p:cNvSpPr>
          <p:nvPr>
            <p:ph sz="quarter" idx="4"/>
          </p:nvPr>
        </p:nvSpPr>
        <p:spPr>
          <a:xfrm>
            <a:off x="6172200" y="2505075"/>
            <a:ext cx="5183188" cy="3684588"/>
          </a:xfrm>
        </p:spPr>
        <p:txBody>
          <a:bodyPr/>
          <a:lstStyle/>
          <a:p>
            <a:r>
              <a:rPr lang="tr-TR"/>
              <a:t>Asıl metin stillerini düzenle
İkinci düzey
Üçüncü düzey
Dördüncü düzey
Beşinci düzey</a:t>
            </a:r>
          </a:p>
        </p:txBody>
      </p:sp>
      <p:sp>
        <p:nvSpPr>
          <p:cNvPr id="7" name="Veri Yer Tutucusu 6">
            <a:extLst>
              <a:ext uri="{FF2B5EF4-FFF2-40B4-BE49-F238E27FC236}">
                <a16:creationId xmlns:a16="http://schemas.microsoft.com/office/drawing/2014/main" id="{935A774A-39BE-5D4A-8F0B-3C1853396DE8}"/>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8" name="Alt Bilgi Yer Tutucusu 7">
            <a:extLst>
              <a:ext uri="{FF2B5EF4-FFF2-40B4-BE49-F238E27FC236}">
                <a16:creationId xmlns:a16="http://schemas.microsoft.com/office/drawing/2014/main" id="{9F21F1E2-652E-2B48-B440-89D00C2C4E72}"/>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CB11947A-9923-D043-AA26-9F7C5C2B55A1}"/>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29346189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42C13B1-FA42-9445-B1F1-B0CCEC7D196D}"/>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8875A5FE-BA93-2446-A9F7-E10D25E96F8B}"/>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4" name="Alt Bilgi Yer Tutucusu 3">
            <a:extLst>
              <a:ext uri="{FF2B5EF4-FFF2-40B4-BE49-F238E27FC236}">
                <a16:creationId xmlns:a16="http://schemas.microsoft.com/office/drawing/2014/main" id="{1ED76ED0-0078-C744-9211-01C905D0A93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E6AB3BEA-6EEB-E444-A610-AC6FCBB5EB9C}"/>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5305603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4897B376-A3A7-1240-AD64-3500B4D72311}"/>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3" name="Alt Bilgi Yer Tutucusu 2">
            <a:extLst>
              <a:ext uri="{FF2B5EF4-FFF2-40B4-BE49-F238E27FC236}">
                <a16:creationId xmlns:a16="http://schemas.microsoft.com/office/drawing/2014/main" id="{01C9CCE9-45D4-CD4A-A3D3-B952C1AA4151}"/>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DF584DE4-5019-B147-AAA3-CC1A421B86C6}"/>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2015008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54C917F-D7D8-984D-8E45-FE9487621FA2}"/>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AE032104-2E90-7247-A605-46E1ABDAEE8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tr-TR"/>
              <a:t>Asıl metin stillerini düzenle
İkinci düzey
Üçüncü düzey
Dördüncü düzey
Beşinci düzey</a:t>
            </a:r>
          </a:p>
        </p:txBody>
      </p:sp>
      <p:sp>
        <p:nvSpPr>
          <p:cNvPr id="4" name="Metin Yer Tutucusu 3">
            <a:extLst>
              <a:ext uri="{FF2B5EF4-FFF2-40B4-BE49-F238E27FC236}">
                <a16:creationId xmlns:a16="http://schemas.microsoft.com/office/drawing/2014/main" id="{B2470A48-5DFC-0846-B144-E4200CA7F4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9BE921C1-AC2D-6546-8575-1CA7CDF7F73A}"/>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6" name="Alt Bilgi Yer Tutucusu 5">
            <a:extLst>
              <a:ext uri="{FF2B5EF4-FFF2-40B4-BE49-F238E27FC236}">
                <a16:creationId xmlns:a16="http://schemas.microsoft.com/office/drawing/2014/main" id="{6D842229-FBF0-5243-B34A-25E0991D3C2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E54674D-578E-FD4B-A18F-F4187D034F82}"/>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11990196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5DCBFE8-964A-8040-B542-04EF68641290}"/>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372B57D3-381C-5A44-9E56-6F4DC14FC13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8FE461B3-E221-BD4B-A481-500A931E31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ECBF39F9-F220-9942-B720-28B180BF474A}"/>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6" name="Alt Bilgi Yer Tutucusu 5">
            <a:extLst>
              <a:ext uri="{FF2B5EF4-FFF2-40B4-BE49-F238E27FC236}">
                <a16:creationId xmlns:a16="http://schemas.microsoft.com/office/drawing/2014/main" id="{7A5A12F9-5ED3-B644-A38D-FE413CBF8C8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B06ACB5-E50F-C940-B55B-9F1B529197DD}"/>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29648321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4D177C62-F625-1942-954B-76E8964EF1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2CECCA94-2BE1-3345-939B-ABF8AAA5F14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5D87E41B-7DB7-7046-BC60-1123552CD19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75F389-6F6A-3F41-8D54-57D442A706F2}" type="datetimeFigureOut">
              <a:rPr lang="tr-TR" smtClean="0"/>
              <a:t>6.05.2020</a:t>
            </a:fld>
            <a:endParaRPr lang="tr-TR"/>
          </a:p>
        </p:txBody>
      </p:sp>
      <p:sp>
        <p:nvSpPr>
          <p:cNvPr id="5" name="Alt Bilgi Yer Tutucusu 4">
            <a:extLst>
              <a:ext uri="{FF2B5EF4-FFF2-40B4-BE49-F238E27FC236}">
                <a16:creationId xmlns:a16="http://schemas.microsoft.com/office/drawing/2014/main" id="{1072E18A-F636-2547-9169-907699FA710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5F5DA1D8-2C7D-A84B-8B96-BDC42649E5D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AC8515-3A04-2542-BD07-C9DD8ECE7ACC}" type="slidenum">
              <a:rPr lang="tr-TR" smtClean="0"/>
              <a:t>‹#›</a:t>
            </a:fld>
            <a:endParaRPr lang="tr-TR"/>
          </a:p>
        </p:txBody>
      </p:sp>
    </p:spTree>
    <p:extLst>
      <p:ext uri="{BB962C8B-B14F-4D97-AF65-F5344CB8AC3E}">
        <p14:creationId xmlns:p14="http://schemas.microsoft.com/office/powerpoint/2010/main" val="1625593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a:extLst>
              <a:ext uri="{FF2B5EF4-FFF2-40B4-BE49-F238E27FC236}">
                <a16:creationId xmlns:a16="http://schemas.microsoft.com/office/drawing/2014/main" id="{E25A9A9A-100F-2D40-86B7-2C9E79DEA06C}"/>
              </a:ext>
            </a:extLst>
          </p:cNvPr>
          <p:cNvSpPr>
            <a:spLocks noGrp="1"/>
          </p:cNvSpPr>
          <p:nvPr>
            <p:ph type="subTitle" idx="1"/>
          </p:nvPr>
        </p:nvSpPr>
        <p:spPr>
          <a:xfrm>
            <a:off x="1524000" y="890649"/>
            <a:ext cx="9174866" cy="5498576"/>
          </a:xfrm>
        </p:spPr>
        <p:txBody>
          <a:bodyPr>
            <a:normAutofit/>
          </a:bodyPr>
          <a:lstStyle/>
          <a:p>
            <a:pPr>
              <a:lnSpc>
                <a:spcPct val="110000"/>
              </a:lnSpc>
            </a:pPr>
            <a:r>
              <a:rPr lang="tr-TR" sz="4000" b="1" dirty="0" smtClean="0"/>
              <a:t>-12-</a:t>
            </a:r>
          </a:p>
          <a:p>
            <a:pPr>
              <a:lnSpc>
                <a:spcPct val="110000"/>
              </a:lnSpc>
            </a:pPr>
            <a:r>
              <a:rPr lang="tr-TR" sz="4000" b="1" dirty="0" smtClean="0"/>
              <a:t>TANRI </a:t>
            </a:r>
            <a:r>
              <a:rPr lang="tr-TR" sz="4000" b="1" dirty="0"/>
              <a:t>VE SIFATLARI</a:t>
            </a:r>
            <a:endParaRPr lang="tr-TR" sz="4000" b="1" dirty="0"/>
          </a:p>
          <a:p>
            <a:pPr marL="457200" indent="-457200" algn="just">
              <a:lnSpc>
                <a:spcPct val="110000"/>
              </a:lnSpc>
              <a:buFont typeface="Arial" panose="020B0604020202020204" pitchFamily="34" charset="0"/>
              <a:buChar char="•"/>
            </a:pPr>
            <a:r>
              <a:rPr lang="tr-TR" sz="3200" dirty="0"/>
              <a:t>Birlik ve Basitlik</a:t>
            </a:r>
          </a:p>
          <a:p>
            <a:pPr algn="just">
              <a:lnSpc>
                <a:spcPct val="110000"/>
              </a:lnSpc>
            </a:pPr>
            <a:endParaRPr lang="tr-TR" sz="3200" dirty="0"/>
          </a:p>
          <a:p>
            <a:pPr marL="457200" indent="-457200" algn="just">
              <a:lnSpc>
                <a:spcPct val="110000"/>
              </a:lnSpc>
              <a:buFont typeface="Arial" panose="020B0604020202020204" pitchFamily="34" charset="0"/>
              <a:buChar char="•"/>
            </a:pPr>
            <a:r>
              <a:rPr lang="tr-TR" sz="3200" dirty="0"/>
              <a:t>Nihaîlik ve Zorunluluk</a:t>
            </a:r>
          </a:p>
          <a:p>
            <a:pPr algn="just">
              <a:lnSpc>
                <a:spcPct val="110000"/>
              </a:lnSpc>
            </a:pPr>
            <a:endParaRPr lang="tr-TR" sz="3200" dirty="0"/>
          </a:p>
          <a:p>
            <a:pPr marL="457200" indent="-457200" algn="just">
              <a:lnSpc>
                <a:spcPct val="110000"/>
              </a:lnSpc>
              <a:buFont typeface="Arial" panose="020B0604020202020204" pitchFamily="34" charset="0"/>
              <a:buChar char="•"/>
            </a:pPr>
            <a:r>
              <a:rPr lang="tr-TR" sz="3200" dirty="0" err="1"/>
              <a:t>Ezelilik</a:t>
            </a:r>
            <a:endParaRPr lang="tr-TR" sz="3200" dirty="0"/>
          </a:p>
        </p:txBody>
      </p:sp>
    </p:spTree>
    <p:extLst>
      <p:ext uri="{BB962C8B-B14F-4D97-AF65-F5344CB8AC3E}">
        <p14:creationId xmlns:p14="http://schemas.microsoft.com/office/powerpoint/2010/main" val="32775009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A7B28D9-2F9C-DF48-BA4A-E5F740470FD0}"/>
              </a:ext>
            </a:extLst>
          </p:cNvPr>
          <p:cNvSpPr>
            <a:spLocks noGrp="1"/>
          </p:cNvSpPr>
          <p:nvPr>
            <p:ph idx="1"/>
          </p:nvPr>
        </p:nvSpPr>
        <p:spPr>
          <a:xfrm>
            <a:off x="840828" y="788276"/>
            <a:ext cx="10512972" cy="5388687"/>
          </a:xfrm>
        </p:spPr>
        <p:txBody>
          <a:bodyPr/>
          <a:lstStyle/>
          <a:p>
            <a:pPr algn="just"/>
            <a:r>
              <a:rPr lang="tr-TR" dirty="0"/>
              <a:t>Tanrı’nın zamansızlığını savunanların en temel iddialarından birisi, zamansal varlığın değişime olacağıdır.</a:t>
            </a:r>
          </a:p>
          <a:p>
            <a:pPr algn="just"/>
            <a:r>
              <a:rPr lang="tr-TR" dirty="0"/>
              <a:t>Bir başka iddia ise, geçmişe dönük sonsuzluğun bilfiil değil bilkuvve olduğudur. Bu nedenle onlara göre, zamansızlığın dışında değilse bir O’nun başlangıcının olması gerekir.</a:t>
            </a:r>
          </a:p>
          <a:p>
            <a:pPr algn="just"/>
            <a:r>
              <a:rPr lang="tr-TR" dirty="0"/>
              <a:t>Tanrı’nın </a:t>
            </a:r>
            <a:r>
              <a:rPr lang="tr-TR" dirty="0" err="1"/>
              <a:t>zamansallığını</a:t>
            </a:r>
            <a:r>
              <a:rPr lang="tr-TR" dirty="0"/>
              <a:t> savunanların iki önemli eleştirisi vardır:</a:t>
            </a:r>
          </a:p>
          <a:p>
            <a:pPr marL="571500" indent="-571500" algn="just">
              <a:buFont typeface="+mj-lt"/>
              <a:buAutoNum type="romanLcPeriod"/>
            </a:pPr>
            <a:r>
              <a:rPr lang="tr-TR" dirty="0"/>
              <a:t>Tanrı’nın zamansızlığı kendi içinde tutarsızdır: Bu durumda Tanrı geçmiş, şimdiki ve gelecekteki hadiselerle eşzamanlı olacaktır. Bu ise onlara göre tutarsızlıktır.</a:t>
            </a:r>
          </a:p>
          <a:p>
            <a:pPr marL="571500" indent="-571500" algn="just">
              <a:buFont typeface="+mj-lt"/>
              <a:buAutoNum type="romanLcPeriod"/>
            </a:pPr>
            <a:r>
              <a:rPr lang="tr-TR" dirty="0"/>
              <a:t>Zamansızlık anlayışı Teist Tanrı tasavvuruyla uyuşmamaktadır: Teist anlayışta Tanrı zamansal varlıklarla ve </a:t>
            </a:r>
            <a:r>
              <a:rPr lang="tr-TR"/>
              <a:t>hadiselerle ilgilenmektedir.</a:t>
            </a:r>
            <a:endParaRPr lang="tr-TR" dirty="0"/>
          </a:p>
        </p:txBody>
      </p:sp>
    </p:spTree>
    <p:extLst>
      <p:ext uri="{BB962C8B-B14F-4D97-AF65-F5344CB8AC3E}">
        <p14:creationId xmlns:p14="http://schemas.microsoft.com/office/powerpoint/2010/main" val="11760607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55CF484-5D25-3041-9E67-3D27B643A716}"/>
              </a:ext>
            </a:extLst>
          </p:cNvPr>
          <p:cNvSpPr>
            <a:spLocks noGrp="1"/>
          </p:cNvSpPr>
          <p:nvPr>
            <p:ph idx="1"/>
          </p:nvPr>
        </p:nvSpPr>
        <p:spPr>
          <a:xfrm>
            <a:off x="840828" y="588579"/>
            <a:ext cx="10512972" cy="5588384"/>
          </a:xfrm>
        </p:spPr>
        <p:txBody>
          <a:bodyPr/>
          <a:lstStyle/>
          <a:p>
            <a:pPr algn="just">
              <a:lnSpc>
                <a:spcPct val="110000"/>
              </a:lnSpc>
            </a:pPr>
            <a:endParaRPr lang="tr-TR" dirty="0"/>
          </a:p>
          <a:p>
            <a:pPr algn="just">
              <a:lnSpc>
                <a:spcPct val="110000"/>
              </a:lnSpc>
            </a:pPr>
            <a:r>
              <a:rPr lang="tr-TR" dirty="0"/>
              <a:t>Bir varlığın mahiyetini belirleyen, o varlığın sahip olduğu </a:t>
            </a:r>
            <a:r>
              <a:rPr lang="tr-TR" dirty="0" err="1"/>
              <a:t>özsel</a:t>
            </a:r>
            <a:r>
              <a:rPr lang="tr-TR" dirty="0"/>
              <a:t>     niteliklerdir.</a:t>
            </a:r>
          </a:p>
          <a:p>
            <a:pPr algn="just">
              <a:lnSpc>
                <a:spcPct val="110000"/>
              </a:lnSpc>
            </a:pPr>
            <a:r>
              <a:rPr lang="tr-TR" dirty="0"/>
              <a:t>Niteliklerden soyutlanmış bir Tanrı tasavvuru düşünülemeyeceğine göre her Tanrı tasavvurunun bir takım nitelikleri öngörmesi gerekir.</a:t>
            </a:r>
          </a:p>
          <a:p>
            <a:pPr algn="just">
              <a:lnSpc>
                <a:spcPct val="110000"/>
              </a:lnSpc>
            </a:pPr>
            <a:r>
              <a:rPr lang="tr-TR" dirty="0"/>
              <a:t>Tanrı’ya atfedilecek nitelikler, Tanrı tasavvurlarına göre farklılık gösterebilmektedir. </a:t>
            </a:r>
          </a:p>
          <a:p>
            <a:pPr algn="just">
              <a:lnSpc>
                <a:spcPct val="110000"/>
              </a:lnSpc>
            </a:pPr>
            <a:r>
              <a:rPr lang="tr-TR" dirty="0"/>
              <a:t>Tanrı’nın </a:t>
            </a:r>
            <a:r>
              <a:rPr lang="tr-TR" i="1" dirty="0"/>
              <a:t>Mükemmel Varlık </a:t>
            </a:r>
            <a:r>
              <a:rPr lang="tr-TR" dirty="0"/>
              <a:t>olduğu ve O’nun mükemmel sıfatlara sahip olması gerektiği, Tanrı kavramı için sağlam bir temel oluşturabilir. Bunun yanında şu nitelikler de Tanrı’ya atfedilmektedir:</a:t>
            </a:r>
          </a:p>
          <a:p>
            <a:endParaRPr lang="tr-TR" dirty="0"/>
          </a:p>
        </p:txBody>
      </p:sp>
    </p:spTree>
    <p:extLst>
      <p:ext uri="{BB962C8B-B14F-4D97-AF65-F5344CB8AC3E}">
        <p14:creationId xmlns:p14="http://schemas.microsoft.com/office/powerpoint/2010/main" val="466600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447B5FE-3385-C64A-90B7-2FEFC9DD75F0}"/>
              </a:ext>
            </a:extLst>
          </p:cNvPr>
          <p:cNvSpPr>
            <a:spLocks noGrp="1"/>
          </p:cNvSpPr>
          <p:nvPr>
            <p:ph type="title"/>
          </p:nvPr>
        </p:nvSpPr>
        <p:spPr>
          <a:xfrm>
            <a:off x="925974" y="365126"/>
            <a:ext cx="10427825" cy="965964"/>
          </a:xfrm>
        </p:spPr>
        <p:txBody>
          <a:bodyPr/>
          <a:lstStyle/>
          <a:p>
            <a:pPr algn="ctr"/>
            <a:r>
              <a:rPr lang="tr-TR" b="1" dirty="0"/>
              <a:t>Birlik ve Basitlik</a:t>
            </a:r>
          </a:p>
        </p:txBody>
      </p:sp>
      <p:sp>
        <p:nvSpPr>
          <p:cNvPr id="3" name="İçerik Yer Tutucusu 2">
            <a:extLst>
              <a:ext uri="{FF2B5EF4-FFF2-40B4-BE49-F238E27FC236}">
                <a16:creationId xmlns:a16="http://schemas.microsoft.com/office/drawing/2014/main" id="{5B064E67-F866-5C47-BB16-5278D829C644}"/>
              </a:ext>
            </a:extLst>
          </p:cNvPr>
          <p:cNvSpPr>
            <a:spLocks noGrp="1"/>
          </p:cNvSpPr>
          <p:nvPr>
            <p:ph idx="1"/>
          </p:nvPr>
        </p:nvSpPr>
        <p:spPr>
          <a:xfrm>
            <a:off x="810228" y="1331090"/>
            <a:ext cx="10677580" cy="4845873"/>
          </a:xfrm>
        </p:spPr>
        <p:txBody>
          <a:bodyPr>
            <a:normAutofit fontScale="92500" lnSpcReduction="10000"/>
          </a:bodyPr>
          <a:lstStyle/>
          <a:p>
            <a:pPr algn="just">
              <a:lnSpc>
                <a:spcPct val="100000"/>
              </a:lnSpc>
            </a:pPr>
            <a:r>
              <a:rPr lang="tr-TR" dirty="0"/>
              <a:t>Teist Tanrı tasavvurunun en temel iddiası Tanrı’nın birliğidir. Tanrı’nın birliğine dair </a:t>
            </a:r>
            <a:r>
              <a:rPr lang="tr-TR" i="1" dirty="0"/>
              <a:t>a priori</a:t>
            </a:r>
            <a:r>
              <a:rPr lang="tr-TR" dirty="0"/>
              <a:t> ve </a:t>
            </a:r>
            <a:r>
              <a:rPr lang="tr-TR" i="1" dirty="0"/>
              <a:t>a posteriori</a:t>
            </a:r>
            <a:r>
              <a:rPr lang="tr-TR" dirty="0"/>
              <a:t> birtakım gerekçelerden bahsedilebilir.</a:t>
            </a:r>
          </a:p>
          <a:p>
            <a:pPr algn="just">
              <a:lnSpc>
                <a:spcPct val="100000"/>
              </a:lnSpc>
            </a:pPr>
            <a:r>
              <a:rPr lang="tr-TR" dirty="0"/>
              <a:t>A priori gerekçeler, Mükemmel Varlık kavramının analizinde yatmaktadır. Mükemmel Varlık en güzel sıfatları kendinde barındırır ve birden fazla varlığın bu sıfatlara sahip olması mümkün değildir. Ayırt edilmezlerin özdeşliği ilkesi bu sonuca mantıki dayanak oluşturmaktadır.</a:t>
            </a:r>
          </a:p>
          <a:p>
            <a:pPr algn="just">
              <a:lnSpc>
                <a:spcPct val="100000"/>
              </a:lnSpc>
            </a:pPr>
            <a:r>
              <a:rPr lang="tr-TR"/>
              <a:t>A posteriori gerekçelerin başında da evrendeki düzenlilik yer almaktadır.</a:t>
            </a:r>
            <a:endParaRPr lang="tr-TR" dirty="0"/>
          </a:p>
          <a:p>
            <a:pPr algn="just">
              <a:lnSpc>
                <a:spcPct val="100000"/>
              </a:lnSpc>
            </a:pPr>
            <a:r>
              <a:rPr lang="tr-TR" dirty="0"/>
              <a:t>Birden fazla Tanrısal varlığın bulunabileceği ve bunların ilişkisel niteliklerle birbirinden ayrıldığı şeklindeki (Teslis inancında olduğu gibi) bir açıklama gayretinin, daha baştan -ilişki söz konusu olmadan- birden fazla Tanrı varsaydığı için birden fazla Tanrı olduğu iddiasından ziyade bir açılım getirmediği anlaşılmaktadır.</a:t>
            </a:r>
          </a:p>
          <a:p>
            <a:endParaRPr lang="tr-TR" dirty="0"/>
          </a:p>
        </p:txBody>
      </p:sp>
    </p:spTree>
    <p:extLst>
      <p:ext uri="{BB962C8B-B14F-4D97-AF65-F5344CB8AC3E}">
        <p14:creationId xmlns:p14="http://schemas.microsoft.com/office/powerpoint/2010/main" val="24306596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483BDB1-4484-A746-A01A-8C8CADC4897B}"/>
              </a:ext>
            </a:extLst>
          </p:cNvPr>
          <p:cNvSpPr>
            <a:spLocks noGrp="1"/>
          </p:cNvSpPr>
          <p:nvPr>
            <p:ph idx="1"/>
          </p:nvPr>
        </p:nvSpPr>
        <p:spPr>
          <a:xfrm>
            <a:off x="704193" y="346841"/>
            <a:ext cx="10649607" cy="5830122"/>
          </a:xfrm>
        </p:spPr>
        <p:txBody>
          <a:bodyPr>
            <a:normAutofit/>
          </a:bodyPr>
          <a:lstStyle/>
          <a:p>
            <a:pPr algn="just"/>
            <a:endParaRPr lang="tr-TR" dirty="0"/>
          </a:p>
          <a:p>
            <a:pPr algn="just">
              <a:lnSpc>
                <a:spcPct val="100000"/>
              </a:lnSpc>
            </a:pPr>
            <a:endParaRPr lang="tr-TR" dirty="0" smtClean="0"/>
          </a:p>
          <a:p>
            <a:pPr algn="just">
              <a:lnSpc>
                <a:spcPct val="100000"/>
              </a:lnSpc>
            </a:pPr>
            <a:r>
              <a:rPr lang="tr-TR" dirty="0" smtClean="0"/>
              <a:t>Bu </a:t>
            </a:r>
            <a:r>
              <a:rPr lang="tr-TR" dirty="0"/>
              <a:t>yönde başka kanıt da birden fazla mutlak </a:t>
            </a:r>
            <a:r>
              <a:rPr lang="tr-TR" dirty="0" err="1"/>
              <a:t>alîm</a:t>
            </a:r>
            <a:r>
              <a:rPr lang="tr-TR" dirty="0"/>
              <a:t>, </a:t>
            </a:r>
            <a:r>
              <a:rPr lang="tr-TR" dirty="0" err="1"/>
              <a:t>kadîr</a:t>
            </a:r>
            <a:r>
              <a:rPr lang="tr-TR" dirty="0"/>
              <a:t> ve irade sahibi Tanrı olması durumunda, onların iradeleri ve güçleri arasında çatışmanın meydana geleceği düşüncesidir.</a:t>
            </a:r>
          </a:p>
          <a:p>
            <a:pPr algn="just"/>
            <a:endParaRPr lang="tr-TR" dirty="0"/>
          </a:p>
          <a:p>
            <a:pPr algn="just"/>
            <a:r>
              <a:rPr lang="tr-TR" dirty="0" err="1"/>
              <a:t>Ockham’ın</a:t>
            </a:r>
            <a:r>
              <a:rPr lang="tr-TR" dirty="0"/>
              <a:t> usturası olarak bilinen rasyonellik ölçütüne göre, tek bir Tanrı’nın evrendeki düzenliliği açıklamak için yeterli olduğu yerde birden fazla Tanrı’yı varsaymak gereksizdir.</a:t>
            </a:r>
          </a:p>
          <a:p>
            <a:pPr algn="just"/>
            <a:endParaRPr lang="tr-TR" dirty="0"/>
          </a:p>
        </p:txBody>
      </p:sp>
    </p:spTree>
    <p:extLst>
      <p:ext uri="{BB962C8B-B14F-4D97-AF65-F5344CB8AC3E}">
        <p14:creationId xmlns:p14="http://schemas.microsoft.com/office/powerpoint/2010/main" val="32287890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C6FE68B-D7C6-4C4D-98D7-8E14D87469F9}"/>
              </a:ext>
            </a:extLst>
          </p:cNvPr>
          <p:cNvSpPr>
            <a:spLocks noGrp="1"/>
          </p:cNvSpPr>
          <p:nvPr>
            <p:ph idx="1"/>
          </p:nvPr>
        </p:nvSpPr>
        <p:spPr>
          <a:xfrm>
            <a:off x="756745" y="819807"/>
            <a:ext cx="10597055" cy="5357156"/>
          </a:xfrm>
        </p:spPr>
        <p:txBody>
          <a:bodyPr>
            <a:normAutofit/>
          </a:bodyPr>
          <a:lstStyle/>
          <a:p>
            <a:r>
              <a:rPr lang="tr-TR" dirty="0"/>
              <a:t>Tanrı’nın basitliğini öne süren anlayışına göre Tanrı ontolojik anlamda </a:t>
            </a:r>
            <a:r>
              <a:rPr lang="tr-TR" dirty="0" err="1"/>
              <a:t>bileşiklikten</a:t>
            </a:r>
            <a:r>
              <a:rPr lang="tr-TR" dirty="0"/>
              <a:t> uzaktır; O’nun varlığı ile mahiyeti arasında, veya farklı sıfatları arasında ontolojik bir ayrıma gidilemez. Bu yaklaşımın beş temel iddiası vardır</a:t>
            </a:r>
            <a:r>
              <a:rPr lang="tr-TR" dirty="0" smtClean="0"/>
              <a:t>:</a:t>
            </a:r>
            <a:endParaRPr lang="tr-TR" dirty="0" smtClean="0"/>
          </a:p>
          <a:p>
            <a:pPr marL="571500" indent="-571500">
              <a:buFont typeface="+mj-lt"/>
              <a:buAutoNum type="romanLcPeriod"/>
            </a:pPr>
            <a:r>
              <a:rPr lang="tr-TR" dirty="0" smtClean="0"/>
              <a:t>Tanrı </a:t>
            </a:r>
            <a:r>
              <a:rPr lang="tr-TR" dirty="0"/>
              <a:t>niceliksel ayrıma konu olamaz,</a:t>
            </a:r>
          </a:p>
          <a:p>
            <a:pPr marL="571500" indent="-571500" algn="just">
              <a:buFont typeface="+mj-lt"/>
              <a:buAutoNum type="romanLcPeriod"/>
            </a:pPr>
            <a:r>
              <a:rPr lang="tr-TR" dirty="0"/>
              <a:t>Tanrı için madde-form gibi bir ayrım söz konusu olamaz,</a:t>
            </a:r>
          </a:p>
          <a:p>
            <a:pPr marL="571500" indent="-571500" algn="just">
              <a:lnSpc>
                <a:spcPct val="100000"/>
              </a:lnSpc>
              <a:buFont typeface="+mj-lt"/>
              <a:buAutoNum type="romanLcPeriod"/>
            </a:pPr>
            <a:r>
              <a:rPr lang="tr-TR" dirty="0"/>
              <a:t>Tanrı ile ilim, irade, kudret vb. sıfatları arasında bir ayrıma gidilemez,</a:t>
            </a:r>
          </a:p>
          <a:p>
            <a:pPr marL="571500" indent="-571500" algn="just">
              <a:buFont typeface="+mj-lt"/>
              <a:buAutoNum type="romanLcPeriod"/>
            </a:pPr>
            <a:r>
              <a:rPr lang="tr-TR" dirty="0"/>
              <a:t>Tanrı’nın cins ve türden oluşan bir </a:t>
            </a:r>
            <a:r>
              <a:rPr lang="tr-TR" dirty="0" err="1"/>
              <a:t>bileşiklik</a:t>
            </a:r>
            <a:r>
              <a:rPr lang="tr-TR" dirty="0"/>
              <a:t> içermesi söz konusu olamaz,</a:t>
            </a:r>
          </a:p>
          <a:p>
            <a:pPr marL="571500" indent="-571500" algn="just">
              <a:buFont typeface="+mj-lt"/>
              <a:buAutoNum type="romanLcPeriod"/>
            </a:pPr>
            <a:r>
              <a:rPr lang="tr-TR" dirty="0"/>
              <a:t>Tanrı’da mahiyet-varlık ayrımına gidilemez</a:t>
            </a:r>
            <a:r>
              <a:rPr lang="tr-TR" dirty="0" smtClean="0"/>
              <a:t>.</a:t>
            </a:r>
            <a:endParaRPr lang="tr-TR" dirty="0"/>
          </a:p>
        </p:txBody>
      </p:sp>
    </p:spTree>
    <p:extLst>
      <p:ext uri="{BB962C8B-B14F-4D97-AF65-F5344CB8AC3E}">
        <p14:creationId xmlns:p14="http://schemas.microsoft.com/office/powerpoint/2010/main" val="4208310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Tanrı’nın var olup olmadığını tartışmanın zemini Tanrı’nın ne olduğu sorusuyla ilişkilidir. Bu bakımdan Tanrı’nın bir mahiyetinin bulunması gerekir. Tanrı’nın mahiyeti gereği zorunlu varlık olduğunu söylemek ile Tanrı’nın varlığından başka mahiyeti olmadığını söylemek farklıdır. Yani, varlığı ile mahiyeti arasında zorunlu bir ilişki kurmak, varlığından başka mahiyetinin olmadığı anlamına gelmez</a:t>
            </a:r>
            <a:r>
              <a:rPr lang="tr-TR" dirty="0" smtClean="0"/>
              <a:t>.</a:t>
            </a:r>
          </a:p>
          <a:p>
            <a:endParaRPr lang="tr-TR" dirty="0" smtClean="0"/>
          </a:p>
          <a:p>
            <a:r>
              <a:rPr lang="tr-TR" dirty="0" smtClean="0"/>
              <a:t>Benzer </a:t>
            </a:r>
            <a:r>
              <a:rPr lang="tr-TR" dirty="0"/>
              <a:t>şekilde Tanrı’nın zatı ile sıfatları veya sıfatlarının birbirleriyle arasında ayrıma gitmek ve özdeş olmadıklarını düşünmek onların birbirinden bağımsız bir şekilde var olabilecekleri anlamına gelmez.</a:t>
            </a:r>
          </a:p>
          <a:p>
            <a:endParaRPr lang="tr-TR" dirty="0"/>
          </a:p>
        </p:txBody>
      </p:sp>
    </p:spTree>
    <p:extLst>
      <p:ext uri="{BB962C8B-B14F-4D97-AF65-F5344CB8AC3E}">
        <p14:creationId xmlns:p14="http://schemas.microsoft.com/office/powerpoint/2010/main" val="5317800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6B0BB1D-5CA7-1B4F-95DD-DFA7A700C8B9}"/>
              </a:ext>
            </a:extLst>
          </p:cNvPr>
          <p:cNvSpPr>
            <a:spLocks noGrp="1"/>
          </p:cNvSpPr>
          <p:nvPr>
            <p:ph idx="1"/>
          </p:nvPr>
        </p:nvSpPr>
        <p:spPr>
          <a:xfrm>
            <a:off x="1072054" y="462455"/>
            <a:ext cx="10281745" cy="5714508"/>
          </a:xfrm>
        </p:spPr>
        <p:txBody>
          <a:bodyPr>
            <a:normAutofit/>
          </a:bodyPr>
          <a:lstStyle/>
          <a:p>
            <a:pPr algn="just"/>
            <a:endParaRPr lang="tr-TR" dirty="0"/>
          </a:p>
          <a:p>
            <a:pPr algn="just"/>
            <a:endParaRPr lang="tr-TR" dirty="0"/>
          </a:p>
          <a:p>
            <a:pPr marL="0" indent="0" algn="ctr">
              <a:buNone/>
            </a:pPr>
            <a:r>
              <a:rPr lang="tr-TR" b="1" dirty="0"/>
              <a:t>Nihaîlik ve Zorunluluk</a:t>
            </a:r>
          </a:p>
          <a:p>
            <a:pPr algn="just"/>
            <a:endParaRPr lang="tr-TR" dirty="0"/>
          </a:p>
          <a:p>
            <a:pPr algn="just"/>
            <a:r>
              <a:rPr lang="tr-TR" dirty="0"/>
              <a:t>Tanrı’nın </a:t>
            </a:r>
            <a:r>
              <a:rPr lang="tr-TR" dirty="0" err="1"/>
              <a:t>nihaîliği</a:t>
            </a:r>
            <a:r>
              <a:rPr lang="tr-TR" dirty="0"/>
              <a:t>, O’ndan daha temel bir varlık olamayacağını; zorunluluğu da, varlığının herhangi bir nedeninin bulunamayacağını ifade etmektedir.</a:t>
            </a:r>
          </a:p>
          <a:p>
            <a:pPr algn="just"/>
            <a:r>
              <a:rPr lang="tr-TR" dirty="0"/>
              <a:t>Tanrı’nın zorunlu olması mahiyetinin gereğidir ve bu sebeple varlığı için bir nedene sahip olmak Tanrı için mantıksal bir imkansızlıktır, yani çelişkilidir.</a:t>
            </a:r>
          </a:p>
        </p:txBody>
      </p:sp>
    </p:spTree>
    <p:extLst>
      <p:ext uri="{BB962C8B-B14F-4D97-AF65-F5344CB8AC3E}">
        <p14:creationId xmlns:p14="http://schemas.microsoft.com/office/powerpoint/2010/main" val="22715673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FAC31F9-CE50-FF40-824E-8CA0947AE886}"/>
              </a:ext>
            </a:extLst>
          </p:cNvPr>
          <p:cNvSpPr>
            <a:spLocks noGrp="1"/>
          </p:cNvSpPr>
          <p:nvPr>
            <p:ph idx="1"/>
          </p:nvPr>
        </p:nvSpPr>
        <p:spPr>
          <a:xfrm>
            <a:off x="935420" y="588579"/>
            <a:ext cx="10418379" cy="5588384"/>
          </a:xfrm>
        </p:spPr>
        <p:txBody>
          <a:bodyPr/>
          <a:lstStyle/>
          <a:p>
            <a:endParaRPr lang="tr-TR" dirty="0"/>
          </a:p>
          <a:p>
            <a:pPr algn="just">
              <a:lnSpc>
                <a:spcPct val="100000"/>
              </a:lnSpc>
            </a:pPr>
            <a:endParaRPr lang="tr-TR" dirty="0"/>
          </a:p>
          <a:p>
            <a:pPr algn="just">
              <a:lnSpc>
                <a:spcPct val="100000"/>
              </a:lnSpc>
            </a:pPr>
            <a:r>
              <a:rPr lang="tr-TR" dirty="0"/>
              <a:t>H</a:t>
            </a:r>
            <a:r>
              <a:rPr lang="tr-TR" dirty="0" smtClean="0"/>
              <a:t>âdis </a:t>
            </a:r>
            <a:r>
              <a:rPr lang="tr-TR" dirty="0"/>
              <a:t>varlıklar için bile mahiyetleri varlıkları için bir neden olamazken, bu durum Tanrı için söz konusu olamaz.</a:t>
            </a:r>
          </a:p>
          <a:p>
            <a:pPr algn="just">
              <a:lnSpc>
                <a:spcPct val="100000"/>
              </a:lnSpc>
            </a:pPr>
            <a:r>
              <a:rPr lang="tr-TR" dirty="0"/>
              <a:t>Eğer Tanrı’nın varlığının, mahiyetinin gereği veya sonucu olacağı akıl yürütmesiyle, onun varlığının bir etkin nedeni olacağı kastediliyorsa bu kabul edilemez bir şeydir. Çünkü elimizdeki delil, nedensel zincirin varlığı bir nedene dayanmayan, fakat sabit bir mahiyete ve gerçekliğe sahip bir varlıkla son bulacağını göstermemektedir.</a:t>
            </a:r>
          </a:p>
          <a:p>
            <a:pPr algn="just">
              <a:lnSpc>
                <a:spcPct val="100000"/>
              </a:lnSpc>
            </a:pPr>
            <a:r>
              <a:rPr lang="tr-TR" dirty="0"/>
              <a:t>Dolayısıyla, nihaî ve zorunlu varlık olan Tanrı için mahiyetin bulunmadığına dair bir gerekçe bulunmamaktadır.</a:t>
            </a:r>
          </a:p>
          <a:p>
            <a:pPr marL="0" indent="0" algn="just">
              <a:lnSpc>
                <a:spcPct val="100000"/>
              </a:lnSpc>
              <a:buNone/>
            </a:pPr>
            <a:endParaRPr lang="tr-TR" dirty="0"/>
          </a:p>
          <a:p>
            <a:endParaRPr lang="tr-TR" dirty="0"/>
          </a:p>
        </p:txBody>
      </p:sp>
    </p:spTree>
    <p:extLst>
      <p:ext uri="{BB962C8B-B14F-4D97-AF65-F5344CB8AC3E}">
        <p14:creationId xmlns:p14="http://schemas.microsoft.com/office/powerpoint/2010/main" val="38625866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C35CA85-2C79-2B48-9791-6755AB65E6BF}"/>
              </a:ext>
            </a:extLst>
          </p:cNvPr>
          <p:cNvSpPr>
            <a:spLocks noGrp="1"/>
          </p:cNvSpPr>
          <p:nvPr>
            <p:ph idx="1"/>
          </p:nvPr>
        </p:nvSpPr>
        <p:spPr>
          <a:xfrm>
            <a:off x="777766" y="599090"/>
            <a:ext cx="10576034" cy="5577873"/>
          </a:xfrm>
        </p:spPr>
        <p:txBody>
          <a:bodyPr>
            <a:normAutofit/>
          </a:bodyPr>
          <a:lstStyle/>
          <a:p>
            <a:pPr marL="0" indent="0" algn="ctr">
              <a:buNone/>
            </a:pPr>
            <a:endParaRPr lang="tr-TR" sz="3600" b="1" dirty="0"/>
          </a:p>
          <a:p>
            <a:pPr marL="0" indent="0" algn="ctr">
              <a:buNone/>
            </a:pPr>
            <a:r>
              <a:rPr lang="tr-TR" sz="3600" b="1" dirty="0" err="1"/>
              <a:t>Ezelilik</a:t>
            </a:r>
            <a:endParaRPr lang="tr-TR" sz="3600" dirty="0"/>
          </a:p>
          <a:p>
            <a:pPr marL="0" indent="0" algn="just">
              <a:lnSpc>
                <a:spcPct val="100000"/>
              </a:lnSpc>
              <a:buNone/>
            </a:pPr>
            <a:endParaRPr lang="tr-TR" dirty="0"/>
          </a:p>
          <a:p>
            <a:pPr algn="just">
              <a:lnSpc>
                <a:spcPct val="100000"/>
              </a:lnSpc>
            </a:pPr>
            <a:r>
              <a:rPr lang="tr-TR" dirty="0"/>
              <a:t>Tanrı mükemmel varlık olduğu için sınırsız da olmak zorundadır.</a:t>
            </a:r>
          </a:p>
          <a:p>
            <a:pPr algn="just">
              <a:lnSpc>
                <a:spcPct val="100000"/>
              </a:lnSpc>
            </a:pPr>
            <a:r>
              <a:rPr lang="tr-TR" dirty="0"/>
              <a:t>Zamansal açıdan sınırlı bir varlık, ontolojik anlamda mükemmel olamayacağından dolayı O’nun zamanla sınırlı olmaması gerekir. Tanrı’nın </a:t>
            </a:r>
            <a:r>
              <a:rPr lang="tr-TR" dirty="0" err="1"/>
              <a:t>ezeliliğine</a:t>
            </a:r>
            <a:r>
              <a:rPr lang="tr-TR" dirty="0"/>
              <a:t> ve zamanla ilişkisine dair iki farklı yaklaşım </a:t>
            </a:r>
            <a:r>
              <a:rPr lang="tr-TR" dirty="0" smtClean="0"/>
              <a:t>mevcuttur</a:t>
            </a:r>
            <a:r>
              <a:rPr lang="tr-TR" dirty="0"/>
              <a:t>:</a:t>
            </a:r>
          </a:p>
          <a:p>
            <a:pPr marL="571500" indent="-571500" algn="just">
              <a:lnSpc>
                <a:spcPct val="100000"/>
              </a:lnSpc>
              <a:buFont typeface="+mj-lt"/>
              <a:buAutoNum type="romanLcPeriod"/>
            </a:pPr>
            <a:r>
              <a:rPr lang="tr-TR" dirty="0"/>
              <a:t>Tanrı’nın zamansız olduğu düşüncesi</a:t>
            </a:r>
          </a:p>
          <a:p>
            <a:pPr marL="571500" indent="-571500" algn="just">
              <a:lnSpc>
                <a:spcPct val="100000"/>
              </a:lnSpc>
              <a:buFont typeface="+mj-lt"/>
              <a:buAutoNum type="romanLcPeriod"/>
            </a:pPr>
            <a:r>
              <a:rPr lang="tr-TR" dirty="0"/>
              <a:t>Tanrı’nın bütün zamanlarda var olduğu düşüncesi</a:t>
            </a:r>
          </a:p>
        </p:txBody>
      </p:sp>
    </p:spTree>
    <p:extLst>
      <p:ext uri="{BB962C8B-B14F-4D97-AF65-F5344CB8AC3E}">
        <p14:creationId xmlns:p14="http://schemas.microsoft.com/office/powerpoint/2010/main" val="9210341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312</TotalTime>
  <Words>677</Words>
  <Application>Microsoft Office PowerPoint</Application>
  <PresentationFormat>Geniş ekran</PresentationFormat>
  <Paragraphs>54</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PowerPoint Sunusu</vt:lpstr>
      <vt:lpstr>PowerPoint Sunusu</vt:lpstr>
      <vt:lpstr>Birlik ve Basitlik</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Tanrı ve Sıfatları</dc:title>
  <dc:creator>Serdar Atalay</dc:creator>
  <cp:lastModifiedBy>Ahmet Erkan</cp:lastModifiedBy>
  <cp:revision>23</cp:revision>
  <dcterms:created xsi:type="dcterms:W3CDTF">2020-05-03T20:31:30Z</dcterms:created>
  <dcterms:modified xsi:type="dcterms:W3CDTF">2020-05-06T10:39:32Z</dcterms:modified>
</cp:coreProperties>
</file>