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43D4EE-01EB-4C31-9A51-8F4E0D72BB0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B3FDB72-173F-47C3-835F-BEA20F7A313C}">
      <dgm:prSet/>
      <dgm:spPr/>
      <dgm:t>
        <a:bodyPr/>
        <a:lstStyle/>
        <a:p>
          <a:r>
            <a:rPr lang="en-US"/>
            <a:t>The progressives worked to make American society a better and safer place in which to live. </a:t>
          </a:r>
        </a:p>
      </dgm:t>
    </dgm:pt>
    <dgm:pt modelId="{2408F52D-4611-4F97-94C6-6FA4EE672EB8}" type="parTrans" cxnId="{F731D9D2-C62A-4843-885B-1F2BD102E5EE}">
      <dgm:prSet/>
      <dgm:spPr/>
      <dgm:t>
        <a:bodyPr/>
        <a:lstStyle/>
        <a:p>
          <a:endParaRPr lang="en-US"/>
        </a:p>
      </dgm:t>
    </dgm:pt>
    <dgm:pt modelId="{BECBC4B4-8C26-4B08-B189-B6CCD24C30F7}" type="sibTrans" cxnId="{F731D9D2-C62A-4843-885B-1F2BD102E5EE}">
      <dgm:prSet/>
      <dgm:spPr/>
      <dgm:t>
        <a:bodyPr/>
        <a:lstStyle/>
        <a:p>
          <a:endParaRPr lang="en-US"/>
        </a:p>
      </dgm:t>
    </dgm:pt>
    <dgm:pt modelId="{E7215D87-496A-4B6F-8A23-1525533BB0DC}">
      <dgm:prSet/>
      <dgm:spPr/>
      <dgm:t>
        <a:bodyPr/>
        <a:lstStyle/>
        <a:p>
          <a:r>
            <a:rPr lang="en-US"/>
            <a:t>They tried to make big business more responsible through regulations of various kinds. </a:t>
          </a:r>
        </a:p>
      </dgm:t>
    </dgm:pt>
    <dgm:pt modelId="{65B1E176-6E14-4B0A-9E67-6F5C7156F84C}" type="parTrans" cxnId="{548013BB-4F29-45BA-BD43-13AA0A1918E9}">
      <dgm:prSet/>
      <dgm:spPr/>
      <dgm:t>
        <a:bodyPr/>
        <a:lstStyle/>
        <a:p>
          <a:endParaRPr lang="en-US"/>
        </a:p>
      </dgm:t>
    </dgm:pt>
    <dgm:pt modelId="{BA910978-A62E-4B27-87E5-E0BA3E2FCAAE}" type="sibTrans" cxnId="{548013BB-4F29-45BA-BD43-13AA0A1918E9}">
      <dgm:prSet/>
      <dgm:spPr/>
      <dgm:t>
        <a:bodyPr/>
        <a:lstStyle/>
        <a:p>
          <a:endParaRPr lang="en-US"/>
        </a:p>
      </dgm:t>
    </dgm:pt>
    <dgm:pt modelId="{D65822B4-9B29-43C3-8610-1F7B5ECDAE6B}">
      <dgm:prSet/>
      <dgm:spPr/>
      <dgm:t>
        <a:bodyPr/>
        <a:lstStyle/>
        <a:p>
          <a:r>
            <a:rPr lang="en-US"/>
            <a:t>They worked to clean up corrupt city governments.</a:t>
          </a:r>
        </a:p>
      </dgm:t>
    </dgm:pt>
    <dgm:pt modelId="{7F6C3233-0893-4D94-B2C7-6776A8983897}" type="parTrans" cxnId="{9EBCC21C-1113-4432-AB27-12892E5CDBF6}">
      <dgm:prSet/>
      <dgm:spPr/>
      <dgm:t>
        <a:bodyPr/>
        <a:lstStyle/>
        <a:p>
          <a:endParaRPr lang="en-US"/>
        </a:p>
      </dgm:t>
    </dgm:pt>
    <dgm:pt modelId="{080BD604-5C85-4196-B021-B00876D17AFE}" type="sibTrans" cxnId="{9EBCC21C-1113-4432-AB27-12892E5CDBF6}">
      <dgm:prSet/>
      <dgm:spPr/>
      <dgm:t>
        <a:bodyPr/>
        <a:lstStyle/>
        <a:p>
          <a:endParaRPr lang="en-US"/>
        </a:p>
      </dgm:t>
    </dgm:pt>
    <dgm:pt modelId="{07B752FB-9F53-4B34-8766-BDC07C9CE5FC}">
      <dgm:prSet/>
      <dgm:spPr/>
      <dgm:t>
        <a:bodyPr/>
        <a:lstStyle/>
        <a:p>
          <a:r>
            <a:rPr lang="en-US"/>
            <a:t>They labored  to improve working conditions in factories</a:t>
          </a:r>
        </a:p>
      </dgm:t>
    </dgm:pt>
    <dgm:pt modelId="{A5507721-E13E-4B26-91AB-64F6E9AF6EFA}" type="parTrans" cxnId="{662E7726-4959-4161-BE84-E2696478B198}">
      <dgm:prSet/>
      <dgm:spPr/>
      <dgm:t>
        <a:bodyPr/>
        <a:lstStyle/>
        <a:p>
          <a:endParaRPr lang="en-US"/>
        </a:p>
      </dgm:t>
    </dgm:pt>
    <dgm:pt modelId="{66A16AA6-9CEE-4C07-8E73-C212B34E679B}" type="sibTrans" cxnId="{662E7726-4959-4161-BE84-E2696478B198}">
      <dgm:prSet/>
      <dgm:spPr/>
      <dgm:t>
        <a:bodyPr/>
        <a:lstStyle/>
        <a:p>
          <a:endParaRPr lang="en-US"/>
        </a:p>
      </dgm:t>
    </dgm:pt>
    <dgm:pt modelId="{A834D1B2-F6D1-489A-BDF0-86650879B41F}">
      <dgm:prSet/>
      <dgm:spPr/>
      <dgm:t>
        <a:bodyPr/>
        <a:lstStyle/>
        <a:p>
          <a:r>
            <a:rPr lang="en-US"/>
            <a:t>They aimed to better living conditions for those who lived in slum areas, a large number of whom were recent immigrants from Southern and Eastern Europe.</a:t>
          </a:r>
        </a:p>
      </dgm:t>
    </dgm:pt>
    <dgm:pt modelId="{1738AF4A-7165-4AC6-89F4-8F00E8419F9D}" type="parTrans" cxnId="{F79EBD28-8AA3-4C3E-8679-5D1882E9055A}">
      <dgm:prSet/>
      <dgm:spPr/>
      <dgm:t>
        <a:bodyPr/>
        <a:lstStyle/>
        <a:p>
          <a:endParaRPr lang="en-US"/>
        </a:p>
      </dgm:t>
    </dgm:pt>
    <dgm:pt modelId="{8764E2E9-5D3F-41F8-9EA5-A03156772BE1}" type="sibTrans" cxnId="{F79EBD28-8AA3-4C3E-8679-5D1882E9055A}">
      <dgm:prSet/>
      <dgm:spPr/>
      <dgm:t>
        <a:bodyPr/>
        <a:lstStyle/>
        <a:p>
          <a:endParaRPr lang="en-US"/>
        </a:p>
      </dgm:t>
    </dgm:pt>
    <dgm:pt modelId="{11FD5801-18A8-4907-A6E1-5BB8CF869371}">
      <dgm:prSet/>
      <dgm:spPr/>
      <dgm:t>
        <a:bodyPr/>
        <a:lstStyle/>
        <a:p>
          <a:r>
            <a:rPr lang="en-US"/>
            <a:t>Many progressives were also concerned with the environment and conservation of resources.</a:t>
          </a:r>
        </a:p>
      </dgm:t>
    </dgm:pt>
    <dgm:pt modelId="{5FBBFF3A-23D4-4910-800A-7029881E18C2}" type="parTrans" cxnId="{EC2FDB43-C659-4BE6-A8A0-732510E1686A}">
      <dgm:prSet/>
      <dgm:spPr/>
      <dgm:t>
        <a:bodyPr/>
        <a:lstStyle/>
        <a:p>
          <a:endParaRPr lang="en-US"/>
        </a:p>
      </dgm:t>
    </dgm:pt>
    <dgm:pt modelId="{590DFB64-37AC-4C90-AB30-274C4DE61E71}" type="sibTrans" cxnId="{EC2FDB43-C659-4BE6-A8A0-732510E1686A}">
      <dgm:prSet/>
      <dgm:spPr/>
      <dgm:t>
        <a:bodyPr/>
        <a:lstStyle/>
        <a:p>
          <a:endParaRPr lang="en-US"/>
        </a:p>
      </dgm:t>
    </dgm:pt>
    <dgm:pt modelId="{971BD193-9672-4449-A7FC-045339F3AAFC}" type="pres">
      <dgm:prSet presAssocID="{D143D4EE-01EB-4C31-9A51-8F4E0D72BB09}" presName="diagram" presStyleCnt="0">
        <dgm:presLayoutVars>
          <dgm:dir/>
          <dgm:resizeHandles val="exact"/>
        </dgm:presLayoutVars>
      </dgm:prSet>
      <dgm:spPr/>
    </dgm:pt>
    <dgm:pt modelId="{389AE881-B4DF-5649-BA6A-872B9959D9BD}" type="pres">
      <dgm:prSet presAssocID="{AB3FDB72-173F-47C3-835F-BEA20F7A313C}" presName="node" presStyleLbl="node1" presStyleIdx="0" presStyleCnt="6">
        <dgm:presLayoutVars>
          <dgm:bulletEnabled val="1"/>
        </dgm:presLayoutVars>
      </dgm:prSet>
      <dgm:spPr/>
    </dgm:pt>
    <dgm:pt modelId="{6618E793-0309-1E44-8840-D9604307E581}" type="pres">
      <dgm:prSet presAssocID="{BECBC4B4-8C26-4B08-B189-B6CCD24C30F7}" presName="sibTrans" presStyleCnt="0"/>
      <dgm:spPr/>
    </dgm:pt>
    <dgm:pt modelId="{843EF3C1-E2A4-1C4F-9648-86ACF7C729CB}" type="pres">
      <dgm:prSet presAssocID="{E7215D87-496A-4B6F-8A23-1525533BB0DC}" presName="node" presStyleLbl="node1" presStyleIdx="1" presStyleCnt="6">
        <dgm:presLayoutVars>
          <dgm:bulletEnabled val="1"/>
        </dgm:presLayoutVars>
      </dgm:prSet>
      <dgm:spPr/>
    </dgm:pt>
    <dgm:pt modelId="{89956B8B-7F47-AA48-8701-B335610D737F}" type="pres">
      <dgm:prSet presAssocID="{BA910978-A62E-4B27-87E5-E0BA3E2FCAAE}" presName="sibTrans" presStyleCnt="0"/>
      <dgm:spPr/>
    </dgm:pt>
    <dgm:pt modelId="{B7AAE47B-73AB-2F4D-A9F9-7237A75AF4B5}" type="pres">
      <dgm:prSet presAssocID="{D65822B4-9B29-43C3-8610-1F7B5ECDAE6B}" presName="node" presStyleLbl="node1" presStyleIdx="2" presStyleCnt="6">
        <dgm:presLayoutVars>
          <dgm:bulletEnabled val="1"/>
        </dgm:presLayoutVars>
      </dgm:prSet>
      <dgm:spPr/>
    </dgm:pt>
    <dgm:pt modelId="{933EE7D1-1335-9F49-857D-3D7FFFCE1B47}" type="pres">
      <dgm:prSet presAssocID="{080BD604-5C85-4196-B021-B00876D17AFE}" presName="sibTrans" presStyleCnt="0"/>
      <dgm:spPr/>
    </dgm:pt>
    <dgm:pt modelId="{E879AF5A-D8A6-E842-A4BF-D8FCD4638543}" type="pres">
      <dgm:prSet presAssocID="{07B752FB-9F53-4B34-8766-BDC07C9CE5FC}" presName="node" presStyleLbl="node1" presStyleIdx="3" presStyleCnt="6">
        <dgm:presLayoutVars>
          <dgm:bulletEnabled val="1"/>
        </dgm:presLayoutVars>
      </dgm:prSet>
      <dgm:spPr/>
    </dgm:pt>
    <dgm:pt modelId="{F51B380A-5BFC-B04A-BE98-8CA1933D4170}" type="pres">
      <dgm:prSet presAssocID="{66A16AA6-9CEE-4C07-8E73-C212B34E679B}" presName="sibTrans" presStyleCnt="0"/>
      <dgm:spPr/>
    </dgm:pt>
    <dgm:pt modelId="{C76AAE6B-AD29-494F-A3A9-548FD25C14A1}" type="pres">
      <dgm:prSet presAssocID="{A834D1B2-F6D1-489A-BDF0-86650879B41F}" presName="node" presStyleLbl="node1" presStyleIdx="4" presStyleCnt="6">
        <dgm:presLayoutVars>
          <dgm:bulletEnabled val="1"/>
        </dgm:presLayoutVars>
      </dgm:prSet>
      <dgm:spPr/>
    </dgm:pt>
    <dgm:pt modelId="{62C15418-E69A-AD40-ADFF-B3D7B310EF5B}" type="pres">
      <dgm:prSet presAssocID="{8764E2E9-5D3F-41F8-9EA5-A03156772BE1}" presName="sibTrans" presStyleCnt="0"/>
      <dgm:spPr/>
    </dgm:pt>
    <dgm:pt modelId="{67C66663-F264-BA44-BEA1-8B19C9877534}" type="pres">
      <dgm:prSet presAssocID="{11FD5801-18A8-4907-A6E1-5BB8CF869371}" presName="node" presStyleLbl="node1" presStyleIdx="5" presStyleCnt="6">
        <dgm:presLayoutVars>
          <dgm:bulletEnabled val="1"/>
        </dgm:presLayoutVars>
      </dgm:prSet>
      <dgm:spPr/>
    </dgm:pt>
  </dgm:ptLst>
  <dgm:cxnLst>
    <dgm:cxn modelId="{1080361A-C994-9244-BEB1-8AFD31486BA4}" type="presOf" srcId="{11FD5801-18A8-4907-A6E1-5BB8CF869371}" destId="{67C66663-F264-BA44-BEA1-8B19C9877534}" srcOrd="0" destOrd="0" presId="urn:microsoft.com/office/officeart/2005/8/layout/default"/>
    <dgm:cxn modelId="{9EBCC21C-1113-4432-AB27-12892E5CDBF6}" srcId="{D143D4EE-01EB-4C31-9A51-8F4E0D72BB09}" destId="{D65822B4-9B29-43C3-8610-1F7B5ECDAE6B}" srcOrd="2" destOrd="0" parTransId="{7F6C3233-0893-4D94-B2C7-6776A8983897}" sibTransId="{080BD604-5C85-4196-B021-B00876D17AFE}"/>
    <dgm:cxn modelId="{662E7726-4959-4161-BE84-E2696478B198}" srcId="{D143D4EE-01EB-4C31-9A51-8F4E0D72BB09}" destId="{07B752FB-9F53-4B34-8766-BDC07C9CE5FC}" srcOrd="3" destOrd="0" parTransId="{A5507721-E13E-4B26-91AB-64F6E9AF6EFA}" sibTransId="{66A16AA6-9CEE-4C07-8E73-C212B34E679B}"/>
    <dgm:cxn modelId="{F79EBD28-8AA3-4C3E-8679-5D1882E9055A}" srcId="{D143D4EE-01EB-4C31-9A51-8F4E0D72BB09}" destId="{A834D1B2-F6D1-489A-BDF0-86650879B41F}" srcOrd="4" destOrd="0" parTransId="{1738AF4A-7165-4AC6-89F4-8F00E8419F9D}" sibTransId="{8764E2E9-5D3F-41F8-9EA5-A03156772BE1}"/>
    <dgm:cxn modelId="{95FBF639-69F9-984E-9946-FA22F88EF10D}" type="presOf" srcId="{E7215D87-496A-4B6F-8A23-1525533BB0DC}" destId="{843EF3C1-E2A4-1C4F-9648-86ACF7C729CB}" srcOrd="0" destOrd="0" presId="urn:microsoft.com/office/officeart/2005/8/layout/default"/>
    <dgm:cxn modelId="{EC2FDB43-C659-4BE6-A8A0-732510E1686A}" srcId="{D143D4EE-01EB-4C31-9A51-8F4E0D72BB09}" destId="{11FD5801-18A8-4907-A6E1-5BB8CF869371}" srcOrd="5" destOrd="0" parTransId="{5FBBFF3A-23D4-4910-800A-7029881E18C2}" sibTransId="{590DFB64-37AC-4C90-AB30-274C4DE61E71}"/>
    <dgm:cxn modelId="{CA9C8965-F148-464C-A18D-4EF7F1831FF5}" type="presOf" srcId="{07B752FB-9F53-4B34-8766-BDC07C9CE5FC}" destId="{E879AF5A-D8A6-E842-A4BF-D8FCD4638543}" srcOrd="0" destOrd="0" presId="urn:microsoft.com/office/officeart/2005/8/layout/default"/>
    <dgm:cxn modelId="{685A719A-A56A-DC4C-A1D0-218E3ACB5E5D}" type="presOf" srcId="{A834D1B2-F6D1-489A-BDF0-86650879B41F}" destId="{C76AAE6B-AD29-494F-A3A9-548FD25C14A1}" srcOrd="0" destOrd="0" presId="urn:microsoft.com/office/officeart/2005/8/layout/default"/>
    <dgm:cxn modelId="{8CE01BB9-485A-E149-BD72-13111C905D05}" type="presOf" srcId="{D143D4EE-01EB-4C31-9A51-8F4E0D72BB09}" destId="{971BD193-9672-4449-A7FC-045339F3AAFC}" srcOrd="0" destOrd="0" presId="urn:microsoft.com/office/officeart/2005/8/layout/default"/>
    <dgm:cxn modelId="{548013BB-4F29-45BA-BD43-13AA0A1918E9}" srcId="{D143D4EE-01EB-4C31-9A51-8F4E0D72BB09}" destId="{E7215D87-496A-4B6F-8A23-1525533BB0DC}" srcOrd="1" destOrd="0" parTransId="{65B1E176-6E14-4B0A-9E67-6F5C7156F84C}" sibTransId="{BA910978-A62E-4B27-87E5-E0BA3E2FCAAE}"/>
    <dgm:cxn modelId="{F731D9D2-C62A-4843-885B-1F2BD102E5EE}" srcId="{D143D4EE-01EB-4C31-9A51-8F4E0D72BB09}" destId="{AB3FDB72-173F-47C3-835F-BEA20F7A313C}" srcOrd="0" destOrd="0" parTransId="{2408F52D-4611-4F97-94C6-6FA4EE672EB8}" sibTransId="{BECBC4B4-8C26-4B08-B189-B6CCD24C30F7}"/>
    <dgm:cxn modelId="{FA5505DB-632E-914C-857F-9C81824CE344}" type="presOf" srcId="{D65822B4-9B29-43C3-8610-1F7B5ECDAE6B}" destId="{B7AAE47B-73AB-2F4D-A9F9-7237A75AF4B5}" srcOrd="0" destOrd="0" presId="urn:microsoft.com/office/officeart/2005/8/layout/default"/>
    <dgm:cxn modelId="{E6BFEAF0-3881-2A42-82E8-004A9E0A3D73}" type="presOf" srcId="{AB3FDB72-173F-47C3-835F-BEA20F7A313C}" destId="{389AE881-B4DF-5649-BA6A-872B9959D9BD}" srcOrd="0" destOrd="0" presId="urn:microsoft.com/office/officeart/2005/8/layout/default"/>
    <dgm:cxn modelId="{9ECE68BD-44DA-A943-937E-95A028196699}" type="presParOf" srcId="{971BD193-9672-4449-A7FC-045339F3AAFC}" destId="{389AE881-B4DF-5649-BA6A-872B9959D9BD}" srcOrd="0" destOrd="0" presId="urn:microsoft.com/office/officeart/2005/8/layout/default"/>
    <dgm:cxn modelId="{C3C4F81D-23CC-DA44-8145-6D58E4622C67}" type="presParOf" srcId="{971BD193-9672-4449-A7FC-045339F3AAFC}" destId="{6618E793-0309-1E44-8840-D9604307E581}" srcOrd="1" destOrd="0" presId="urn:microsoft.com/office/officeart/2005/8/layout/default"/>
    <dgm:cxn modelId="{07FC1015-9A50-6C4F-86AE-7A9436DB8583}" type="presParOf" srcId="{971BD193-9672-4449-A7FC-045339F3AAFC}" destId="{843EF3C1-E2A4-1C4F-9648-86ACF7C729CB}" srcOrd="2" destOrd="0" presId="urn:microsoft.com/office/officeart/2005/8/layout/default"/>
    <dgm:cxn modelId="{622ED095-A1F6-BD4B-BC01-EADB084191AD}" type="presParOf" srcId="{971BD193-9672-4449-A7FC-045339F3AAFC}" destId="{89956B8B-7F47-AA48-8701-B335610D737F}" srcOrd="3" destOrd="0" presId="urn:microsoft.com/office/officeart/2005/8/layout/default"/>
    <dgm:cxn modelId="{2ACFA128-43B3-EA4D-BDFE-1E786533EEDE}" type="presParOf" srcId="{971BD193-9672-4449-A7FC-045339F3AAFC}" destId="{B7AAE47B-73AB-2F4D-A9F9-7237A75AF4B5}" srcOrd="4" destOrd="0" presId="urn:microsoft.com/office/officeart/2005/8/layout/default"/>
    <dgm:cxn modelId="{5B6F04FE-4B48-344E-8CFA-408BE0589419}" type="presParOf" srcId="{971BD193-9672-4449-A7FC-045339F3AAFC}" destId="{933EE7D1-1335-9F49-857D-3D7FFFCE1B47}" srcOrd="5" destOrd="0" presId="urn:microsoft.com/office/officeart/2005/8/layout/default"/>
    <dgm:cxn modelId="{FB638864-F2E8-CF46-B511-A8D59765E84B}" type="presParOf" srcId="{971BD193-9672-4449-A7FC-045339F3AAFC}" destId="{E879AF5A-D8A6-E842-A4BF-D8FCD4638543}" srcOrd="6" destOrd="0" presId="urn:microsoft.com/office/officeart/2005/8/layout/default"/>
    <dgm:cxn modelId="{5DE09CBC-DD43-EC4A-ACE7-7B94EFE29A42}" type="presParOf" srcId="{971BD193-9672-4449-A7FC-045339F3AAFC}" destId="{F51B380A-5BFC-B04A-BE98-8CA1933D4170}" srcOrd="7" destOrd="0" presId="urn:microsoft.com/office/officeart/2005/8/layout/default"/>
    <dgm:cxn modelId="{A5F5592B-5596-684D-AA90-D57499732F31}" type="presParOf" srcId="{971BD193-9672-4449-A7FC-045339F3AAFC}" destId="{C76AAE6B-AD29-494F-A3A9-548FD25C14A1}" srcOrd="8" destOrd="0" presId="urn:microsoft.com/office/officeart/2005/8/layout/default"/>
    <dgm:cxn modelId="{0044E1D8-270F-664E-8E1B-74BE615ED487}" type="presParOf" srcId="{971BD193-9672-4449-A7FC-045339F3AAFC}" destId="{62C15418-E69A-AD40-ADFF-B3D7B310EF5B}" srcOrd="9" destOrd="0" presId="urn:microsoft.com/office/officeart/2005/8/layout/default"/>
    <dgm:cxn modelId="{1A35CE98-7E85-A24C-BF4C-A2362E46BD20}" type="presParOf" srcId="{971BD193-9672-4449-A7FC-045339F3AAFC}" destId="{67C66663-F264-BA44-BEA1-8B19C987753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54F820-2C50-4B0B-B9B9-22A09ADFADD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887A44-1CA6-41FF-AEE9-9A9F87A9FE6E}">
      <dgm:prSet/>
      <dgm:spPr/>
      <dgm:t>
        <a:bodyPr/>
        <a:lstStyle/>
        <a:p>
          <a:r>
            <a:rPr lang="en-US"/>
            <a:t>This generation of Americans also hoped to make the world a more democratic place. </a:t>
          </a:r>
        </a:p>
      </dgm:t>
    </dgm:pt>
    <dgm:pt modelId="{2FEF59D2-25CF-4230-9B3C-F0F9BA65E3D7}" type="parTrans" cxnId="{CEBD913F-257B-4619-A2A5-D17A0A34D2B8}">
      <dgm:prSet/>
      <dgm:spPr/>
      <dgm:t>
        <a:bodyPr/>
        <a:lstStyle/>
        <a:p>
          <a:endParaRPr lang="en-US"/>
        </a:p>
      </dgm:t>
    </dgm:pt>
    <dgm:pt modelId="{63291C77-866E-4E2F-A9D8-74D2EFB12C1C}" type="sibTrans" cxnId="{CEBD913F-257B-4619-A2A5-D17A0A34D2B8}">
      <dgm:prSet/>
      <dgm:spPr/>
      <dgm:t>
        <a:bodyPr/>
        <a:lstStyle/>
        <a:p>
          <a:endParaRPr lang="en-US"/>
        </a:p>
      </dgm:t>
    </dgm:pt>
    <dgm:pt modelId="{11698E7A-4776-4A24-B462-D40CE4C675B2}">
      <dgm:prSet/>
      <dgm:spPr/>
      <dgm:t>
        <a:bodyPr/>
        <a:lstStyle/>
        <a:p>
          <a:r>
            <a:rPr lang="en-US"/>
            <a:t>At home, this meant expanding the right to vote to women and a number of election reforms such as the recall, referendum, and direct election of Senators.</a:t>
          </a:r>
        </a:p>
      </dgm:t>
    </dgm:pt>
    <dgm:pt modelId="{81DA1F8B-2F48-4AFC-9FB2-A70F62AB973E}" type="parTrans" cxnId="{AA4FDAEF-46B6-4F78-8A2F-47E45E010B18}">
      <dgm:prSet/>
      <dgm:spPr/>
      <dgm:t>
        <a:bodyPr/>
        <a:lstStyle/>
        <a:p>
          <a:endParaRPr lang="en-US"/>
        </a:p>
      </dgm:t>
    </dgm:pt>
    <dgm:pt modelId="{7CEFAEB7-C0AD-4408-8931-632932FD4D62}" type="sibTrans" cxnId="{AA4FDAEF-46B6-4F78-8A2F-47E45E010B18}">
      <dgm:prSet/>
      <dgm:spPr/>
      <dgm:t>
        <a:bodyPr/>
        <a:lstStyle/>
        <a:p>
          <a:endParaRPr lang="en-US"/>
        </a:p>
      </dgm:t>
    </dgm:pt>
    <dgm:pt modelId="{08B94D19-0954-4D14-8478-C519528FE54B}">
      <dgm:prSet/>
      <dgm:spPr/>
      <dgm:t>
        <a:bodyPr/>
        <a:lstStyle/>
        <a:p>
          <a:r>
            <a:rPr lang="en-US"/>
            <a:t>Abroad, it meant trying to make the world safe for democracy. </a:t>
          </a:r>
        </a:p>
      </dgm:t>
    </dgm:pt>
    <dgm:pt modelId="{F137F9C6-67EA-4BFF-BAB9-E2896F81CBD8}" type="parTrans" cxnId="{23854FBC-1F03-4AE1-9740-33264CF1BF0D}">
      <dgm:prSet/>
      <dgm:spPr/>
      <dgm:t>
        <a:bodyPr/>
        <a:lstStyle/>
        <a:p>
          <a:endParaRPr lang="en-US"/>
        </a:p>
      </dgm:t>
    </dgm:pt>
    <dgm:pt modelId="{1CEC509A-B4A9-4F8B-852D-D2E9FC03A306}" type="sibTrans" cxnId="{23854FBC-1F03-4AE1-9740-33264CF1BF0D}">
      <dgm:prSet/>
      <dgm:spPr/>
      <dgm:t>
        <a:bodyPr/>
        <a:lstStyle/>
        <a:p>
          <a:endParaRPr lang="en-US"/>
        </a:p>
      </dgm:t>
    </dgm:pt>
    <dgm:pt modelId="{A62D4194-AC96-4660-9144-4C228C63C71B}">
      <dgm:prSet/>
      <dgm:spPr/>
      <dgm:t>
        <a:bodyPr/>
        <a:lstStyle/>
        <a:p>
          <a:r>
            <a:rPr lang="en-US" b="0" i="1" baseline="0"/>
            <a:t>In 1917, the United States joined Great Britain and France--two democratic nations--in their war against autocratic Germany and Austria-Hungary. </a:t>
          </a:r>
          <a:endParaRPr lang="en-US"/>
        </a:p>
      </dgm:t>
    </dgm:pt>
    <dgm:pt modelId="{B0F89FDB-2690-4444-81B1-BC7DAE1746E8}" type="parTrans" cxnId="{778AE2E2-2FB8-44E5-9971-82A48D87C157}">
      <dgm:prSet/>
      <dgm:spPr/>
      <dgm:t>
        <a:bodyPr/>
        <a:lstStyle/>
        <a:p>
          <a:endParaRPr lang="en-US"/>
        </a:p>
      </dgm:t>
    </dgm:pt>
    <dgm:pt modelId="{D1460DEA-DAA3-4AC4-8FFB-73223773EB5D}" type="sibTrans" cxnId="{778AE2E2-2FB8-44E5-9971-82A48D87C157}">
      <dgm:prSet/>
      <dgm:spPr/>
      <dgm:t>
        <a:bodyPr/>
        <a:lstStyle/>
        <a:p>
          <a:endParaRPr lang="en-US"/>
        </a:p>
      </dgm:t>
    </dgm:pt>
    <dgm:pt modelId="{AD73F239-D5A1-46F0-915B-5DE862087356}">
      <dgm:prSet/>
      <dgm:spPr/>
      <dgm:t>
        <a:bodyPr/>
        <a:lstStyle/>
        <a:p>
          <a:r>
            <a:rPr lang="en-US" b="0" i="1" baseline="0"/>
            <a:t>Soon after the Great War, the majority of Americans turned away from concern about foreign affairs, adopting an attitude of live and let live.</a:t>
          </a:r>
          <a:endParaRPr lang="en-US"/>
        </a:p>
      </dgm:t>
    </dgm:pt>
    <dgm:pt modelId="{F70F928F-5BFC-46F4-9FDA-B881D809653C}" type="parTrans" cxnId="{E3677875-963E-47AE-9EE5-5F667500AAA2}">
      <dgm:prSet/>
      <dgm:spPr/>
      <dgm:t>
        <a:bodyPr/>
        <a:lstStyle/>
        <a:p>
          <a:endParaRPr lang="en-US"/>
        </a:p>
      </dgm:t>
    </dgm:pt>
    <dgm:pt modelId="{FAD0B23E-D014-4C8F-8BE0-1C8919E5C93F}" type="sibTrans" cxnId="{E3677875-963E-47AE-9EE5-5F667500AAA2}">
      <dgm:prSet/>
      <dgm:spPr/>
      <dgm:t>
        <a:bodyPr/>
        <a:lstStyle/>
        <a:p>
          <a:endParaRPr lang="en-US"/>
        </a:p>
      </dgm:t>
    </dgm:pt>
    <dgm:pt modelId="{2CD25325-D1C4-8D41-BB80-F35AAF40A682}" type="pres">
      <dgm:prSet presAssocID="{3854F820-2C50-4B0B-B9B9-22A09ADFADD0}" presName="linear" presStyleCnt="0">
        <dgm:presLayoutVars>
          <dgm:animLvl val="lvl"/>
          <dgm:resizeHandles val="exact"/>
        </dgm:presLayoutVars>
      </dgm:prSet>
      <dgm:spPr/>
    </dgm:pt>
    <dgm:pt modelId="{DE7912CE-3E1F-C748-A1FE-AFD131C0FA2D}" type="pres">
      <dgm:prSet presAssocID="{D7887A44-1CA6-41FF-AEE9-9A9F87A9FE6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CB80261-753C-C243-AEB7-A2847603C790}" type="pres">
      <dgm:prSet presAssocID="{63291C77-866E-4E2F-A9D8-74D2EFB12C1C}" presName="spacer" presStyleCnt="0"/>
      <dgm:spPr/>
    </dgm:pt>
    <dgm:pt modelId="{C768D05A-A965-D846-9811-28E40CD5975E}" type="pres">
      <dgm:prSet presAssocID="{11698E7A-4776-4A24-B462-D40CE4C675B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A5EB9C6-0E97-1F4B-971B-31E3D9FE968F}" type="pres">
      <dgm:prSet presAssocID="{7CEFAEB7-C0AD-4408-8931-632932FD4D62}" presName="spacer" presStyleCnt="0"/>
      <dgm:spPr/>
    </dgm:pt>
    <dgm:pt modelId="{C4702353-4A24-E048-88C5-9C806797F9E4}" type="pres">
      <dgm:prSet presAssocID="{08B94D19-0954-4D14-8478-C519528FE54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0FFFBE4-B0BC-F243-9F75-47C17C313FEB}" type="pres">
      <dgm:prSet presAssocID="{08B94D19-0954-4D14-8478-C519528FE54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BCC270D-0427-E04A-A073-38C0F567C049}" type="presOf" srcId="{D7887A44-1CA6-41FF-AEE9-9A9F87A9FE6E}" destId="{DE7912CE-3E1F-C748-A1FE-AFD131C0FA2D}" srcOrd="0" destOrd="0" presId="urn:microsoft.com/office/officeart/2005/8/layout/vList2"/>
    <dgm:cxn modelId="{8D7C563A-5333-A241-9AD7-2B6105418A15}" type="presOf" srcId="{3854F820-2C50-4B0B-B9B9-22A09ADFADD0}" destId="{2CD25325-D1C4-8D41-BB80-F35AAF40A682}" srcOrd="0" destOrd="0" presId="urn:microsoft.com/office/officeart/2005/8/layout/vList2"/>
    <dgm:cxn modelId="{CEBD913F-257B-4619-A2A5-D17A0A34D2B8}" srcId="{3854F820-2C50-4B0B-B9B9-22A09ADFADD0}" destId="{D7887A44-1CA6-41FF-AEE9-9A9F87A9FE6E}" srcOrd="0" destOrd="0" parTransId="{2FEF59D2-25CF-4230-9B3C-F0F9BA65E3D7}" sibTransId="{63291C77-866E-4E2F-A9D8-74D2EFB12C1C}"/>
    <dgm:cxn modelId="{E3677875-963E-47AE-9EE5-5F667500AAA2}" srcId="{08B94D19-0954-4D14-8478-C519528FE54B}" destId="{AD73F239-D5A1-46F0-915B-5DE862087356}" srcOrd="1" destOrd="0" parTransId="{F70F928F-5BFC-46F4-9FDA-B881D809653C}" sibTransId="{FAD0B23E-D014-4C8F-8BE0-1C8919E5C93F}"/>
    <dgm:cxn modelId="{D1415F9E-CC71-9945-BA4A-57A6780EB553}" type="presOf" srcId="{AD73F239-D5A1-46F0-915B-5DE862087356}" destId="{D0FFFBE4-B0BC-F243-9F75-47C17C313FEB}" srcOrd="0" destOrd="1" presId="urn:microsoft.com/office/officeart/2005/8/layout/vList2"/>
    <dgm:cxn modelId="{23854FBC-1F03-4AE1-9740-33264CF1BF0D}" srcId="{3854F820-2C50-4B0B-B9B9-22A09ADFADD0}" destId="{08B94D19-0954-4D14-8478-C519528FE54B}" srcOrd="2" destOrd="0" parTransId="{F137F9C6-67EA-4BFF-BAB9-E2896F81CBD8}" sibTransId="{1CEC509A-B4A9-4F8B-852D-D2E9FC03A306}"/>
    <dgm:cxn modelId="{369C56BE-5D44-FB4C-B05D-1C3F96C7E5A2}" type="presOf" srcId="{08B94D19-0954-4D14-8478-C519528FE54B}" destId="{C4702353-4A24-E048-88C5-9C806797F9E4}" srcOrd="0" destOrd="0" presId="urn:microsoft.com/office/officeart/2005/8/layout/vList2"/>
    <dgm:cxn modelId="{778AE2E2-2FB8-44E5-9971-82A48D87C157}" srcId="{08B94D19-0954-4D14-8478-C519528FE54B}" destId="{A62D4194-AC96-4660-9144-4C228C63C71B}" srcOrd="0" destOrd="0" parTransId="{B0F89FDB-2690-4444-81B1-BC7DAE1746E8}" sibTransId="{D1460DEA-DAA3-4AC4-8FFB-73223773EB5D}"/>
    <dgm:cxn modelId="{EE86D1E7-02C0-8B42-9FC9-AD0078D04F0C}" type="presOf" srcId="{A62D4194-AC96-4660-9144-4C228C63C71B}" destId="{D0FFFBE4-B0BC-F243-9F75-47C17C313FEB}" srcOrd="0" destOrd="0" presId="urn:microsoft.com/office/officeart/2005/8/layout/vList2"/>
    <dgm:cxn modelId="{3FB602EC-F5F2-C445-9281-87C45568925A}" type="presOf" srcId="{11698E7A-4776-4A24-B462-D40CE4C675B2}" destId="{C768D05A-A965-D846-9811-28E40CD5975E}" srcOrd="0" destOrd="0" presId="urn:microsoft.com/office/officeart/2005/8/layout/vList2"/>
    <dgm:cxn modelId="{AA4FDAEF-46B6-4F78-8A2F-47E45E010B18}" srcId="{3854F820-2C50-4B0B-B9B9-22A09ADFADD0}" destId="{11698E7A-4776-4A24-B462-D40CE4C675B2}" srcOrd="1" destOrd="0" parTransId="{81DA1F8B-2F48-4AFC-9FB2-A70F62AB973E}" sibTransId="{7CEFAEB7-C0AD-4408-8931-632932FD4D62}"/>
    <dgm:cxn modelId="{95D2C7EC-6AAE-F949-B130-817CC3274FA9}" type="presParOf" srcId="{2CD25325-D1C4-8D41-BB80-F35AAF40A682}" destId="{DE7912CE-3E1F-C748-A1FE-AFD131C0FA2D}" srcOrd="0" destOrd="0" presId="urn:microsoft.com/office/officeart/2005/8/layout/vList2"/>
    <dgm:cxn modelId="{07DEE0D1-812A-1A4A-BB65-DDC85F335302}" type="presParOf" srcId="{2CD25325-D1C4-8D41-BB80-F35AAF40A682}" destId="{3CB80261-753C-C243-AEB7-A2847603C790}" srcOrd="1" destOrd="0" presId="urn:microsoft.com/office/officeart/2005/8/layout/vList2"/>
    <dgm:cxn modelId="{F36633BB-A0F7-2849-AD06-DFD23D11DD82}" type="presParOf" srcId="{2CD25325-D1C4-8D41-BB80-F35AAF40A682}" destId="{C768D05A-A965-D846-9811-28E40CD5975E}" srcOrd="2" destOrd="0" presId="urn:microsoft.com/office/officeart/2005/8/layout/vList2"/>
    <dgm:cxn modelId="{DAE3DCF3-79E2-4D4D-9C39-607659869BC5}" type="presParOf" srcId="{2CD25325-D1C4-8D41-BB80-F35AAF40A682}" destId="{3A5EB9C6-0E97-1F4B-971B-31E3D9FE968F}" srcOrd="3" destOrd="0" presId="urn:microsoft.com/office/officeart/2005/8/layout/vList2"/>
    <dgm:cxn modelId="{5316C806-3C41-4147-9B94-94C5B09CEE66}" type="presParOf" srcId="{2CD25325-D1C4-8D41-BB80-F35AAF40A682}" destId="{C4702353-4A24-E048-88C5-9C806797F9E4}" srcOrd="4" destOrd="0" presId="urn:microsoft.com/office/officeart/2005/8/layout/vList2"/>
    <dgm:cxn modelId="{73F630FE-D002-384E-846E-FE37EC3D7290}" type="presParOf" srcId="{2CD25325-D1C4-8D41-BB80-F35AAF40A682}" destId="{D0FFFBE4-B0BC-F243-9F75-47C17C313FE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5B17FD-E812-425F-BDB3-217C35664ACE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B9E6475-7B79-4864-92ED-B7C5555CD95E}">
      <dgm:prSet/>
      <dgm:spPr/>
      <dgm:t>
        <a:bodyPr/>
        <a:lstStyle/>
        <a:p>
          <a:r>
            <a:rPr lang="en-US" dirty="0"/>
            <a:t>The 1920s, also known as the "roaring twenties" and as "the new era," were similar to the Progressive Era in that America continued its economic growth and prosperity. </a:t>
          </a:r>
        </a:p>
      </dgm:t>
    </dgm:pt>
    <dgm:pt modelId="{71A90CF3-5BA9-4E76-A099-82C09C121E05}" type="parTrans" cxnId="{BFC1B74A-75B2-48B8-9AC3-91597DD406A6}">
      <dgm:prSet/>
      <dgm:spPr/>
      <dgm:t>
        <a:bodyPr/>
        <a:lstStyle/>
        <a:p>
          <a:endParaRPr lang="en-US"/>
        </a:p>
      </dgm:t>
    </dgm:pt>
    <dgm:pt modelId="{17DF7C22-F1A2-4DAC-A036-D9662DA9A86D}" type="sibTrans" cxnId="{BFC1B74A-75B2-48B8-9AC3-91597DD406A6}">
      <dgm:prSet/>
      <dgm:spPr/>
      <dgm:t>
        <a:bodyPr/>
        <a:lstStyle/>
        <a:p>
          <a:endParaRPr lang="en-US"/>
        </a:p>
      </dgm:t>
    </dgm:pt>
    <dgm:pt modelId="{F0F4F4F9-02B2-4939-9E18-0EC6DA5DEF83}">
      <dgm:prSet/>
      <dgm:spPr/>
      <dgm:t>
        <a:bodyPr/>
        <a:lstStyle/>
        <a:p>
          <a:r>
            <a:rPr lang="en-US"/>
            <a:t>The incomes of working people increased along with those of middle class and wealthier Americans. </a:t>
          </a:r>
        </a:p>
      </dgm:t>
    </dgm:pt>
    <dgm:pt modelId="{A5E56879-2BB5-4206-BA09-716E36423B63}" type="parTrans" cxnId="{4DEAB256-1ED6-43E5-B558-F4E2F5996904}">
      <dgm:prSet/>
      <dgm:spPr/>
      <dgm:t>
        <a:bodyPr/>
        <a:lstStyle/>
        <a:p>
          <a:endParaRPr lang="en-US"/>
        </a:p>
      </dgm:t>
    </dgm:pt>
    <dgm:pt modelId="{7C7C2B18-F399-40AE-89CF-C93CE0123273}" type="sibTrans" cxnId="{4DEAB256-1ED6-43E5-B558-F4E2F5996904}">
      <dgm:prSet/>
      <dgm:spPr/>
      <dgm:t>
        <a:bodyPr/>
        <a:lstStyle/>
        <a:p>
          <a:endParaRPr lang="en-US"/>
        </a:p>
      </dgm:t>
    </dgm:pt>
    <dgm:pt modelId="{F55847CD-7EE4-440F-B9B8-363526ABC1A2}">
      <dgm:prSet/>
      <dgm:spPr/>
      <dgm:t>
        <a:bodyPr/>
        <a:lstStyle/>
        <a:p>
          <a:r>
            <a:rPr lang="en-US"/>
            <a:t>The major growth industry was automobile manufacturing. Americans fell in love with the automobile, which radically changed their way of life. </a:t>
          </a:r>
        </a:p>
      </dgm:t>
    </dgm:pt>
    <dgm:pt modelId="{0E60FCF1-7320-4B68-8389-E5AE2E98CFD4}" type="parTrans" cxnId="{5E645919-D941-47C5-8DE0-7606C8361730}">
      <dgm:prSet/>
      <dgm:spPr/>
      <dgm:t>
        <a:bodyPr/>
        <a:lstStyle/>
        <a:p>
          <a:endParaRPr lang="en-US"/>
        </a:p>
      </dgm:t>
    </dgm:pt>
    <dgm:pt modelId="{CCD74F25-1959-404C-A306-968EA6975F26}" type="sibTrans" cxnId="{5E645919-D941-47C5-8DE0-7606C8361730}">
      <dgm:prSet/>
      <dgm:spPr/>
      <dgm:t>
        <a:bodyPr/>
        <a:lstStyle/>
        <a:p>
          <a:endParaRPr lang="en-US"/>
        </a:p>
      </dgm:t>
    </dgm:pt>
    <dgm:pt modelId="{8C0E6A7A-1BB4-4480-A2E9-93CC758E0531}">
      <dgm:prSet/>
      <dgm:spPr/>
      <dgm:t>
        <a:bodyPr/>
        <a:lstStyle/>
        <a:p>
          <a:r>
            <a:rPr lang="en-US"/>
            <a:t>On the other hand, the 1920s saw the decline of many reform activities that had been so widespread after 1900.</a:t>
          </a:r>
        </a:p>
      </dgm:t>
    </dgm:pt>
    <dgm:pt modelId="{D9C1DC12-5AF5-4BE6-BF9C-FBCBACCFC921}" type="parTrans" cxnId="{4543FDF9-945A-4D4E-8C59-56B6B5F590B2}">
      <dgm:prSet/>
      <dgm:spPr/>
      <dgm:t>
        <a:bodyPr/>
        <a:lstStyle/>
        <a:p>
          <a:endParaRPr lang="en-US"/>
        </a:p>
      </dgm:t>
    </dgm:pt>
    <dgm:pt modelId="{ECF0D671-31D6-4136-A55D-AFB1748C884E}" type="sibTrans" cxnId="{4543FDF9-945A-4D4E-8C59-56B6B5F590B2}">
      <dgm:prSet/>
      <dgm:spPr/>
      <dgm:t>
        <a:bodyPr/>
        <a:lstStyle/>
        <a:p>
          <a:endParaRPr lang="en-US"/>
        </a:p>
      </dgm:t>
    </dgm:pt>
    <dgm:pt modelId="{30D72E04-C0A0-CD4D-A099-DBE66702CC30}" type="pres">
      <dgm:prSet presAssocID="{885B17FD-E812-425F-BDB3-217C35664ACE}" presName="linear" presStyleCnt="0">
        <dgm:presLayoutVars>
          <dgm:animLvl val="lvl"/>
          <dgm:resizeHandles val="exact"/>
        </dgm:presLayoutVars>
      </dgm:prSet>
      <dgm:spPr/>
    </dgm:pt>
    <dgm:pt modelId="{926397F5-3C40-1E4C-A42C-20D7B27FE1DA}" type="pres">
      <dgm:prSet presAssocID="{BB9E6475-7B79-4864-92ED-B7C5555CD95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C7954DE-0928-F143-810D-243C1C01BDA4}" type="pres">
      <dgm:prSet presAssocID="{17DF7C22-F1A2-4DAC-A036-D9662DA9A86D}" presName="spacer" presStyleCnt="0"/>
      <dgm:spPr/>
    </dgm:pt>
    <dgm:pt modelId="{A26DCA4F-F7BD-354C-952D-1BA627B2D59A}" type="pres">
      <dgm:prSet presAssocID="{F0F4F4F9-02B2-4939-9E18-0EC6DA5DEF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ECD83F8-BADF-344D-BF59-D7838805E6D8}" type="pres">
      <dgm:prSet presAssocID="{7C7C2B18-F399-40AE-89CF-C93CE0123273}" presName="spacer" presStyleCnt="0"/>
      <dgm:spPr/>
    </dgm:pt>
    <dgm:pt modelId="{8162FB48-1C9D-124E-8BB7-787C83EC6494}" type="pres">
      <dgm:prSet presAssocID="{F55847CD-7EE4-440F-B9B8-363526ABC1A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44AED8B-6E6A-A04A-B5F9-D5FF095A6B72}" type="pres">
      <dgm:prSet presAssocID="{CCD74F25-1959-404C-A306-968EA6975F26}" presName="spacer" presStyleCnt="0"/>
      <dgm:spPr/>
    </dgm:pt>
    <dgm:pt modelId="{F6A2F99A-7A5B-2B4C-ABE0-A7BB47F4779D}" type="pres">
      <dgm:prSet presAssocID="{8C0E6A7A-1BB4-4480-A2E9-93CC758E053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200EF17-383F-6A40-BDB7-43D2560E2814}" type="presOf" srcId="{885B17FD-E812-425F-BDB3-217C35664ACE}" destId="{30D72E04-C0A0-CD4D-A099-DBE66702CC30}" srcOrd="0" destOrd="0" presId="urn:microsoft.com/office/officeart/2005/8/layout/vList2"/>
    <dgm:cxn modelId="{5E645919-D941-47C5-8DE0-7606C8361730}" srcId="{885B17FD-E812-425F-BDB3-217C35664ACE}" destId="{F55847CD-7EE4-440F-B9B8-363526ABC1A2}" srcOrd="2" destOrd="0" parTransId="{0E60FCF1-7320-4B68-8389-E5AE2E98CFD4}" sibTransId="{CCD74F25-1959-404C-A306-968EA6975F26}"/>
    <dgm:cxn modelId="{31FFAA1E-5064-8B47-8921-3CD2FBA57682}" type="presOf" srcId="{F55847CD-7EE4-440F-B9B8-363526ABC1A2}" destId="{8162FB48-1C9D-124E-8BB7-787C83EC6494}" srcOrd="0" destOrd="0" presId="urn:microsoft.com/office/officeart/2005/8/layout/vList2"/>
    <dgm:cxn modelId="{EE849420-FF64-C240-BFCC-DB4928B7A9AA}" type="presOf" srcId="{F0F4F4F9-02B2-4939-9E18-0EC6DA5DEF83}" destId="{A26DCA4F-F7BD-354C-952D-1BA627B2D59A}" srcOrd="0" destOrd="0" presId="urn:microsoft.com/office/officeart/2005/8/layout/vList2"/>
    <dgm:cxn modelId="{BFC1B74A-75B2-48B8-9AC3-91597DD406A6}" srcId="{885B17FD-E812-425F-BDB3-217C35664ACE}" destId="{BB9E6475-7B79-4864-92ED-B7C5555CD95E}" srcOrd="0" destOrd="0" parTransId="{71A90CF3-5BA9-4E76-A099-82C09C121E05}" sibTransId="{17DF7C22-F1A2-4DAC-A036-D9662DA9A86D}"/>
    <dgm:cxn modelId="{CA995055-784B-E34B-AA4C-3A0A62047E72}" type="presOf" srcId="{BB9E6475-7B79-4864-92ED-B7C5555CD95E}" destId="{926397F5-3C40-1E4C-A42C-20D7B27FE1DA}" srcOrd="0" destOrd="0" presId="urn:microsoft.com/office/officeart/2005/8/layout/vList2"/>
    <dgm:cxn modelId="{4DEAB256-1ED6-43E5-B558-F4E2F5996904}" srcId="{885B17FD-E812-425F-BDB3-217C35664ACE}" destId="{F0F4F4F9-02B2-4939-9E18-0EC6DA5DEF83}" srcOrd="1" destOrd="0" parTransId="{A5E56879-2BB5-4206-BA09-716E36423B63}" sibTransId="{7C7C2B18-F399-40AE-89CF-C93CE0123273}"/>
    <dgm:cxn modelId="{663A898D-A959-B744-B138-884408E08EA9}" type="presOf" srcId="{8C0E6A7A-1BB4-4480-A2E9-93CC758E0531}" destId="{F6A2F99A-7A5B-2B4C-ABE0-A7BB47F4779D}" srcOrd="0" destOrd="0" presId="urn:microsoft.com/office/officeart/2005/8/layout/vList2"/>
    <dgm:cxn modelId="{4543FDF9-945A-4D4E-8C59-56B6B5F590B2}" srcId="{885B17FD-E812-425F-BDB3-217C35664ACE}" destId="{8C0E6A7A-1BB4-4480-A2E9-93CC758E0531}" srcOrd="3" destOrd="0" parTransId="{D9C1DC12-5AF5-4BE6-BF9C-FBCBACCFC921}" sibTransId="{ECF0D671-31D6-4136-A55D-AFB1748C884E}"/>
    <dgm:cxn modelId="{1C8CEAD8-37B1-B949-8135-22D82AE3A500}" type="presParOf" srcId="{30D72E04-C0A0-CD4D-A099-DBE66702CC30}" destId="{926397F5-3C40-1E4C-A42C-20D7B27FE1DA}" srcOrd="0" destOrd="0" presId="urn:microsoft.com/office/officeart/2005/8/layout/vList2"/>
    <dgm:cxn modelId="{0BAB5742-19A5-5342-A415-8A0AA4FD85DD}" type="presParOf" srcId="{30D72E04-C0A0-CD4D-A099-DBE66702CC30}" destId="{BC7954DE-0928-F143-810D-243C1C01BDA4}" srcOrd="1" destOrd="0" presId="urn:microsoft.com/office/officeart/2005/8/layout/vList2"/>
    <dgm:cxn modelId="{EA9515B0-903E-7742-880E-F036A43D9620}" type="presParOf" srcId="{30D72E04-C0A0-CD4D-A099-DBE66702CC30}" destId="{A26DCA4F-F7BD-354C-952D-1BA627B2D59A}" srcOrd="2" destOrd="0" presId="urn:microsoft.com/office/officeart/2005/8/layout/vList2"/>
    <dgm:cxn modelId="{DC275C80-B506-9C47-BE92-080C69382496}" type="presParOf" srcId="{30D72E04-C0A0-CD4D-A099-DBE66702CC30}" destId="{1ECD83F8-BADF-344D-BF59-D7838805E6D8}" srcOrd="3" destOrd="0" presId="urn:microsoft.com/office/officeart/2005/8/layout/vList2"/>
    <dgm:cxn modelId="{C8927CD3-EA45-FC4D-B756-AD4DF48DEE5D}" type="presParOf" srcId="{30D72E04-C0A0-CD4D-A099-DBE66702CC30}" destId="{8162FB48-1C9D-124E-8BB7-787C83EC6494}" srcOrd="4" destOrd="0" presId="urn:microsoft.com/office/officeart/2005/8/layout/vList2"/>
    <dgm:cxn modelId="{AE1B909D-FEF7-3B40-822F-2897AB2D315A}" type="presParOf" srcId="{30D72E04-C0A0-CD4D-A099-DBE66702CC30}" destId="{D44AED8B-6E6A-A04A-B5F9-D5FF095A6B72}" srcOrd="5" destOrd="0" presId="urn:microsoft.com/office/officeart/2005/8/layout/vList2"/>
    <dgm:cxn modelId="{857A1996-E057-7343-ACE8-00E04E09C8F0}" type="presParOf" srcId="{30D72E04-C0A0-CD4D-A099-DBE66702CC30}" destId="{F6A2F99A-7A5B-2B4C-ABE0-A7BB47F4779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07F1B0-311A-4371-B2BC-6F5CC015621C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A850970-03BC-4DBF-84F0-44276046A435}">
      <dgm:prSet/>
      <dgm:spPr/>
      <dgm:t>
        <a:bodyPr/>
        <a:lstStyle/>
        <a:p>
          <a:r>
            <a:rPr lang="en-US"/>
            <a:t>The early 19</a:t>
          </a:r>
          <a:r>
            <a:rPr lang="en-US" baseline="30000"/>
            <a:t>th</a:t>
          </a:r>
          <a:r>
            <a:rPr lang="en-US"/>
            <a:t> century saw an increase in the demand for trained personnel.</a:t>
          </a:r>
        </a:p>
      </dgm:t>
    </dgm:pt>
    <dgm:pt modelId="{2EF2B076-F0CC-493E-A403-29C563C76A8F}" type="parTrans" cxnId="{4653F0BC-5CA2-46E7-82F5-EDD57A26F22F}">
      <dgm:prSet/>
      <dgm:spPr/>
      <dgm:t>
        <a:bodyPr/>
        <a:lstStyle/>
        <a:p>
          <a:endParaRPr lang="en-US"/>
        </a:p>
      </dgm:t>
    </dgm:pt>
    <dgm:pt modelId="{F8E36416-006C-4141-8B3B-0668BAE30A22}" type="sibTrans" cxnId="{4653F0BC-5CA2-46E7-82F5-EDD57A26F22F}">
      <dgm:prSet/>
      <dgm:spPr/>
      <dgm:t>
        <a:bodyPr/>
        <a:lstStyle/>
        <a:p>
          <a:endParaRPr lang="en-US"/>
        </a:p>
      </dgm:t>
    </dgm:pt>
    <dgm:pt modelId="{94800FAF-0025-4641-BB5B-DBB31E967F98}">
      <dgm:prSet/>
      <dgm:spPr/>
      <dgm:t>
        <a:bodyPr/>
        <a:lstStyle/>
        <a:p>
          <a:r>
            <a:rPr lang="en-US"/>
            <a:t>University education in key fields spread throughout the nation.</a:t>
          </a:r>
        </a:p>
      </dgm:t>
    </dgm:pt>
    <dgm:pt modelId="{C2EDE52E-A579-4700-B055-59CC9C3978E2}" type="parTrans" cxnId="{B17B99F5-7BD5-4E29-8297-818521164962}">
      <dgm:prSet/>
      <dgm:spPr/>
      <dgm:t>
        <a:bodyPr/>
        <a:lstStyle/>
        <a:p>
          <a:endParaRPr lang="en-US"/>
        </a:p>
      </dgm:t>
    </dgm:pt>
    <dgm:pt modelId="{13E069BE-7CD4-4B69-88AC-7B388493C26E}" type="sibTrans" cxnId="{B17B99F5-7BD5-4E29-8297-818521164962}">
      <dgm:prSet/>
      <dgm:spPr/>
      <dgm:t>
        <a:bodyPr/>
        <a:lstStyle/>
        <a:p>
          <a:endParaRPr lang="en-US"/>
        </a:p>
      </dgm:t>
    </dgm:pt>
    <dgm:pt modelId="{4C6D345E-2CD0-4BB4-AEEB-921FB8A55B0A}">
      <dgm:prSet/>
      <dgm:spPr/>
      <dgm:t>
        <a:bodyPr/>
        <a:lstStyle/>
        <a:p>
          <a:r>
            <a:rPr lang="en-US"/>
            <a:t>New professions arose, and this was followed with the establishment of national organizations, publications and communication networks of these professions.</a:t>
          </a:r>
        </a:p>
      </dgm:t>
    </dgm:pt>
    <dgm:pt modelId="{6C8B7CCF-CEB7-44BA-8F8C-C3C372E6A2DA}" type="parTrans" cxnId="{6D50A1A5-49F4-410E-B4E0-45787E72A6A3}">
      <dgm:prSet/>
      <dgm:spPr/>
      <dgm:t>
        <a:bodyPr/>
        <a:lstStyle/>
        <a:p>
          <a:endParaRPr lang="en-US"/>
        </a:p>
      </dgm:t>
    </dgm:pt>
    <dgm:pt modelId="{7B5584AD-3877-4817-B28D-B9CB03D4B13A}" type="sibTrans" cxnId="{6D50A1A5-49F4-410E-B4E0-45787E72A6A3}">
      <dgm:prSet/>
      <dgm:spPr/>
      <dgm:t>
        <a:bodyPr/>
        <a:lstStyle/>
        <a:p>
          <a:endParaRPr lang="en-US"/>
        </a:p>
      </dgm:t>
    </dgm:pt>
    <dgm:pt modelId="{9B51E745-7EA0-4FBC-9645-A4C74D852DB5}">
      <dgm:prSet/>
      <dgm:spPr/>
      <dgm:t>
        <a:bodyPr/>
        <a:lstStyle/>
        <a:p>
          <a:r>
            <a:rPr lang="en-US"/>
            <a:t>Business owners supported universities and yet some professors grew skeptical about the benefits of this support, since it turned out to be restrictive for some. </a:t>
          </a:r>
        </a:p>
      </dgm:t>
    </dgm:pt>
    <dgm:pt modelId="{FE87F844-7312-4A59-BF18-1645DC3DA770}" type="parTrans" cxnId="{6261D958-5F6F-48D5-9D42-F4D4A8522F12}">
      <dgm:prSet/>
      <dgm:spPr/>
      <dgm:t>
        <a:bodyPr/>
        <a:lstStyle/>
        <a:p>
          <a:endParaRPr lang="en-US"/>
        </a:p>
      </dgm:t>
    </dgm:pt>
    <dgm:pt modelId="{1D8CCDAD-5545-4C31-8EA1-53A8D2D31EED}" type="sibTrans" cxnId="{6261D958-5F6F-48D5-9D42-F4D4A8522F12}">
      <dgm:prSet/>
      <dgm:spPr/>
      <dgm:t>
        <a:bodyPr/>
        <a:lstStyle/>
        <a:p>
          <a:endParaRPr lang="en-US"/>
        </a:p>
      </dgm:t>
    </dgm:pt>
    <dgm:pt modelId="{7E174759-26C7-1641-8A03-E7FE9149317E}" type="pres">
      <dgm:prSet presAssocID="{F407F1B0-311A-4371-B2BC-6F5CC015621C}" presName="vert0" presStyleCnt="0">
        <dgm:presLayoutVars>
          <dgm:dir/>
          <dgm:animOne val="branch"/>
          <dgm:animLvl val="lvl"/>
        </dgm:presLayoutVars>
      </dgm:prSet>
      <dgm:spPr/>
    </dgm:pt>
    <dgm:pt modelId="{1B45FA51-5AA3-114F-B3EC-13C7D3C55920}" type="pres">
      <dgm:prSet presAssocID="{3A850970-03BC-4DBF-84F0-44276046A435}" presName="thickLine" presStyleLbl="alignNode1" presStyleIdx="0" presStyleCnt="4"/>
      <dgm:spPr/>
    </dgm:pt>
    <dgm:pt modelId="{49AA8F7F-55EF-E94A-A9CF-5348CB1425C6}" type="pres">
      <dgm:prSet presAssocID="{3A850970-03BC-4DBF-84F0-44276046A435}" presName="horz1" presStyleCnt="0"/>
      <dgm:spPr/>
    </dgm:pt>
    <dgm:pt modelId="{1633BC0A-1E10-5543-91B3-16796A2187CE}" type="pres">
      <dgm:prSet presAssocID="{3A850970-03BC-4DBF-84F0-44276046A435}" presName="tx1" presStyleLbl="revTx" presStyleIdx="0" presStyleCnt="4"/>
      <dgm:spPr/>
    </dgm:pt>
    <dgm:pt modelId="{A4ABDCC5-799E-7241-827E-0DFC78F6F445}" type="pres">
      <dgm:prSet presAssocID="{3A850970-03BC-4DBF-84F0-44276046A435}" presName="vert1" presStyleCnt="0"/>
      <dgm:spPr/>
    </dgm:pt>
    <dgm:pt modelId="{0328002B-1193-F744-9608-A8237F36FEB4}" type="pres">
      <dgm:prSet presAssocID="{94800FAF-0025-4641-BB5B-DBB31E967F98}" presName="thickLine" presStyleLbl="alignNode1" presStyleIdx="1" presStyleCnt="4"/>
      <dgm:spPr/>
    </dgm:pt>
    <dgm:pt modelId="{8951D5B4-90A0-9348-8816-226E7D174E1C}" type="pres">
      <dgm:prSet presAssocID="{94800FAF-0025-4641-BB5B-DBB31E967F98}" presName="horz1" presStyleCnt="0"/>
      <dgm:spPr/>
    </dgm:pt>
    <dgm:pt modelId="{894EA559-B01C-8B47-8311-8FC63FDD3F4C}" type="pres">
      <dgm:prSet presAssocID="{94800FAF-0025-4641-BB5B-DBB31E967F98}" presName="tx1" presStyleLbl="revTx" presStyleIdx="1" presStyleCnt="4"/>
      <dgm:spPr/>
    </dgm:pt>
    <dgm:pt modelId="{BE36A509-D489-9C44-B61B-9DDF492975A1}" type="pres">
      <dgm:prSet presAssocID="{94800FAF-0025-4641-BB5B-DBB31E967F98}" presName="vert1" presStyleCnt="0"/>
      <dgm:spPr/>
    </dgm:pt>
    <dgm:pt modelId="{A1F47BDE-A6F8-2744-901F-36B1B5E8D3D6}" type="pres">
      <dgm:prSet presAssocID="{4C6D345E-2CD0-4BB4-AEEB-921FB8A55B0A}" presName="thickLine" presStyleLbl="alignNode1" presStyleIdx="2" presStyleCnt="4"/>
      <dgm:spPr/>
    </dgm:pt>
    <dgm:pt modelId="{425F0A3C-539F-E045-BEF9-BAD67F4FB875}" type="pres">
      <dgm:prSet presAssocID="{4C6D345E-2CD0-4BB4-AEEB-921FB8A55B0A}" presName="horz1" presStyleCnt="0"/>
      <dgm:spPr/>
    </dgm:pt>
    <dgm:pt modelId="{C7E01D09-1914-284E-9BF4-EEA4E015A9A2}" type="pres">
      <dgm:prSet presAssocID="{4C6D345E-2CD0-4BB4-AEEB-921FB8A55B0A}" presName="tx1" presStyleLbl="revTx" presStyleIdx="2" presStyleCnt="4"/>
      <dgm:spPr/>
    </dgm:pt>
    <dgm:pt modelId="{A8E116B8-5D76-4942-B599-91EC32FAD22C}" type="pres">
      <dgm:prSet presAssocID="{4C6D345E-2CD0-4BB4-AEEB-921FB8A55B0A}" presName="vert1" presStyleCnt="0"/>
      <dgm:spPr/>
    </dgm:pt>
    <dgm:pt modelId="{D3F09C5D-1AB9-8D44-A463-E8B6096B9721}" type="pres">
      <dgm:prSet presAssocID="{9B51E745-7EA0-4FBC-9645-A4C74D852DB5}" presName="thickLine" presStyleLbl="alignNode1" presStyleIdx="3" presStyleCnt="4"/>
      <dgm:spPr/>
    </dgm:pt>
    <dgm:pt modelId="{80A056D5-C39B-E24E-AFDB-E47A03379E74}" type="pres">
      <dgm:prSet presAssocID="{9B51E745-7EA0-4FBC-9645-A4C74D852DB5}" presName="horz1" presStyleCnt="0"/>
      <dgm:spPr/>
    </dgm:pt>
    <dgm:pt modelId="{68C6137F-ACA3-B44E-A134-9D357372FD1E}" type="pres">
      <dgm:prSet presAssocID="{9B51E745-7EA0-4FBC-9645-A4C74D852DB5}" presName="tx1" presStyleLbl="revTx" presStyleIdx="3" presStyleCnt="4"/>
      <dgm:spPr/>
    </dgm:pt>
    <dgm:pt modelId="{992215BB-7888-584A-A533-1BE955CE3BF2}" type="pres">
      <dgm:prSet presAssocID="{9B51E745-7EA0-4FBC-9645-A4C74D852DB5}" presName="vert1" presStyleCnt="0"/>
      <dgm:spPr/>
    </dgm:pt>
  </dgm:ptLst>
  <dgm:cxnLst>
    <dgm:cxn modelId="{6261D958-5F6F-48D5-9D42-F4D4A8522F12}" srcId="{F407F1B0-311A-4371-B2BC-6F5CC015621C}" destId="{9B51E745-7EA0-4FBC-9645-A4C74D852DB5}" srcOrd="3" destOrd="0" parTransId="{FE87F844-7312-4A59-BF18-1645DC3DA770}" sibTransId="{1D8CCDAD-5545-4C31-8EA1-53A8D2D31EED}"/>
    <dgm:cxn modelId="{0996485B-2AEF-1045-AF78-963065C69048}" type="presOf" srcId="{94800FAF-0025-4641-BB5B-DBB31E967F98}" destId="{894EA559-B01C-8B47-8311-8FC63FDD3F4C}" srcOrd="0" destOrd="0" presId="urn:microsoft.com/office/officeart/2008/layout/LinedList"/>
    <dgm:cxn modelId="{25670460-8E16-AE46-833A-B649637CDB62}" type="presOf" srcId="{4C6D345E-2CD0-4BB4-AEEB-921FB8A55B0A}" destId="{C7E01D09-1914-284E-9BF4-EEA4E015A9A2}" srcOrd="0" destOrd="0" presId="urn:microsoft.com/office/officeart/2008/layout/LinedList"/>
    <dgm:cxn modelId="{6D50A1A5-49F4-410E-B4E0-45787E72A6A3}" srcId="{F407F1B0-311A-4371-B2BC-6F5CC015621C}" destId="{4C6D345E-2CD0-4BB4-AEEB-921FB8A55B0A}" srcOrd="2" destOrd="0" parTransId="{6C8B7CCF-CEB7-44BA-8F8C-C3C372E6A2DA}" sibTransId="{7B5584AD-3877-4817-B28D-B9CB03D4B13A}"/>
    <dgm:cxn modelId="{A61CE5A5-85EC-5B41-A9B9-3BC3A9BC2F30}" type="presOf" srcId="{9B51E745-7EA0-4FBC-9645-A4C74D852DB5}" destId="{68C6137F-ACA3-B44E-A134-9D357372FD1E}" srcOrd="0" destOrd="0" presId="urn:microsoft.com/office/officeart/2008/layout/LinedList"/>
    <dgm:cxn modelId="{549BA8A6-F69D-0747-9CB3-2A74A830C9D0}" type="presOf" srcId="{F407F1B0-311A-4371-B2BC-6F5CC015621C}" destId="{7E174759-26C7-1641-8A03-E7FE9149317E}" srcOrd="0" destOrd="0" presId="urn:microsoft.com/office/officeart/2008/layout/LinedList"/>
    <dgm:cxn modelId="{4653F0BC-5CA2-46E7-82F5-EDD57A26F22F}" srcId="{F407F1B0-311A-4371-B2BC-6F5CC015621C}" destId="{3A850970-03BC-4DBF-84F0-44276046A435}" srcOrd="0" destOrd="0" parTransId="{2EF2B076-F0CC-493E-A403-29C563C76A8F}" sibTransId="{F8E36416-006C-4141-8B3B-0668BAE30A22}"/>
    <dgm:cxn modelId="{CCD3AEEA-F941-EF4E-B776-B3CC1B593796}" type="presOf" srcId="{3A850970-03BC-4DBF-84F0-44276046A435}" destId="{1633BC0A-1E10-5543-91B3-16796A2187CE}" srcOrd="0" destOrd="0" presId="urn:microsoft.com/office/officeart/2008/layout/LinedList"/>
    <dgm:cxn modelId="{B17B99F5-7BD5-4E29-8297-818521164962}" srcId="{F407F1B0-311A-4371-B2BC-6F5CC015621C}" destId="{94800FAF-0025-4641-BB5B-DBB31E967F98}" srcOrd="1" destOrd="0" parTransId="{C2EDE52E-A579-4700-B055-59CC9C3978E2}" sibTransId="{13E069BE-7CD4-4B69-88AC-7B388493C26E}"/>
    <dgm:cxn modelId="{A0C0FF57-FB0B-8E4D-AE90-1223FDA0FA30}" type="presParOf" srcId="{7E174759-26C7-1641-8A03-E7FE9149317E}" destId="{1B45FA51-5AA3-114F-B3EC-13C7D3C55920}" srcOrd="0" destOrd="0" presId="urn:microsoft.com/office/officeart/2008/layout/LinedList"/>
    <dgm:cxn modelId="{414EED7A-7BF2-F340-BD87-2328F64F4BAC}" type="presParOf" srcId="{7E174759-26C7-1641-8A03-E7FE9149317E}" destId="{49AA8F7F-55EF-E94A-A9CF-5348CB1425C6}" srcOrd="1" destOrd="0" presId="urn:microsoft.com/office/officeart/2008/layout/LinedList"/>
    <dgm:cxn modelId="{6FB5B34F-E05A-8C47-BC04-40EA913EFCB4}" type="presParOf" srcId="{49AA8F7F-55EF-E94A-A9CF-5348CB1425C6}" destId="{1633BC0A-1E10-5543-91B3-16796A2187CE}" srcOrd="0" destOrd="0" presId="urn:microsoft.com/office/officeart/2008/layout/LinedList"/>
    <dgm:cxn modelId="{93EE39D1-1F8B-D645-AF72-38B8D6BF3F91}" type="presParOf" srcId="{49AA8F7F-55EF-E94A-A9CF-5348CB1425C6}" destId="{A4ABDCC5-799E-7241-827E-0DFC78F6F445}" srcOrd="1" destOrd="0" presId="urn:microsoft.com/office/officeart/2008/layout/LinedList"/>
    <dgm:cxn modelId="{95EF20E9-A9AA-3248-A105-D82DBE190DA7}" type="presParOf" srcId="{7E174759-26C7-1641-8A03-E7FE9149317E}" destId="{0328002B-1193-F744-9608-A8237F36FEB4}" srcOrd="2" destOrd="0" presId="urn:microsoft.com/office/officeart/2008/layout/LinedList"/>
    <dgm:cxn modelId="{05A8CF71-C228-5F42-ACAA-71C234F06638}" type="presParOf" srcId="{7E174759-26C7-1641-8A03-E7FE9149317E}" destId="{8951D5B4-90A0-9348-8816-226E7D174E1C}" srcOrd="3" destOrd="0" presId="urn:microsoft.com/office/officeart/2008/layout/LinedList"/>
    <dgm:cxn modelId="{D3C4CB93-FC13-0444-9334-745AE4B88661}" type="presParOf" srcId="{8951D5B4-90A0-9348-8816-226E7D174E1C}" destId="{894EA559-B01C-8B47-8311-8FC63FDD3F4C}" srcOrd="0" destOrd="0" presId="urn:microsoft.com/office/officeart/2008/layout/LinedList"/>
    <dgm:cxn modelId="{9DD8CA54-64EE-EA43-9814-6E8C3D3632E6}" type="presParOf" srcId="{8951D5B4-90A0-9348-8816-226E7D174E1C}" destId="{BE36A509-D489-9C44-B61B-9DDF492975A1}" srcOrd="1" destOrd="0" presId="urn:microsoft.com/office/officeart/2008/layout/LinedList"/>
    <dgm:cxn modelId="{0EA3E826-5AE8-3E40-B530-B11E4862410C}" type="presParOf" srcId="{7E174759-26C7-1641-8A03-E7FE9149317E}" destId="{A1F47BDE-A6F8-2744-901F-36B1B5E8D3D6}" srcOrd="4" destOrd="0" presId="urn:microsoft.com/office/officeart/2008/layout/LinedList"/>
    <dgm:cxn modelId="{CA8037B0-C774-7347-8537-D01E24D58214}" type="presParOf" srcId="{7E174759-26C7-1641-8A03-E7FE9149317E}" destId="{425F0A3C-539F-E045-BEF9-BAD67F4FB875}" srcOrd="5" destOrd="0" presId="urn:microsoft.com/office/officeart/2008/layout/LinedList"/>
    <dgm:cxn modelId="{56A36341-79AF-2A49-85C7-E521AD2313E6}" type="presParOf" srcId="{425F0A3C-539F-E045-BEF9-BAD67F4FB875}" destId="{C7E01D09-1914-284E-9BF4-EEA4E015A9A2}" srcOrd="0" destOrd="0" presId="urn:microsoft.com/office/officeart/2008/layout/LinedList"/>
    <dgm:cxn modelId="{FFBB5773-770C-F543-917F-F9CCBE2F80DC}" type="presParOf" srcId="{425F0A3C-539F-E045-BEF9-BAD67F4FB875}" destId="{A8E116B8-5D76-4942-B599-91EC32FAD22C}" srcOrd="1" destOrd="0" presId="urn:microsoft.com/office/officeart/2008/layout/LinedList"/>
    <dgm:cxn modelId="{1347F479-D936-2143-B757-67D828BE40C5}" type="presParOf" srcId="{7E174759-26C7-1641-8A03-E7FE9149317E}" destId="{D3F09C5D-1AB9-8D44-A463-E8B6096B9721}" srcOrd="6" destOrd="0" presId="urn:microsoft.com/office/officeart/2008/layout/LinedList"/>
    <dgm:cxn modelId="{FDC5D321-A889-DF4B-9C83-ABB7D3F8830F}" type="presParOf" srcId="{7E174759-26C7-1641-8A03-E7FE9149317E}" destId="{80A056D5-C39B-E24E-AFDB-E47A03379E74}" srcOrd="7" destOrd="0" presId="urn:microsoft.com/office/officeart/2008/layout/LinedList"/>
    <dgm:cxn modelId="{C01AB4B7-48A9-E844-8D5E-133E99BD9F6A}" type="presParOf" srcId="{80A056D5-C39B-E24E-AFDB-E47A03379E74}" destId="{68C6137F-ACA3-B44E-A134-9D357372FD1E}" srcOrd="0" destOrd="0" presId="urn:microsoft.com/office/officeart/2008/layout/LinedList"/>
    <dgm:cxn modelId="{F8971977-F115-DC47-BC59-D99517818D3A}" type="presParOf" srcId="{80A056D5-C39B-E24E-AFDB-E47A03379E74}" destId="{992215BB-7888-584A-A533-1BE955CE3BF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6676C7-64B7-42D0-B9CB-7A52B7258351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D7A2BBF-1CD1-4EE5-8C1D-BACA08803F58}">
      <dgm:prSet/>
      <dgm:spPr/>
      <dgm:t>
        <a:bodyPr/>
        <a:lstStyle/>
        <a:p>
          <a:r>
            <a:rPr lang="en-US"/>
            <a:t>1- Extend popular influences in government</a:t>
          </a:r>
        </a:p>
      </dgm:t>
    </dgm:pt>
    <dgm:pt modelId="{3D3C029F-D3D0-467C-B657-948A59894D08}" type="parTrans" cxnId="{162C5CD1-03C1-4E6A-A158-A79A7DF3B3BC}">
      <dgm:prSet/>
      <dgm:spPr/>
      <dgm:t>
        <a:bodyPr/>
        <a:lstStyle/>
        <a:p>
          <a:endParaRPr lang="en-US"/>
        </a:p>
      </dgm:t>
    </dgm:pt>
    <dgm:pt modelId="{0C29D405-E65E-4537-A54D-A63CA2D13265}" type="sibTrans" cxnId="{162C5CD1-03C1-4E6A-A158-A79A7DF3B3BC}">
      <dgm:prSet/>
      <dgm:spPr/>
      <dgm:t>
        <a:bodyPr/>
        <a:lstStyle/>
        <a:p>
          <a:endParaRPr lang="en-US"/>
        </a:p>
      </dgm:t>
    </dgm:pt>
    <dgm:pt modelId="{5743A5DB-6715-4232-B661-7BA8186A1CE9}">
      <dgm:prSet/>
      <dgm:spPr/>
      <dgm:t>
        <a:bodyPr/>
        <a:lstStyle/>
        <a:p>
          <a:r>
            <a:rPr lang="en-US" dirty="0"/>
            <a:t>2- Limit popular participation </a:t>
          </a:r>
        </a:p>
      </dgm:t>
    </dgm:pt>
    <dgm:pt modelId="{38CDBCCB-7D9C-4DE2-98F7-BEE04240A3C2}" type="parTrans" cxnId="{836B37C0-F65E-45A7-BAC3-4EA4239B9EF0}">
      <dgm:prSet/>
      <dgm:spPr/>
      <dgm:t>
        <a:bodyPr/>
        <a:lstStyle/>
        <a:p>
          <a:endParaRPr lang="en-US"/>
        </a:p>
      </dgm:t>
    </dgm:pt>
    <dgm:pt modelId="{F29BA52A-A177-405F-A68A-24D90F8A9BEE}" type="sibTrans" cxnId="{836B37C0-F65E-45A7-BAC3-4EA4239B9EF0}">
      <dgm:prSet/>
      <dgm:spPr/>
      <dgm:t>
        <a:bodyPr/>
        <a:lstStyle/>
        <a:p>
          <a:endParaRPr lang="en-US"/>
        </a:p>
      </dgm:t>
    </dgm:pt>
    <dgm:pt modelId="{06D6901F-E260-AF46-9860-84F9E2E2F740}" type="pres">
      <dgm:prSet presAssocID="{9F6676C7-64B7-42D0-B9CB-7A52B7258351}" presName="linear" presStyleCnt="0">
        <dgm:presLayoutVars>
          <dgm:dir/>
          <dgm:animLvl val="lvl"/>
          <dgm:resizeHandles val="exact"/>
        </dgm:presLayoutVars>
      </dgm:prSet>
      <dgm:spPr/>
    </dgm:pt>
    <dgm:pt modelId="{8D198608-E31A-DA4D-858F-4F05AEFEF87D}" type="pres">
      <dgm:prSet presAssocID="{3D7A2BBF-1CD1-4EE5-8C1D-BACA08803F58}" presName="parentLin" presStyleCnt="0"/>
      <dgm:spPr/>
    </dgm:pt>
    <dgm:pt modelId="{48269E9D-51AA-7A4B-89D6-D6ECBB7105DA}" type="pres">
      <dgm:prSet presAssocID="{3D7A2BBF-1CD1-4EE5-8C1D-BACA08803F58}" presName="parentLeftMargin" presStyleLbl="node1" presStyleIdx="0" presStyleCnt="2"/>
      <dgm:spPr/>
    </dgm:pt>
    <dgm:pt modelId="{9B92DEAC-E2A6-4B45-BD8B-EBF841507918}" type="pres">
      <dgm:prSet presAssocID="{3D7A2BBF-1CD1-4EE5-8C1D-BACA08803F5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93197E-57C6-6A48-8BFF-37415649B334}" type="pres">
      <dgm:prSet presAssocID="{3D7A2BBF-1CD1-4EE5-8C1D-BACA08803F58}" presName="negativeSpace" presStyleCnt="0"/>
      <dgm:spPr/>
    </dgm:pt>
    <dgm:pt modelId="{8889678A-280D-504F-8112-1D7F809B808C}" type="pres">
      <dgm:prSet presAssocID="{3D7A2BBF-1CD1-4EE5-8C1D-BACA08803F58}" presName="childText" presStyleLbl="conFgAcc1" presStyleIdx="0" presStyleCnt="2">
        <dgm:presLayoutVars>
          <dgm:bulletEnabled val="1"/>
        </dgm:presLayoutVars>
      </dgm:prSet>
      <dgm:spPr/>
    </dgm:pt>
    <dgm:pt modelId="{C43F9932-6486-C947-A948-F0CDA4840E07}" type="pres">
      <dgm:prSet presAssocID="{0C29D405-E65E-4537-A54D-A63CA2D13265}" presName="spaceBetweenRectangles" presStyleCnt="0"/>
      <dgm:spPr/>
    </dgm:pt>
    <dgm:pt modelId="{BD7C4A3C-C808-DA4D-B0B1-1CC2B8B4F789}" type="pres">
      <dgm:prSet presAssocID="{5743A5DB-6715-4232-B661-7BA8186A1CE9}" presName="parentLin" presStyleCnt="0"/>
      <dgm:spPr/>
    </dgm:pt>
    <dgm:pt modelId="{C883C84E-6F1A-E54C-A752-86796D19FD70}" type="pres">
      <dgm:prSet presAssocID="{5743A5DB-6715-4232-B661-7BA8186A1CE9}" presName="parentLeftMargin" presStyleLbl="node1" presStyleIdx="0" presStyleCnt="2"/>
      <dgm:spPr/>
    </dgm:pt>
    <dgm:pt modelId="{45D313AF-A1D7-2A46-B8B8-2803B8685CA3}" type="pres">
      <dgm:prSet presAssocID="{5743A5DB-6715-4232-B661-7BA8186A1CE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803F945-E8E3-B24A-9B40-55A0D68562C3}" type="pres">
      <dgm:prSet presAssocID="{5743A5DB-6715-4232-B661-7BA8186A1CE9}" presName="negativeSpace" presStyleCnt="0"/>
      <dgm:spPr/>
    </dgm:pt>
    <dgm:pt modelId="{B0A3BED6-0AB8-C948-B2F4-C69E96E6ED65}" type="pres">
      <dgm:prSet presAssocID="{5743A5DB-6715-4232-B661-7BA8186A1CE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48C8E12-FB54-AF4F-99B9-32D6065A4245}" type="presOf" srcId="{5743A5DB-6715-4232-B661-7BA8186A1CE9}" destId="{45D313AF-A1D7-2A46-B8B8-2803B8685CA3}" srcOrd="1" destOrd="0" presId="urn:microsoft.com/office/officeart/2005/8/layout/list1"/>
    <dgm:cxn modelId="{D9114B24-3E38-7F41-A95F-30262C2BE113}" type="presOf" srcId="{9F6676C7-64B7-42D0-B9CB-7A52B7258351}" destId="{06D6901F-E260-AF46-9860-84F9E2E2F740}" srcOrd="0" destOrd="0" presId="urn:microsoft.com/office/officeart/2005/8/layout/list1"/>
    <dgm:cxn modelId="{DC10BB3D-CAC7-5F44-99F4-96BEBA1CDB44}" type="presOf" srcId="{3D7A2BBF-1CD1-4EE5-8C1D-BACA08803F58}" destId="{9B92DEAC-E2A6-4B45-BD8B-EBF841507918}" srcOrd="1" destOrd="0" presId="urn:microsoft.com/office/officeart/2005/8/layout/list1"/>
    <dgm:cxn modelId="{0A809DB6-C87A-7241-8810-3D89CF0C6AA5}" type="presOf" srcId="{3D7A2BBF-1CD1-4EE5-8C1D-BACA08803F58}" destId="{48269E9D-51AA-7A4B-89D6-D6ECBB7105DA}" srcOrd="0" destOrd="0" presId="urn:microsoft.com/office/officeart/2005/8/layout/list1"/>
    <dgm:cxn modelId="{836B37C0-F65E-45A7-BAC3-4EA4239B9EF0}" srcId="{9F6676C7-64B7-42D0-B9CB-7A52B7258351}" destId="{5743A5DB-6715-4232-B661-7BA8186A1CE9}" srcOrd="1" destOrd="0" parTransId="{38CDBCCB-7D9C-4DE2-98F7-BEE04240A3C2}" sibTransId="{F29BA52A-A177-405F-A68A-24D90F8A9BEE}"/>
    <dgm:cxn modelId="{162C5CD1-03C1-4E6A-A158-A79A7DF3B3BC}" srcId="{9F6676C7-64B7-42D0-B9CB-7A52B7258351}" destId="{3D7A2BBF-1CD1-4EE5-8C1D-BACA08803F58}" srcOrd="0" destOrd="0" parTransId="{3D3C029F-D3D0-467C-B657-948A59894D08}" sibTransId="{0C29D405-E65E-4537-A54D-A63CA2D13265}"/>
    <dgm:cxn modelId="{B289B2EC-2CF4-5A48-895A-60A68D6B83F0}" type="presOf" srcId="{5743A5DB-6715-4232-B661-7BA8186A1CE9}" destId="{C883C84E-6F1A-E54C-A752-86796D19FD70}" srcOrd="0" destOrd="0" presId="urn:microsoft.com/office/officeart/2005/8/layout/list1"/>
    <dgm:cxn modelId="{BD6E9D6F-6125-D749-831E-23CB70434201}" type="presParOf" srcId="{06D6901F-E260-AF46-9860-84F9E2E2F740}" destId="{8D198608-E31A-DA4D-858F-4F05AEFEF87D}" srcOrd="0" destOrd="0" presId="urn:microsoft.com/office/officeart/2005/8/layout/list1"/>
    <dgm:cxn modelId="{BD6C96CD-A3C8-7D4B-895B-9E674538A9B7}" type="presParOf" srcId="{8D198608-E31A-DA4D-858F-4F05AEFEF87D}" destId="{48269E9D-51AA-7A4B-89D6-D6ECBB7105DA}" srcOrd="0" destOrd="0" presId="urn:microsoft.com/office/officeart/2005/8/layout/list1"/>
    <dgm:cxn modelId="{0A119CEC-3889-9448-BB60-DB6F348D6F8A}" type="presParOf" srcId="{8D198608-E31A-DA4D-858F-4F05AEFEF87D}" destId="{9B92DEAC-E2A6-4B45-BD8B-EBF841507918}" srcOrd="1" destOrd="0" presId="urn:microsoft.com/office/officeart/2005/8/layout/list1"/>
    <dgm:cxn modelId="{2C2FB844-E29B-EF41-AD8D-D18952825CE6}" type="presParOf" srcId="{06D6901F-E260-AF46-9860-84F9E2E2F740}" destId="{2593197E-57C6-6A48-8BFF-37415649B334}" srcOrd="1" destOrd="0" presId="urn:microsoft.com/office/officeart/2005/8/layout/list1"/>
    <dgm:cxn modelId="{AC2C9CD6-DD02-1541-B0CD-7209E8F43207}" type="presParOf" srcId="{06D6901F-E260-AF46-9860-84F9E2E2F740}" destId="{8889678A-280D-504F-8112-1D7F809B808C}" srcOrd="2" destOrd="0" presId="urn:microsoft.com/office/officeart/2005/8/layout/list1"/>
    <dgm:cxn modelId="{748573C2-3C1F-B146-9D4B-261ABBEAADF1}" type="presParOf" srcId="{06D6901F-E260-AF46-9860-84F9E2E2F740}" destId="{C43F9932-6486-C947-A948-F0CDA4840E07}" srcOrd="3" destOrd="0" presId="urn:microsoft.com/office/officeart/2005/8/layout/list1"/>
    <dgm:cxn modelId="{A2306131-4E1B-774B-9C16-D8498264E379}" type="presParOf" srcId="{06D6901F-E260-AF46-9860-84F9E2E2F740}" destId="{BD7C4A3C-C808-DA4D-B0B1-1CC2B8B4F789}" srcOrd="4" destOrd="0" presId="urn:microsoft.com/office/officeart/2005/8/layout/list1"/>
    <dgm:cxn modelId="{2D12A0B7-B108-C540-AAD1-CCA018A2F994}" type="presParOf" srcId="{BD7C4A3C-C808-DA4D-B0B1-1CC2B8B4F789}" destId="{C883C84E-6F1A-E54C-A752-86796D19FD70}" srcOrd="0" destOrd="0" presId="urn:microsoft.com/office/officeart/2005/8/layout/list1"/>
    <dgm:cxn modelId="{5497AD41-AB7E-C143-A0BB-159FE15D7898}" type="presParOf" srcId="{BD7C4A3C-C808-DA4D-B0B1-1CC2B8B4F789}" destId="{45D313AF-A1D7-2A46-B8B8-2803B8685CA3}" srcOrd="1" destOrd="0" presId="urn:microsoft.com/office/officeart/2005/8/layout/list1"/>
    <dgm:cxn modelId="{72C2C392-99DA-AD48-B37A-9DF7729E5EDF}" type="presParOf" srcId="{06D6901F-E260-AF46-9860-84F9E2E2F740}" destId="{7803F945-E8E3-B24A-9B40-55A0D68562C3}" srcOrd="5" destOrd="0" presId="urn:microsoft.com/office/officeart/2005/8/layout/list1"/>
    <dgm:cxn modelId="{5FBFAC6C-3BCD-5446-8AED-E5841A70E59F}" type="presParOf" srcId="{06D6901F-E260-AF46-9860-84F9E2E2F740}" destId="{B0A3BED6-0AB8-C948-B2F4-C69E96E6ED6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AD5E57A-22A6-4ABF-AD83-F01A5188C2E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554F2DF-D689-4D38-B274-F14BE6EA5B8C}">
      <dgm:prSet/>
      <dgm:spPr/>
      <dgm:t>
        <a:bodyPr/>
        <a:lstStyle/>
        <a:p>
          <a:r>
            <a:rPr lang="en-US"/>
            <a:t>Monopoly was prohibited with a consideration of the unfairness of anti-competitiveness in business (trust-busting).</a:t>
          </a:r>
        </a:p>
      </dgm:t>
    </dgm:pt>
    <dgm:pt modelId="{86F2862B-FDE7-47DD-97CD-B7B9EEC5825E}" type="parTrans" cxnId="{C1D1E7B8-F7CF-4DD5-9624-C085AAA13601}">
      <dgm:prSet/>
      <dgm:spPr/>
      <dgm:t>
        <a:bodyPr/>
        <a:lstStyle/>
        <a:p>
          <a:endParaRPr lang="en-US"/>
        </a:p>
      </dgm:t>
    </dgm:pt>
    <dgm:pt modelId="{5F597C27-C1F9-41A5-8337-87B392C48C3D}" type="sibTrans" cxnId="{C1D1E7B8-F7CF-4DD5-9624-C085AAA13601}">
      <dgm:prSet/>
      <dgm:spPr/>
      <dgm:t>
        <a:bodyPr/>
        <a:lstStyle/>
        <a:p>
          <a:endParaRPr lang="en-US"/>
        </a:p>
      </dgm:t>
    </dgm:pt>
    <dgm:pt modelId="{E6B77CE6-456E-49A5-8503-20F634DE1B8E}">
      <dgm:prSet/>
      <dgm:spPr/>
      <dgm:t>
        <a:bodyPr/>
        <a:lstStyle/>
        <a:p>
          <a:r>
            <a:rPr lang="en-US"/>
            <a:t>Life conditions in the cities were bettered.</a:t>
          </a:r>
        </a:p>
      </dgm:t>
    </dgm:pt>
    <dgm:pt modelId="{B8E83BE9-8FFD-40A3-85C6-001975B6706E}" type="parTrans" cxnId="{2E2055D9-340A-4B73-9E05-26A2AC267ED8}">
      <dgm:prSet/>
      <dgm:spPr/>
      <dgm:t>
        <a:bodyPr/>
        <a:lstStyle/>
        <a:p>
          <a:endParaRPr lang="en-US"/>
        </a:p>
      </dgm:t>
    </dgm:pt>
    <dgm:pt modelId="{7C493C0B-6FA7-46BA-9DFB-81CA3FC42E67}" type="sibTrans" cxnId="{2E2055D9-340A-4B73-9E05-26A2AC267ED8}">
      <dgm:prSet/>
      <dgm:spPr/>
      <dgm:t>
        <a:bodyPr/>
        <a:lstStyle/>
        <a:p>
          <a:endParaRPr lang="en-US"/>
        </a:p>
      </dgm:t>
    </dgm:pt>
    <dgm:pt modelId="{71CD3C7E-FFDD-43D2-8EFA-B2D6FC0646B9}">
      <dgm:prSet/>
      <dgm:spPr/>
      <dgm:t>
        <a:bodyPr/>
        <a:lstStyle/>
        <a:p>
          <a:r>
            <a:rPr lang="en-US"/>
            <a:t>Cities and governments were subjected to regulations on many levels and there was a great effort to purge corruption from state and city politics.</a:t>
          </a:r>
        </a:p>
      </dgm:t>
    </dgm:pt>
    <dgm:pt modelId="{C8A34BDB-2298-4A15-8924-B9D1A19825D3}" type="parTrans" cxnId="{63FBE7E0-93E8-4E0A-A6FF-070923406CB9}">
      <dgm:prSet/>
      <dgm:spPr/>
      <dgm:t>
        <a:bodyPr/>
        <a:lstStyle/>
        <a:p>
          <a:endParaRPr lang="en-US"/>
        </a:p>
      </dgm:t>
    </dgm:pt>
    <dgm:pt modelId="{19E90A6B-01C3-4A30-8599-82F061B1382E}" type="sibTrans" cxnId="{63FBE7E0-93E8-4E0A-A6FF-070923406CB9}">
      <dgm:prSet/>
      <dgm:spPr/>
      <dgm:t>
        <a:bodyPr/>
        <a:lstStyle/>
        <a:p>
          <a:endParaRPr lang="en-US"/>
        </a:p>
      </dgm:t>
    </dgm:pt>
    <dgm:pt modelId="{481DC6B9-478B-4ADB-9234-46A299982695}">
      <dgm:prSet/>
      <dgm:spPr/>
      <dgm:t>
        <a:bodyPr/>
        <a:lstStyle/>
        <a:p>
          <a:r>
            <a:rPr lang="en-US"/>
            <a:t>There was an anti-prostitution movement that aimed to better the condition of women.</a:t>
          </a:r>
        </a:p>
      </dgm:t>
    </dgm:pt>
    <dgm:pt modelId="{020C6972-E48A-46B5-B98B-64990F8D8899}" type="parTrans" cxnId="{771411D2-245D-4ABB-9D0A-EC420E502E1E}">
      <dgm:prSet/>
      <dgm:spPr/>
      <dgm:t>
        <a:bodyPr/>
        <a:lstStyle/>
        <a:p>
          <a:endParaRPr lang="en-US"/>
        </a:p>
      </dgm:t>
    </dgm:pt>
    <dgm:pt modelId="{92718FF5-009B-41D4-8B00-786C03AC7529}" type="sibTrans" cxnId="{771411D2-245D-4ABB-9D0A-EC420E502E1E}">
      <dgm:prSet/>
      <dgm:spPr/>
      <dgm:t>
        <a:bodyPr/>
        <a:lstStyle/>
        <a:p>
          <a:endParaRPr lang="en-US"/>
        </a:p>
      </dgm:t>
    </dgm:pt>
    <dgm:pt modelId="{A1E33D10-1D8C-42BE-B19F-1A0B6A5318C6}">
      <dgm:prSet/>
      <dgm:spPr/>
      <dgm:t>
        <a:bodyPr/>
        <a:lstStyle/>
        <a:p>
          <a:r>
            <a:rPr lang="en-US"/>
            <a:t>Women were protected by laws in many states against low wages.</a:t>
          </a:r>
        </a:p>
      </dgm:t>
    </dgm:pt>
    <dgm:pt modelId="{F0958F59-69DB-48AD-94DD-31E6693A03A4}" type="parTrans" cxnId="{C62D03DD-7D6E-44A7-BB59-4C92D53B0B40}">
      <dgm:prSet/>
      <dgm:spPr/>
      <dgm:t>
        <a:bodyPr/>
        <a:lstStyle/>
        <a:p>
          <a:endParaRPr lang="en-US"/>
        </a:p>
      </dgm:t>
    </dgm:pt>
    <dgm:pt modelId="{DB1C7806-A138-47DD-83DD-6F4538BF9FD5}" type="sibTrans" cxnId="{C62D03DD-7D6E-44A7-BB59-4C92D53B0B40}">
      <dgm:prSet/>
      <dgm:spPr/>
      <dgm:t>
        <a:bodyPr/>
        <a:lstStyle/>
        <a:p>
          <a:endParaRPr lang="en-US"/>
        </a:p>
      </dgm:t>
    </dgm:pt>
    <dgm:pt modelId="{6EDE485E-25DC-4785-908E-9D3190EBE170}">
      <dgm:prSet/>
      <dgm:spPr/>
      <dgm:t>
        <a:bodyPr/>
        <a:lstStyle/>
        <a:p>
          <a:r>
            <a:rPr lang="en-US"/>
            <a:t>Child labor was prohibited in many states, and new laws were enacted that set a minimum age for workers.</a:t>
          </a:r>
        </a:p>
      </dgm:t>
    </dgm:pt>
    <dgm:pt modelId="{E68804A4-0703-43E3-99EB-11D940AF3269}" type="parTrans" cxnId="{268F125C-B576-4089-8CEA-47975C1793E1}">
      <dgm:prSet/>
      <dgm:spPr/>
      <dgm:t>
        <a:bodyPr/>
        <a:lstStyle/>
        <a:p>
          <a:endParaRPr lang="en-US"/>
        </a:p>
      </dgm:t>
    </dgm:pt>
    <dgm:pt modelId="{77E6BA21-4E22-4499-A19F-84ADCB7BD7B3}" type="sibTrans" cxnId="{268F125C-B576-4089-8CEA-47975C1793E1}">
      <dgm:prSet/>
      <dgm:spPr/>
      <dgm:t>
        <a:bodyPr/>
        <a:lstStyle/>
        <a:p>
          <a:endParaRPr lang="en-US"/>
        </a:p>
      </dgm:t>
    </dgm:pt>
    <dgm:pt modelId="{8E7E273E-60B6-4990-BF3B-8E54530E1DBF}">
      <dgm:prSet/>
      <dgm:spPr/>
      <dgm:t>
        <a:bodyPr/>
        <a:lstStyle/>
        <a:p>
          <a:r>
            <a:rPr lang="en-US"/>
            <a:t>Labor unions became widely acknowledged and more powerful.</a:t>
          </a:r>
        </a:p>
      </dgm:t>
    </dgm:pt>
    <dgm:pt modelId="{5364CC61-09FC-4671-A25E-E2C30C2FC2DC}" type="parTrans" cxnId="{50A1D185-CB00-472E-9E8C-32CEE46573B1}">
      <dgm:prSet/>
      <dgm:spPr/>
      <dgm:t>
        <a:bodyPr/>
        <a:lstStyle/>
        <a:p>
          <a:endParaRPr lang="en-US"/>
        </a:p>
      </dgm:t>
    </dgm:pt>
    <dgm:pt modelId="{45442D26-C2E7-4681-9466-A2EFAEC5ACDA}" type="sibTrans" cxnId="{50A1D185-CB00-472E-9E8C-32CEE46573B1}">
      <dgm:prSet/>
      <dgm:spPr/>
      <dgm:t>
        <a:bodyPr/>
        <a:lstStyle/>
        <a:p>
          <a:endParaRPr lang="en-US"/>
        </a:p>
      </dgm:t>
    </dgm:pt>
    <dgm:pt modelId="{03064136-259D-43E3-9451-21D80549E452}">
      <dgm:prSet/>
      <dgm:spPr/>
      <dgm:t>
        <a:bodyPr/>
        <a:lstStyle/>
        <a:p>
          <a:r>
            <a:rPr lang="en-US"/>
            <a:t>With the increase in the exploitation of the natural sources, conservation became a vital issue.</a:t>
          </a:r>
        </a:p>
      </dgm:t>
    </dgm:pt>
    <dgm:pt modelId="{39F60BBB-56F3-40F6-AE88-E0CA328D997D}" type="parTrans" cxnId="{C04DF339-1EE7-4793-B79A-1A99C580F21B}">
      <dgm:prSet/>
      <dgm:spPr/>
      <dgm:t>
        <a:bodyPr/>
        <a:lstStyle/>
        <a:p>
          <a:endParaRPr lang="en-US"/>
        </a:p>
      </dgm:t>
    </dgm:pt>
    <dgm:pt modelId="{74A18441-6B32-4F82-ADD3-DFF4FA634722}" type="sibTrans" cxnId="{C04DF339-1EE7-4793-B79A-1A99C580F21B}">
      <dgm:prSet/>
      <dgm:spPr/>
      <dgm:t>
        <a:bodyPr/>
        <a:lstStyle/>
        <a:p>
          <a:endParaRPr lang="en-US"/>
        </a:p>
      </dgm:t>
    </dgm:pt>
    <dgm:pt modelId="{BD8FFBAE-5E97-42B0-8A5F-3DA79BBD5376}">
      <dgm:prSet/>
      <dgm:spPr/>
      <dgm:t>
        <a:bodyPr/>
        <a:lstStyle/>
        <a:p>
          <a:r>
            <a:rPr lang="en-US" dirty="0"/>
            <a:t>Prohibition and eugenics were at the focal of some progressives, who viewed sobriety a necessary American virtue and immigrants an unregulated burden to American taxpayers.</a:t>
          </a:r>
        </a:p>
      </dgm:t>
    </dgm:pt>
    <dgm:pt modelId="{B8204F39-810F-4145-963F-049A16D117C5}" type="parTrans" cxnId="{865C8C2A-1DF9-42CA-9704-32113AC5D4CD}">
      <dgm:prSet/>
      <dgm:spPr/>
      <dgm:t>
        <a:bodyPr/>
        <a:lstStyle/>
        <a:p>
          <a:endParaRPr lang="en-US"/>
        </a:p>
      </dgm:t>
    </dgm:pt>
    <dgm:pt modelId="{D1121525-AE06-43B8-B817-93374380BC75}" type="sibTrans" cxnId="{865C8C2A-1DF9-42CA-9704-32113AC5D4CD}">
      <dgm:prSet/>
      <dgm:spPr/>
      <dgm:t>
        <a:bodyPr/>
        <a:lstStyle/>
        <a:p>
          <a:endParaRPr lang="en-US"/>
        </a:p>
      </dgm:t>
    </dgm:pt>
    <dgm:pt modelId="{EB584C89-7084-FA4B-A6DD-1224A9EFFA0C}" type="pres">
      <dgm:prSet presAssocID="{7AD5E57A-22A6-4ABF-AD83-F01A5188C2E9}" presName="vert0" presStyleCnt="0">
        <dgm:presLayoutVars>
          <dgm:dir/>
          <dgm:animOne val="branch"/>
          <dgm:animLvl val="lvl"/>
        </dgm:presLayoutVars>
      </dgm:prSet>
      <dgm:spPr/>
    </dgm:pt>
    <dgm:pt modelId="{10DE2D65-AB99-134E-BD6E-6D67D9F0DDE9}" type="pres">
      <dgm:prSet presAssocID="{9554F2DF-D689-4D38-B274-F14BE6EA5B8C}" presName="thickLine" presStyleLbl="alignNode1" presStyleIdx="0" presStyleCnt="9"/>
      <dgm:spPr/>
    </dgm:pt>
    <dgm:pt modelId="{6099C623-6A00-E147-B795-C7EC9B78146D}" type="pres">
      <dgm:prSet presAssocID="{9554F2DF-D689-4D38-B274-F14BE6EA5B8C}" presName="horz1" presStyleCnt="0"/>
      <dgm:spPr/>
    </dgm:pt>
    <dgm:pt modelId="{9B26136D-7A3F-904F-96D4-518F51FD1995}" type="pres">
      <dgm:prSet presAssocID="{9554F2DF-D689-4D38-B274-F14BE6EA5B8C}" presName="tx1" presStyleLbl="revTx" presStyleIdx="0" presStyleCnt="9"/>
      <dgm:spPr/>
    </dgm:pt>
    <dgm:pt modelId="{AB5F18D6-BE46-0B40-B2B5-5DB706ED70D2}" type="pres">
      <dgm:prSet presAssocID="{9554F2DF-D689-4D38-B274-F14BE6EA5B8C}" presName="vert1" presStyleCnt="0"/>
      <dgm:spPr/>
    </dgm:pt>
    <dgm:pt modelId="{C92AD954-693E-794C-B735-5AF758BC286C}" type="pres">
      <dgm:prSet presAssocID="{E6B77CE6-456E-49A5-8503-20F634DE1B8E}" presName="thickLine" presStyleLbl="alignNode1" presStyleIdx="1" presStyleCnt="9"/>
      <dgm:spPr/>
    </dgm:pt>
    <dgm:pt modelId="{95849E49-64B3-7C4C-8345-8D0B19C74257}" type="pres">
      <dgm:prSet presAssocID="{E6B77CE6-456E-49A5-8503-20F634DE1B8E}" presName="horz1" presStyleCnt="0"/>
      <dgm:spPr/>
    </dgm:pt>
    <dgm:pt modelId="{6DECC85D-2F3F-804D-AD67-6978D7F71581}" type="pres">
      <dgm:prSet presAssocID="{E6B77CE6-456E-49A5-8503-20F634DE1B8E}" presName="tx1" presStyleLbl="revTx" presStyleIdx="1" presStyleCnt="9"/>
      <dgm:spPr/>
    </dgm:pt>
    <dgm:pt modelId="{CEA9CF2D-8F48-914C-9850-5144D84D9E67}" type="pres">
      <dgm:prSet presAssocID="{E6B77CE6-456E-49A5-8503-20F634DE1B8E}" presName="vert1" presStyleCnt="0"/>
      <dgm:spPr/>
    </dgm:pt>
    <dgm:pt modelId="{49B2D953-894F-0D42-AE17-028C46E2B7B7}" type="pres">
      <dgm:prSet presAssocID="{71CD3C7E-FFDD-43D2-8EFA-B2D6FC0646B9}" presName="thickLine" presStyleLbl="alignNode1" presStyleIdx="2" presStyleCnt="9"/>
      <dgm:spPr/>
    </dgm:pt>
    <dgm:pt modelId="{585E8757-C149-6546-A7FC-F8600E6AF1BF}" type="pres">
      <dgm:prSet presAssocID="{71CD3C7E-FFDD-43D2-8EFA-B2D6FC0646B9}" presName="horz1" presStyleCnt="0"/>
      <dgm:spPr/>
    </dgm:pt>
    <dgm:pt modelId="{FD10B7CE-8056-D44E-83B1-F491259386CE}" type="pres">
      <dgm:prSet presAssocID="{71CD3C7E-FFDD-43D2-8EFA-B2D6FC0646B9}" presName="tx1" presStyleLbl="revTx" presStyleIdx="2" presStyleCnt="9"/>
      <dgm:spPr/>
    </dgm:pt>
    <dgm:pt modelId="{A8B9D1BB-398D-AD4F-9D50-AB634F8A2DE2}" type="pres">
      <dgm:prSet presAssocID="{71CD3C7E-FFDD-43D2-8EFA-B2D6FC0646B9}" presName="vert1" presStyleCnt="0"/>
      <dgm:spPr/>
    </dgm:pt>
    <dgm:pt modelId="{20F31118-AA3D-6C42-8EDF-4490A237709B}" type="pres">
      <dgm:prSet presAssocID="{481DC6B9-478B-4ADB-9234-46A299982695}" presName="thickLine" presStyleLbl="alignNode1" presStyleIdx="3" presStyleCnt="9"/>
      <dgm:spPr/>
    </dgm:pt>
    <dgm:pt modelId="{5A1E1856-0A74-B648-8C69-0B44615732C6}" type="pres">
      <dgm:prSet presAssocID="{481DC6B9-478B-4ADB-9234-46A299982695}" presName="horz1" presStyleCnt="0"/>
      <dgm:spPr/>
    </dgm:pt>
    <dgm:pt modelId="{9A8C0B00-DFB4-3C41-A3F5-BB9D11985D61}" type="pres">
      <dgm:prSet presAssocID="{481DC6B9-478B-4ADB-9234-46A299982695}" presName="tx1" presStyleLbl="revTx" presStyleIdx="3" presStyleCnt="9"/>
      <dgm:spPr/>
    </dgm:pt>
    <dgm:pt modelId="{27FA9654-A9DF-FD40-902D-7AB5B633A9B5}" type="pres">
      <dgm:prSet presAssocID="{481DC6B9-478B-4ADB-9234-46A299982695}" presName="vert1" presStyleCnt="0"/>
      <dgm:spPr/>
    </dgm:pt>
    <dgm:pt modelId="{22224AC0-7319-0A42-8D72-BCA13F8891BC}" type="pres">
      <dgm:prSet presAssocID="{A1E33D10-1D8C-42BE-B19F-1A0B6A5318C6}" presName="thickLine" presStyleLbl="alignNode1" presStyleIdx="4" presStyleCnt="9"/>
      <dgm:spPr/>
    </dgm:pt>
    <dgm:pt modelId="{73701E05-27A1-2D44-93E2-573B996E00E0}" type="pres">
      <dgm:prSet presAssocID="{A1E33D10-1D8C-42BE-B19F-1A0B6A5318C6}" presName="horz1" presStyleCnt="0"/>
      <dgm:spPr/>
    </dgm:pt>
    <dgm:pt modelId="{805F792D-55CE-EC40-9846-9C536A754075}" type="pres">
      <dgm:prSet presAssocID="{A1E33D10-1D8C-42BE-B19F-1A0B6A5318C6}" presName="tx1" presStyleLbl="revTx" presStyleIdx="4" presStyleCnt="9"/>
      <dgm:spPr/>
    </dgm:pt>
    <dgm:pt modelId="{F1411B50-C319-C944-A406-F2E9895939EE}" type="pres">
      <dgm:prSet presAssocID="{A1E33D10-1D8C-42BE-B19F-1A0B6A5318C6}" presName="vert1" presStyleCnt="0"/>
      <dgm:spPr/>
    </dgm:pt>
    <dgm:pt modelId="{EB0AAFEA-47C5-B142-8D1C-C1547CA1CEAA}" type="pres">
      <dgm:prSet presAssocID="{6EDE485E-25DC-4785-908E-9D3190EBE170}" presName="thickLine" presStyleLbl="alignNode1" presStyleIdx="5" presStyleCnt="9"/>
      <dgm:spPr/>
    </dgm:pt>
    <dgm:pt modelId="{61CF6D32-9111-CB4B-B007-F72441933509}" type="pres">
      <dgm:prSet presAssocID="{6EDE485E-25DC-4785-908E-9D3190EBE170}" presName="horz1" presStyleCnt="0"/>
      <dgm:spPr/>
    </dgm:pt>
    <dgm:pt modelId="{4239A8F1-E751-DE4F-8800-1F1149C5738C}" type="pres">
      <dgm:prSet presAssocID="{6EDE485E-25DC-4785-908E-9D3190EBE170}" presName="tx1" presStyleLbl="revTx" presStyleIdx="5" presStyleCnt="9"/>
      <dgm:spPr/>
    </dgm:pt>
    <dgm:pt modelId="{9E04202C-2BE5-9842-A01F-18685D716FF0}" type="pres">
      <dgm:prSet presAssocID="{6EDE485E-25DC-4785-908E-9D3190EBE170}" presName="vert1" presStyleCnt="0"/>
      <dgm:spPr/>
    </dgm:pt>
    <dgm:pt modelId="{432D633F-6ABA-5249-9740-A5DCE2224EE3}" type="pres">
      <dgm:prSet presAssocID="{8E7E273E-60B6-4990-BF3B-8E54530E1DBF}" presName="thickLine" presStyleLbl="alignNode1" presStyleIdx="6" presStyleCnt="9"/>
      <dgm:spPr/>
    </dgm:pt>
    <dgm:pt modelId="{4B2F380E-EB04-D947-A034-5F04463119EC}" type="pres">
      <dgm:prSet presAssocID="{8E7E273E-60B6-4990-BF3B-8E54530E1DBF}" presName="horz1" presStyleCnt="0"/>
      <dgm:spPr/>
    </dgm:pt>
    <dgm:pt modelId="{CD809531-2191-4C42-82CF-E66F9D2F5643}" type="pres">
      <dgm:prSet presAssocID="{8E7E273E-60B6-4990-BF3B-8E54530E1DBF}" presName="tx1" presStyleLbl="revTx" presStyleIdx="6" presStyleCnt="9"/>
      <dgm:spPr/>
    </dgm:pt>
    <dgm:pt modelId="{9F8D2298-1C57-944B-8803-6EA0542C372F}" type="pres">
      <dgm:prSet presAssocID="{8E7E273E-60B6-4990-BF3B-8E54530E1DBF}" presName="vert1" presStyleCnt="0"/>
      <dgm:spPr/>
    </dgm:pt>
    <dgm:pt modelId="{7831697E-E41C-164D-93A9-BA67A0FF8E40}" type="pres">
      <dgm:prSet presAssocID="{03064136-259D-43E3-9451-21D80549E452}" presName="thickLine" presStyleLbl="alignNode1" presStyleIdx="7" presStyleCnt="9"/>
      <dgm:spPr/>
    </dgm:pt>
    <dgm:pt modelId="{9D411F42-1639-0541-A33A-EB905EAC3175}" type="pres">
      <dgm:prSet presAssocID="{03064136-259D-43E3-9451-21D80549E452}" presName="horz1" presStyleCnt="0"/>
      <dgm:spPr/>
    </dgm:pt>
    <dgm:pt modelId="{FC1FFB4B-19D1-0242-BBDA-28EB971D5A58}" type="pres">
      <dgm:prSet presAssocID="{03064136-259D-43E3-9451-21D80549E452}" presName="tx1" presStyleLbl="revTx" presStyleIdx="7" presStyleCnt="9"/>
      <dgm:spPr/>
    </dgm:pt>
    <dgm:pt modelId="{9FCE3B3E-FE3B-C246-B390-4901975ABEA4}" type="pres">
      <dgm:prSet presAssocID="{03064136-259D-43E3-9451-21D80549E452}" presName="vert1" presStyleCnt="0"/>
      <dgm:spPr/>
    </dgm:pt>
    <dgm:pt modelId="{AB441AEE-9438-AB4E-A2D2-C3EB5FA1AADC}" type="pres">
      <dgm:prSet presAssocID="{BD8FFBAE-5E97-42B0-8A5F-3DA79BBD5376}" presName="thickLine" presStyleLbl="alignNode1" presStyleIdx="8" presStyleCnt="9"/>
      <dgm:spPr/>
    </dgm:pt>
    <dgm:pt modelId="{D2144D2D-D22A-184E-B4CD-2AACA897A6AF}" type="pres">
      <dgm:prSet presAssocID="{BD8FFBAE-5E97-42B0-8A5F-3DA79BBD5376}" presName="horz1" presStyleCnt="0"/>
      <dgm:spPr/>
    </dgm:pt>
    <dgm:pt modelId="{0FAFAC9F-DE5C-7B40-AB1B-1D611372368B}" type="pres">
      <dgm:prSet presAssocID="{BD8FFBAE-5E97-42B0-8A5F-3DA79BBD5376}" presName="tx1" presStyleLbl="revTx" presStyleIdx="8" presStyleCnt="9"/>
      <dgm:spPr/>
    </dgm:pt>
    <dgm:pt modelId="{137926AD-CC7A-154C-938C-D0FC3F4CF77B}" type="pres">
      <dgm:prSet presAssocID="{BD8FFBAE-5E97-42B0-8A5F-3DA79BBD5376}" presName="vert1" presStyleCnt="0"/>
      <dgm:spPr/>
    </dgm:pt>
  </dgm:ptLst>
  <dgm:cxnLst>
    <dgm:cxn modelId="{F2A84218-971E-9145-B05E-9F4DC2FCE7FA}" type="presOf" srcId="{9554F2DF-D689-4D38-B274-F14BE6EA5B8C}" destId="{9B26136D-7A3F-904F-96D4-518F51FD1995}" srcOrd="0" destOrd="0" presId="urn:microsoft.com/office/officeart/2008/layout/LinedList"/>
    <dgm:cxn modelId="{00DDE021-1619-6F45-A581-A48E71559B9F}" type="presOf" srcId="{481DC6B9-478B-4ADB-9234-46A299982695}" destId="{9A8C0B00-DFB4-3C41-A3F5-BB9D11985D61}" srcOrd="0" destOrd="0" presId="urn:microsoft.com/office/officeart/2008/layout/LinedList"/>
    <dgm:cxn modelId="{865C8C2A-1DF9-42CA-9704-32113AC5D4CD}" srcId="{7AD5E57A-22A6-4ABF-AD83-F01A5188C2E9}" destId="{BD8FFBAE-5E97-42B0-8A5F-3DA79BBD5376}" srcOrd="8" destOrd="0" parTransId="{B8204F39-810F-4145-963F-049A16D117C5}" sibTransId="{D1121525-AE06-43B8-B817-93374380BC75}"/>
    <dgm:cxn modelId="{74CDF535-538C-0941-B87E-16D6FF50FA58}" type="presOf" srcId="{8E7E273E-60B6-4990-BF3B-8E54530E1DBF}" destId="{CD809531-2191-4C42-82CF-E66F9D2F5643}" srcOrd="0" destOrd="0" presId="urn:microsoft.com/office/officeart/2008/layout/LinedList"/>
    <dgm:cxn modelId="{C04DF339-1EE7-4793-B79A-1A99C580F21B}" srcId="{7AD5E57A-22A6-4ABF-AD83-F01A5188C2E9}" destId="{03064136-259D-43E3-9451-21D80549E452}" srcOrd="7" destOrd="0" parTransId="{39F60BBB-56F3-40F6-AE88-E0CA328D997D}" sibTransId="{74A18441-6B32-4F82-ADD3-DFF4FA634722}"/>
    <dgm:cxn modelId="{255F6841-3C6B-C142-8B98-E82FA9339EAD}" type="presOf" srcId="{7AD5E57A-22A6-4ABF-AD83-F01A5188C2E9}" destId="{EB584C89-7084-FA4B-A6DD-1224A9EFFA0C}" srcOrd="0" destOrd="0" presId="urn:microsoft.com/office/officeart/2008/layout/LinedList"/>
    <dgm:cxn modelId="{13E09753-3C26-7C40-BF8C-53B41CE12CA2}" type="presOf" srcId="{03064136-259D-43E3-9451-21D80549E452}" destId="{FC1FFB4B-19D1-0242-BBDA-28EB971D5A58}" srcOrd="0" destOrd="0" presId="urn:microsoft.com/office/officeart/2008/layout/LinedList"/>
    <dgm:cxn modelId="{30C58B59-BC2E-F449-A173-930873C90605}" type="presOf" srcId="{6EDE485E-25DC-4785-908E-9D3190EBE170}" destId="{4239A8F1-E751-DE4F-8800-1F1149C5738C}" srcOrd="0" destOrd="0" presId="urn:microsoft.com/office/officeart/2008/layout/LinedList"/>
    <dgm:cxn modelId="{268F125C-B576-4089-8CEA-47975C1793E1}" srcId="{7AD5E57A-22A6-4ABF-AD83-F01A5188C2E9}" destId="{6EDE485E-25DC-4785-908E-9D3190EBE170}" srcOrd="5" destOrd="0" parTransId="{E68804A4-0703-43E3-99EB-11D940AF3269}" sibTransId="{77E6BA21-4E22-4499-A19F-84ADCB7BD7B3}"/>
    <dgm:cxn modelId="{BEACD36A-9650-E041-A2E9-0B60035B1007}" type="presOf" srcId="{BD8FFBAE-5E97-42B0-8A5F-3DA79BBD5376}" destId="{0FAFAC9F-DE5C-7B40-AB1B-1D611372368B}" srcOrd="0" destOrd="0" presId="urn:microsoft.com/office/officeart/2008/layout/LinedList"/>
    <dgm:cxn modelId="{74970083-5670-254B-80C6-7C4AFD95248F}" type="presOf" srcId="{A1E33D10-1D8C-42BE-B19F-1A0B6A5318C6}" destId="{805F792D-55CE-EC40-9846-9C536A754075}" srcOrd="0" destOrd="0" presId="urn:microsoft.com/office/officeart/2008/layout/LinedList"/>
    <dgm:cxn modelId="{50A1D185-CB00-472E-9E8C-32CEE46573B1}" srcId="{7AD5E57A-22A6-4ABF-AD83-F01A5188C2E9}" destId="{8E7E273E-60B6-4990-BF3B-8E54530E1DBF}" srcOrd="6" destOrd="0" parTransId="{5364CC61-09FC-4671-A25E-E2C30C2FC2DC}" sibTransId="{45442D26-C2E7-4681-9466-A2EFAEC5ACDA}"/>
    <dgm:cxn modelId="{55BC19A0-6D9E-3640-88B2-F31D1213E130}" type="presOf" srcId="{E6B77CE6-456E-49A5-8503-20F634DE1B8E}" destId="{6DECC85D-2F3F-804D-AD67-6978D7F71581}" srcOrd="0" destOrd="0" presId="urn:microsoft.com/office/officeart/2008/layout/LinedList"/>
    <dgm:cxn modelId="{2793C3A3-22BB-9847-A55B-415DBA2A6FA4}" type="presOf" srcId="{71CD3C7E-FFDD-43D2-8EFA-B2D6FC0646B9}" destId="{FD10B7CE-8056-D44E-83B1-F491259386CE}" srcOrd="0" destOrd="0" presId="urn:microsoft.com/office/officeart/2008/layout/LinedList"/>
    <dgm:cxn modelId="{C1D1E7B8-F7CF-4DD5-9624-C085AAA13601}" srcId="{7AD5E57A-22A6-4ABF-AD83-F01A5188C2E9}" destId="{9554F2DF-D689-4D38-B274-F14BE6EA5B8C}" srcOrd="0" destOrd="0" parTransId="{86F2862B-FDE7-47DD-97CD-B7B9EEC5825E}" sibTransId="{5F597C27-C1F9-41A5-8337-87B392C48C3D}"/>
    <dgm:cxn modelId="{771411D2-245D-4ABB-9D0A-EC420E502E1E}" srcId="{7AD5E57A-22A6-4ABF-AD83-F01A5188C2E9}" destId="{481DC6B9-478B-4ADB-9234-46A299982695}" srcOrd="3" destOrd="0" parTransId="{020C6972-E48A-46B5-B98B-64990F8D8899}" sibTransId="{92718FF5-009B-41D4-8B00-786C03AC7529}"/>
    <dgm:cxn modelId="{2E2055D9-340A-4B73-9E05-26A2AC267ED8}" srcId="{7AD5E57A-22A6-4ABF-AD83-F01A5188C2E9}" destId="{E6B77CE6-456E-49A5-8503-20F634DE1B8E}" srcOrd="1" destOrd="0" parTransId="{B8E83BE9-8FFD-40A3-85C6-001975B6706E}" sibTransId="{7C493C0B-6FA7-46BA-9DFB-81CA3FC42E67}"/>
    <dgm:cxn modelId="{C62D03DD-7D6E-44A7-BB59-4C92D53B0B40}" srcId="{7AD5E57A-22A6-4ABF-AD83-F01A5188C2E9}" destId="{A1E33D10-1D8C-42BE-B19F-1A0B6A5318C6}" srcOrd="4" destOrd="0" parTransId="{F0958F59-69DB-48AD-94DD-31E6693A03A4}" sibTransId="{DB1C7806-A138-47DD-83DD-6F4538BF9FD5}"/>
    <dgm:cxn modelId="{63FBE7E0-93E8-4E0A-A6FF-070923406CB9}" srcId="{7AD5E57A-22A6-4ABF-AD83-F01A5188C2E9}" destId="{71CD3C7E-FFDD-43D2-8EFA-B2D6FC0646B9}" srcOrd="2" destOrd="0" parTransId="{C8A34BDB-2298-4A15-8924-B9D1A19825D3}" sibTransId="{19E90A6B-01C3-4A30-8599-82F061B1382E}"/>
    <dgm:cxn modelId="{5FD6AC23-B496-F344-B126-B463D31EEC98}" type="presParOf" srcId="{EB584C89-7084-FA4B-A6DD-1224A9EFFA0C}" destId="{10DE2D65-AB99-134E-BD6E-6D67D9F0DDE9}" srcOrd="0" destOrd="0" presId="urn:microsoft.com/office/officeart/2008/layout/LinedList"/>
    <dgm:cxn modelId="{3A8CBC84-8007-1848-BA0A-5683993C1739}" type="presParOf" srcId="{EB584C89-7084-FA4B-A6DD-1224A9EFFA0C}" destId="{6099C623-6A00-E147-B795-C7EC9B78146D}" srcOrd="1" destOrd="0" presId="urn:microsoft.com/office/officeart/2008/layout/LinedList"/>
    <dgm:cxn modelId="{970A4F9B-D028-BB45-A0EB-E4AAC9052F4C}" type="presParOf" srcId="{6099C623-6A00-E147-B795-C7EC9B78146D}" destId="{9B26136D-7A3F-904F-96D4-518F51FD1995}" srcOrd="0" destOrd="0" presId="urn:microsoft.com/office/officeart/2008/layout/LinedList"/>
    <dgm:cxn modelId="{12461BB0-04D6-F849-8CE3-9191ECD20014}" type="presParOf" srcId="{6099C623-6A00-E147-B795-C7EC9B78146D}" destId="{AB5F18D6-BE46-0B40-B2B5-5DB706ED70D2}" srcOrd="1" destOrd="0" presId="urn:microsoft.com/office/officeart/2008/layout/LinedList"/>
    <dgm:cxn modelId="{8CE00CF9-1F37-3D4E-BB44-56430817216B}" type="presParOf" srcId="{EB584C89-7084-FA4B-A6DD-1224A9EFFA0C}" destId="{C92AD954-693E-794C-B735-5AF758BC286C}" srcOrd="2" destOrd="0" presId="urn:microsoft.com/office/officeart/2008/layout/LinedList"/>
    <dgm:cxn modelId="{FFB360D8-21AE-0646-A6BC-D9A94FB1AB0C}" type="presParOf" srcId="{EB584C89-7084-FA4B-A6DD-1224A9EFFA0C}" destId="{95849E49-64B3-7C4C-8345-8D0B19C74257}" srcOrd="3" destOrd="0" presId="urn:microsoft.com/office/officeart/2008/layout/LinedList"/>
    <dgm:cxn modelId="{37C2DAA0-583C-0348-AE0F-C87067902DED}" type="presParOf" srcId="{95849E49-64B3-7C4C-8345-8D0B19C74257}" destId="{6DECC85D-2F3F-804D-AD67-6978D7F71581}" srcOrd="0" destOrd="0" presId="urn:microsoft.com/office/officeart/2008/layout/LinedList"/>
    <dgm:cxn modelId="{66F8A123-D9DA-934D-80EB-D19CAACE4BDD}" type="presParOf" srcId="{95849E49-64B3-7C4C-8345-8D0B19C74257}" destId="{CEA9CF2D-8F48-914C-9850-5144D84D9E67}" srcOrd="1" destOrd="0" presId="urn:microsoft.com/office/officeart/2008/layout/LinedList"/>
    <dgm:cxn modelId="{634C2280-1D86-AC40-ADA6-A6C2A5380A70}" type="presParOf" srcId="{EB584C89-7084-FA4B-A6DD-1224A9EFFA0C}" destId="{49B2D953-894F-0D42-AE17-028C46E2B7B7}" srcOrd="4" destOrd="0" presId="urn:microsoft.com/office/officeart/2008/layout/LinedList"/>
    <dgm:cxn modelId="{02C50761-63B1-5B41-B462-2DFEFA98247D}" type="presParOf" srcId="{EB584C89-7084-FA4B-A6DD-1224A9EFFA0C}" destId="{585E8757-C149-6546-A7FC-F8600E6AF1BF}" srcOrd="5" destOrd="0" presId="urn:microsoft.com/office/officeart/2008/layout/LinedList"/>
    <dgm:cxn modelId="{1FEFCD9B-EAA5-7649-8E33-88C167EEA11A}" type="presParOf" srcId="{585E8757-C149-6546-A7FC-F8600E6AF1BF}" destId="{FD10B7CE-8056-D44E-83B1-F491259386CE}" srcOrd="0" destOrd="0" presId="urn:microsoft.com/office/officeart/2008/layout/LinedList"/>
    <dgm:cxn modelId="{3EBB380B-EF86-4747-B191-93B5277E6D9C}" type="presParOf" srcId="{585E8757-C149-6546-A7FC-F8600E6AF1BF}" destId="{A8B9D1BB-398D-AD4F-9D50-AB634F8A2DE2}" srcOrd="1" destOrd="0" presId="urn:microsoft.com/office/officeart/2008/layout/LinedList"/>
    <dgm:cxn modelId="{21F76B47-CD1B-BB43-9F2E-21D1E1476E03}" type="presParOf" srcId="{EB584C89-7084-FA4B-A6DD-1224A9EFFA0C}" destId="{20F31118-AA3D-6C42-8EDF-4490A237709B}" srcOrd="6" destOrd="0" presId="urn:microsoft.com/office/officeart/2008/layout/LinedList"/>
    <dgm:cxn modelId="{F828B71C-712D-B848-A4A6-486C7492E3E1}" type="presParOf" srcId="{EB584C89-7084-FA4B-A6DD-1224A9EFFA0C}" destId="{5A1E1856-0A74-B648-8C69-0B44615732C6}" srcOrd="7" destOrd="0" presId="urn:microsoft.com/office/officeart/2008/layout/LinedList"/>
    <dgm:cxn modelId="{266560F8-E930-2D47-82B2-48FB3B3F4308}" type="presParOf" srcId="{5A1E1856-0A74-B648-8C69-0B44615732C6}" destId="{9A8C0B00-DFB4-3C41-A3F5-BB9D11985D61}" srcOrd="0" destOrd="0" presId="urn:microsoft.com/office/officeart/2008/layout/LinedList"/>
    <dgm:cxn modelId="{F967E969-1AC3-AB4B-A79B-36AE643E6388}" type="presParOf" srcId="{5A1E1856-0A74-B648-8C69-0B44615732C6}" destId="{27FA9654-A9DF-FD40-902D-7AB5B633A9B5}" srcOrd="1" destOrd="0" presId="urn:microsoft.com/office/officeart/2008/layout/LinedList"/>
    <dgm:cxn modelId="{F43D8994-65DC-3741-8B58-AF9246D24D1E}" type="presParOf" srcId="{EB584C89-7084-FA4B-A6DD-1224A9EFFA0C}" destId="{22224AC0-7319-0A42-8D72-BCA13F8891BC}" srcOrd="8" destOrd="0" presId="urn:microsoft.com/office/officeart/2008/layout/LinedList"/>
    <dgm:cxn modelId="{5D0B1269-C177-6D42-AE4B-C4935375279E}" type="presParOf" srcId="{EB584C89-7084-FA4B-A6DD-1224A9EFFA0C}" destId="{73701E05-27A1-2D44-93E2-573B996E00E0}" srcOrd="9" destOrd="0" presId="urn:microsoft.com/office/officeart/2008/layout/LinedList"/>
    <dgm:cxn modelId="{86477CD2-3EF9-6547-8F8E-C641EB189FE4}" type="presParOf" srcId="{73701E05-27A1-2D44-93E2-573B996E00E0}" destId="{805F792D-55CE-EC40-9846-9C536A754075}" srcOrd="0" destOrd="0" presId="urn:microsoft.com/office/officeart/2008/layout/LinedList"/>
    <dgm:cxn modelId="{AFF95D27-8C2F-474A-A5B4-6156F33F247A}" type="presParOf" srcId="{73701E05-27A1-2D44-93E2-573B996E00E0}" destId="{F1411B50-C319-C944-A406-F2E9895939EE}" srcOrd="1" destOrd="0" presId="urn:microsoft.com/office/officeart/2008/layout/LinedList"/>
    <dgm:cxn modelId="{25D92FE9-485C-B846-AD81-645CFD12FCB7}" type="presParOf" srcId="{EB584C89-7084-FA4B-A6DD-1224A9EFFA0C}" destId="{EB0AAFEA-47C5-B142-8D1C-C1547CA1CEAA}" srcOrd="10" destOrd="0" presId="urn:microsoft.com/office/officeart/2008/layout/LinedList"/>
    <dgm:cxn modelId="{C82EC39A-B1AA-594D-90B2-6D3EC7ECE1A0}" type="presParOf" srcId="{EB584C89-7084-FA4B-A6DD-1224A9EFFA0C}" destId="{61CF6D32-9111-CB4B-B007-F72441933509}" srcOrd="11" destOrd="0" presId="urn:microsoft.com/office/officeart/2008/layout/LinedList"/>
    <dgm:cxn modelId="{47C4DCE0-E4EE-B549-95D9-DEBD70F30BC7}" type="presParOf" srcId="{61CF6D32-9111-CB4B-B007-F72441933509}" destId="{4239A8F1-E751-DE4F-8800-1F1149C5738C}" srcOrd="0" destOrd="0" presId="urn:microsoft.com/office/officeart/2008/layout/LinedList"/>
    <dgm:cxn modelId="{D9EEBF47-3ADF-4343-9D4C-6D7B06579666}" type="presParOf" srcId="{61CF6D32-9111-CB4B-B007-F72441933509}" destId="{9E04202C-2BE5-9842-A01F-18685D716FF0}" srcOrd="1" destOrd="0" presId="urn:microsoft.com/office/officeart/2008/layout/LinedList"/>
    <dgm:cxn modelId="{EAF1486B-CAC6-4C4D-892C-709FFD84B31C}" type="presParOf" srcId="{EB584C89-7084-FA4B-A6DD-1224A9EFFA0C}" destId="{432D633F-6ABA-5249-9740-A5DCE2224EE3}" srcOrd="12" destOrd="0" presId="urn:microsoft.com/office/officeart/2008/layout/LinedList"/>
    <dgm:cxn modelId="{D1914C9F-5DA5-154C-82C1-11A66F84F70F}" type="presParOf" srcId="{EB584C89-7084-FA4B-A6DD-1224A9EFFA0C}" destId="{4B2F380E-EB04-D947-A034-5F04463119EC}" srcOrd="13" destOrd="0" presId="urn:microsoft.com/office/officeart/2008/layout/LinedList"/>
    <dgm:cxn modelId="{F6F547BC-8FF9-AC42-B9BD-5EE848CCDAFE}" type="presParOf" srcId="{4B2F380E-EB04-D947-A034-5F04463119EC}" destId="{CD809531-2191-4C42-82CF-E66F9D2F5643}" srcOrd="0" destOrd="0" presId="urn:microsoft.com/office/officeart/2008/layout/LinedList"/>
    <dgm:cxn modelId="{39F05B03-C525-6B48-BC44-8F1569C72E5D}" type="presParOf" srcId="{4B2F380E-EB04-D947-A034-5F04463119EC}" destId="{9F8D2298-1C57-944B-8803-6EA0542C372F}" srcOrd="1" destOrd="0" presId="urn:microsoft.com/office/officeart/2008/layout/LinedList"/>
    <dgm:cxn modelId="{0222ECAD-5B44-BE44-B5E3-83997FB1DFA0}" type="presParOf" srcId="{EB584C89-7084-FA4B-A6DD-1224A9EFFA0C}" destId="{7831697E-E41C-164D-93A9-BA67A0FF8E40}" srcOrd="14" destOrd="0" presId="urn:microsoft.com/office/officeart/2008/layout/LinedList"/>
    <dgm:cxn modelId="{169A315B-FD9B-1E48-AA2B-2EDCC7CF198B}" type="presParOf" srcId="{EB584C89-7084-FA4B-A6DD-1224A9EFFA0C}" destId="{9D411F42-1639-0541-A33A-EB905EAC3175}" srcOrd="15" destOrd="0" presId="urn:microsoft.com/office/officeart/2008/layout/LinedList"/>
    <dgm:cxn modelId="{5905B13C-CAEB-FB4A-AB10-9F71B4AC0273}" type="presParOf" srcId="{9D411F42-1639-0541-A33A-EB905EAC3175}" destId="{FC1FFB4B-19D1-0242-BBDA-28EB971D5A58}" srcOrd="0" destOrd="0" presId="urn:microsoft.com/office/officeart/2008/layout/LinedList"/>
    <dgm:cxn modelId="{3F22458E-6E19-7548-B72F-A5ABC0502664}" type="presParOf" srcId="{9D411F42-1639-0541-A33A-EB905EAC3175}" destId="{9FCE3B3E-FE3B-C246-B390-4901975ABEA4}" srcOrd="1" destOrd="0" presId="urn:microsoft.com/office/officeart/2008/layout/LinedList"/>
    <dgm:cxn modelId="{13A6596F-B406-884B-AE04-8C27F6FF5E30}" type="presParOf" srcId="{EB584C89-7084-FA4B-A6DD-1224A9EFFA0C}" destId="{AB441AEE-9438-AB4E-A2D2-C3EB5FA1AADC}" srcOrd="16" destOrd="0" presId="urn:microsoft.com/office/officeart/2008/layout/LinedList"/>
    <dgm:cxn modelId="{0612A355-0233-374B-9936-16FCE98EA4A0}" type="presParOf" srcId="{EB584C89-7084-FA4B-A6DD-1224A9EFFA0C}" destId="{D2144D2D-D22A-184E-B4CD-2AACA897A6AF}" srcOrd="17" destOrd="0" presId="urn:microsoft.com/office/officeart/2008/layout/LinedList"/>
    <dgm:cxn modelId="{1E2E46D0-70A9-0C49-825B-C0DB4B6EE6FB}" type="presParOf" srcId="{D2144D2D-D22A-184E-B4CD-2AACA897A6AF}" destId="{0FAFAC9F-DE5C-7B40-AB1B-1D611372368B}" srcOrd="0" destOrd="0" presId="urn:microsoft.com/office/officeart/2008/layout/LinedList"/>
    <dgm:cxn modelId="{30D6D3E3-FB4C-4C40-B9E4-2EFF08232F9C}" type="presParOf" srcId="{D2144D2D-D22A-184E-B4CD-2AACA897A6AF}" destId="{137926AD-CC7A-154C-938C-D0FC3F4CF7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AE881-B4DF-5649-BA6A-872B9959D9BD}">
      <dsp:nvSpPr>
        <dsp:cNvPr id="0" name=""/>
        <dsp:cNvSpPr/>
      </dsp:nvSpPr>
      <dsp:spPr>
        <a:xfrm>
          <a:off x="135644" y="644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progressives worked to make American society a better and safer place in which to live. </a:t>
          </a:r>
        </a:p>
      </dsp:txBody>
      <dsp:txXfrm>
        <a:off x="135644" y="644"/>
        <a:ext cx="3106847" cy="1864108"/>
      </dsp:txXfrm>
    </dsp:sp>
    <dsp:sp modelId="{843EF3C1-E2A4-1C4F-9648-86ACF7C729CB}">
      <dsp:nvSpPr>
        <dsp:cNvPr id="0" name=""/>
        <dsp:cNvSpPr/>
      </dsp:nvSpPr>
      <dsp:spPr>
        <a:xfrm>
          <a:off x="3553176" y="644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They tried to make big business more responsible through regulations of various kinds. </a:t>
          </a:r>
        </a:p>
      </dsp:txBody>
      <dsp:txXfrm>
        <a:off x="3553176" y="644"/>
        <a:ext cx="3106847" cy="1864108"/>
      </dsp:txXfrm>
    </dsp:sp>
    <dsp:sp modelId="{B7AAE47B-73AB-2F4D-A9F9-7237A75AF4B5}">
      <dsp:nvSpPr>
        <dsp:cNvPr id="0" name=""/>
        <dsp:cNvSpPr/>
      </dsp:nvSpPr>
      <dsp:spPr>
        <a:xfrm>
          <a:off x="6970708" y="644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They worked to clean up corrupt city governments.</a:t>
          </a:r>
        </a:p>
      </dsp:txBody>
      <dsp:txXfrm>
        <a:off x="6970708" y="644"/>
        <a:ext cx="3106847" cy="1864108"/>
      </dsp:txXfrm>
    </dsp:sp>
    <dsp:sp modelId="{E879AF5A-D8A6-E842-A4BF-D8FCD4638543}">
      <dsp:nvSpPr>
        <dsp:cNvPr id="0" name=""/>
        <dsp:cNvSpPr/>
      </dsp:nvSpPr>
      <dsp:spPr>
        <a:xfrm>
          <a:off x="135644" y="2175437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They labored  to improve working conditions in factories</a:t>
          </a:r>
        </a:p>
      </dsp:txBody>
      <dsp:txXfrm>
        <a:off x="135644" y="2175437"/>
        <a:ext cx="3106847" cy="1864108"/>
      </dsp:txXfrm>
    </dsp:sp>
    <dsp:sp modelId="{C76AAE6B-AD29-494F-A3A9-548FD25C14A1}">
      <dsp:nvSpPr>
        <dsp:cNvPr id="0" name=""/>
        <dsp:cNvSpPr/>
      </dsp:nvSpPr>
      <dsp:spPr>
        <a:xfrm>
          <a:off x="3553176" y="2175437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They aimed to better living conditions for those who lived in slum areas, a large number of whom were recent immigrants from Southern and Eastern Europe.</a:t>
          </a:r>
        </a:p>
      </dsp:txBody>
      <dsp:txXfrm>
        <a:off x="3553176" y="2175437"/>
        <a:ext cx="3106847" cy="1864108"/>
      </dsp:txXfrm>
    </dsp:sp>
    <dsp:sp modelId="{67C66663-F264-BA44-BEA1-8B19C9877534}">
      <dsp:nvSpPr>
        <dsp:cNvPr id="0" name=""/>
        <dsp:cNvSpPr/>
      </dsp:nvSpPr>
      <dsp:spPr>
        <a:xfrm>
          <a:off x="6970708" y="2175437"/>
          <a:ext cx="3106847" cy="1864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Many progressives were also concerned with the environment and conservation of resources.</a:t>
          </a:r>
        </a:p>
      </dsp:txBody>
      <dsp:txXfrm>
        <a:off x="6970708" y="2175437"/>
        <a:ext cx="3106847" cy="18641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912CE-3E1F-C748-A1FE-AFD131C0FA2D}">
      <dsp:nvSpPr>
        <dsp:cNvPr id="0" name=""/>
        <dsp:cNvSpPr/>
      </dsp:nvSpPr>
      <dsp:spPr>
        <a:xfrm>
          <a:off x="0" y="465974"/>
          <a:ext cx="6668792" cy="10939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This generation of Americans also hoped to make the world a more democratic place. </a:t>
          </a:r>
        </a:p>
      </dsp:txBody>
      <dsp:txXfrm>
        <a:off x="53402" y="519376"/>
        <a:ext cx="6561988" cy="987146"/>
      </dsp:txXfrm>
    </dsp:sp>
    <dsp:sp modelId="{C768D05A-A965-D846-9811-28E40CD5975E}">
      <dsp:nvSpPr>
        <dsp:cNvPr id="0" name=""/>
        <dsp:cNvSpPr/>
      </dsp:nvSpPr>
      <dsp:spPr>
        <a:xfrm>
          <a:off x="0" y="1617525"/>
          <a:ext cx="6668792" cy="1093950"/>
        </a:xfrm>
        <a:prstGeom prst="roundRect">
          <a:avLst/>
        </a:prstGeom>
        <a:solidFill>
          <a:schemeClr val="accent2">
            <a:hueOff val="-747478"/>
            <a:satOff val="-209"/>
            <a:lumOff val="35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At home, this meant expanding the right to vote to women and a number of election reforms such as the recall, referendum, and direct election of Senators.</a:t>
          </a:r>
        </a:p>
      </dsp:txBody>
      <dsp:txXfrm>
        <a:off x="53402" y="1670927"/>
        <a:ext cx="6561988" cy="987146"/>
      </dsp:txXfrm>
    </dsp:sp>
    <dsp:sp modelId="{C4702353-4A24-E048-88C5-9C806797F9E4}">
      <dsp:nvSpPr>
        <dsp:cNvPr id="0" name=""/>
        <dsp:cNvSpPr/>
      </dsp:nvSpPr>
      <dsp:spPr>
        <a:xfrm>
          <a:off x="0" y="2769075"/>
          <a:ext cx="6668792" cy="1093950"/>
        </a:xfrm>
        <a:prstGeom prst="roundRect">
          <a:avLst/>
        </a:prstGeom>
        <a:solidFill>
          <a:schemeClr val="accent2">
            <a:hueOff val="-1494955"/>
            <a:satOff val="-418"/>
            <a:lumOff val="70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Abroad, it meant trying to make the world safe for democracy. </a:t>
          </a:r>
        </a:p>
      </dsp:txBody>
      <dsp:txXfrm>
        <a:off x="53402" y="2822477"/>
        <a:ext cx="6561988" cy="987146"/>
      </dsp:txXfrm>
    </dsp:sp>
    <dsp:sp modelId="{D0FFFBE4-B0BC-F243-9F75-47C17C313FEB}">
      <dsp:nvSpPr>
        <dsp:cNvPr id="0" name=""/>
        <dsp:cNvSpPr/>
      </dsp:nvSpPr>
      <dsp:spPr>
        <a:xfrm>
          <a:off x="0" y="3863025"/>
          <a:ext cx="6668792" cy="144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734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i="1" kern="1200" baseline="0"/>
            <a:t>In 1917, the United States joined Great Britain and France--two democratic nations--in their war against autocratic Germany and Austria-Hungary. 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i="1" kern="1200" baseline="0"/>
            <a:t>Soon after the Great War, the majority of Americans turned away from concern about foreign affairs, adopting an attitude of live and let live.</a:t>
          </a:r>
          <a:endParaRPr lang="en-US" sz="1600" kern="1200"/>
        </a:p>
      </dsp:txBody>
      <dsp:txXfrm>
        <a:off x="0" y="3863025"/>
        <a:ext cx="6668792" cy="1449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6397F5-3C40-1E4C-A42C-20D7B27FE1DA}">
      <dsp:nvSpPr>
        <dsp:cNvPr id="0" name=""/>
        <dsp:cNvSpPr/>
      </dsp:nvSpPr>
      <dsp:spPr>
        <a:xfrm>
          <a:off x="0" y="431518"/>
          <a:ext cx="4996207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The 1920s, also known as the "roaring twenties" and as "the new era," were similar to the Progressive Era in that America continued its economic growth and prosperity. </a:t>
          </a:r>
        </a:p>
      </dsp:txBody>
      <dsp:txXfrm>
        <a:off x="58257" y="489775"/>
        <a:ext cx="4879693" cy="1076886"/>
      </dsp:txXfrm>
    </dsp:sp>
    <dsp:sp modelId="{A26DCA4F-F7BD-354C-952D-1BA627B2D59A}">
      <dsp:nvSpPr>
        <dsp:cNvPr id="0" name=""/>
        <dsp:cNvSpPr/>
      </dsp:nvSpPr>
      <dsp:spPr>
        <a:xfrm>
          <a:off x="0" y="1673878"/>
          <a:ext cx="4996207" cy="1193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incomes of working people increased along with those of middle class and wealthier Americans. </a:t>
          </a:r>
        </a:p>
      </dsp:txBody>
      <dsp:txXfrm>
        <a:off x="58257" y="1732135"/>
        <a:ext cx="4879693" cy="1076886"/>
      </dsp:txXfrm>
    </dsp:sp>
    <dsp:sp modelId="{8162FB48-1C9D-124E-8BB7-787C83EC6494}">
      <dsp:nvSpPr>
        <dsp:cNvPr id="0" name=""/>
        <dsp:cNvSpPr/>
      </dsp:nvSpPr>
      <dsp:spPr>
        <a:xfrm>
          <a:off x="0" y="2916238"/>
          <a:ext cx="4996207" cy="1193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major growth industry was automobile manufacturing. Americans fell in love with the automobile, which radically changed their way of life. </a:t>
          </a:r>
        </a:p>
      </dsp:txBody>
      <dsp:txXfrm>
        <a:off x="58257" y="2974495"/>
        <a:ext cx="4879693" cy="1076886"/>
      </dsp:txXfrm>
    </dsp:sp>
    <dsp:sp modelId="{F6A2F99A-7A5B-2B4C-ABE0-A7BB47F4779D}">
      <dsp:nvSpPr>
        <dsp:cNvPr id="0" name=""/>
        <dsp:cNvSpPr/>
      </dsp:nvSpPr>
      <dsp:spPr>
        <a:xfrm>
          <a:off x="0" y="4158598"/>
          <a:ext cx="4996207" cy="1193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On the other hand, the 1920s saw the decline of many reform activities that had been so widespread after 1900.</a:t>
          </a:r>
        </a:p>
      </dsp:txBody>
      <dsp:txXfrm>
        <a:off x="58257" y="4216855"/>
        <a:ext cx="4879693" cy="1076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45FA51-5AA3-114F-B3EC-13C7D3C55920}">
      <dsp:nvSpPr>
        <dsp:cNvPr id="0" name=""/>
        <dsp:cNvSpPr/>
      </dsp:nvSpPr>
      <dsp:spPr>
        <a:xfrm>
          <a:off x="0" y="0"/>
          <a:ext cx="66687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33BC0A-1E10-5543-91B3-16796A2187CE}">
      <dsp:nvSpPr>
        <dsp:cNvPr id="0" name=""/>
        <dsp:cNvSpPr/>
      </dsp:nvSpPr>
      <dsp:spPr>
        <a:xfrm>
          <a:off x="0" y="0"/>
          <a:ext cx="6668792" cy="144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 early 19</a:t>
          </a:r>
          <a:r>
            <a:rPr lang="en-US" sz="2200" kern="1200" baseline="30000"/>
            <a:t>th</a:t>
          </a:r>
          <a:r>
            <a:rPr lang="en-US" sz="2200" kern="1200"/>
            <a:t> century saw an increase in the demand for trained personnel.</a:t>
          </a:r>
        </a:p>
      </dsp:txBody>
      <dsp:txXfrm>
        <a:off x="0" y="0"/>
        <a:ext cx="6668792" cy="1444500"/>
      </dsp:txXfrm>
    </dsp:sp>
    <dsp:sp modelId="{0328002B-1193-F744-9608-A8237F36FEB4}">
      <dsp:nvSpPr>
        <dsp:cNvPr id="0" name=""/>
        <dsp:cNvSpPr/>
      </dsp:nvSpPr>
      <dsp:spPr>
        <a:xfrm>
          <a:off x="0" y="1444500"/>
          <a:ext cx="6668792" cy="0"/>
        </a:xfrm>
        <a:prstGeom prst="line">
          <a:avLst/>
        </a:prstGeom>
        <a:solidFill>
          <a:schemeClr val="accent2">
            <a:hueOff val="-498319"/>
            <a:satOff val="-139"/>
            <a:lumOff val="2353"/>
            <a:alphaOff val="0"/>
          </a:schemeClr>
        </a:solidFill>
        <a:ln w="9525" cap="flat" cmpd="sng" algn="ctr">
          <a:solidFill>
            <a:schemeClr val="accent2">
              <a:hueOff val="-498319"/>
              <a:satOff val="-139"/>
              <a:lumOff val="235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4EA559-B01C-8B47-8311-8FC63FDD3F4C}">
      <dsp:nvSpPr>
        <dsp:cNvPr id="0" name=""/>
        <dsp:cNvSpPr/>
      </dsp:nvSpPr>
      <dsp:spPr>
        <a:xfrm>
          <a:off x="0" y="1444500"/>
          <a:ext cx="6668792" cy="144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University education in key fields spread throughout the nation.</a:t>
          </a:r>
        </a:p>
      </dsp:txBody>
      <dsp:txXfrm>
        <a:off x="0" y="1444500"/>
        <a:ext cx="6668792" cy="1444500"/>
      </dsp:txXfrm>
    </dsp:sp>
    <dsp:sp modelId="{A1F47BDE-A6F8-2744-901F-36B1B5E8D3D6}">
      <dsp:nvSpPr>
        <dsp:cNvPr id="0" name=""/>
        <dsp:cNvSpPr/>
      </dsp:nvSpPr>
      <dsp:spPr>
        <a:xfrm>
          <a:off x="0" y="2889000"/>
          <a:ext cx="6668792" cy="0"/>
        </a:xfrm>
        <a:prstGeom prst="line">
          <a:avLst/>
        </a:prstGeom>
        <a:solidFill>
          <a:schemeClr val="accent2">
            <a:hueOff val="-996637"/>
            <a:satOff val="-279"/>
            <a:lumOff val="4705"/>
            <a:alphaOff val="0"/>
          </a:schemeClr>
        </a:solidFill>
        <a:ln w="9525" cap="flat" cmpd="sng" algn="ctr">
          <a:solidFill>
            <a:schemeClr val="accent2">
              <a:hueOff val="-996637"/>
              <a:satOff val="-279"/>
              <a:lumOff val="470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E01D09-1914-284E-9BF4-EEA4E015A9A2}">
      <dsp:nvSpPr>
        <dsp:cNvPr id="0" name=""/>
        <dsp:cNvSpPr/>
      </dsp:nvSpPr>
      <dsp:spPr>
        <a:xfrm>
          <a:off x="0" y="2889000"/>
          <a:ext cx="6668792" cy="144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New professions arose, and this was followed with the establishment of national organizations, publications and communication networks of these professions.</a:t>
          </a:r>
        </a:p>
      </dsp:txBody>
      <dsp:txXfrm>
        <a:off x="0" y="2889000"/>
        <a:ext cx="6668792" cy="1444500"/>
      </dsp:txXfrm>
    </dsp:sp>
    <dsp:sp modelId="{D3F09C5D-1AB9-8D44-A463-E8B6096B9721}">
      <dsp:nvSpPr>
        <dsp:cNvPr id="0" name=""/>
        <dsp:cNvSpPr/>
      </dsp:nvSpPr>
      <dsp:spPr>
        <a:xfrm>
          <a:off x="0" y="4333500"/>
          <a:ext cx="6668792" cy="0"/>
        </a:xfrm>
        <a:prstGeom prst="line">
          <a:avLst/>
        </a:prstGeom>
        <a:solidFill>
          <a:schemeClr val="accent2">
            <a:hueOff val="-1494955"/>
            <a:satOff val="-418"/>
            <a:lumOff val="7058"/>
            <a:alphaOff val="0"/>
          </a:schemeClr>
        </a:solidFill>
        <a:ln w="9525" cap="flat" cmpd="sng" algn="ctr">
          <a:solidFill>
            <a:schemeClr val="accent2">
              <a:hueOff val="-1494955"/>
              <a:satOff val="-418"/>
              <a:lumOff val="70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C6137F-ACA3-B44E-A134-9D357372FD1E}">
      <dsp:nvSpPr>
        <dsp:cNvPr id="0" name=""/>
        <dsp:cNvSpPr/>
      </dsp:nvSpPr>
      <dsp:spPr>
        <a:xfrm>
          <a:off x="0" y="4333500"/>
          <a:ext cx="6668792" cy="144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Business owners supported universities and yet some professors grew skeptical about the benefits of this support, since it turned out to be restrictive for some. </a:t>
          </a:r>
        </a:p>
      </dsp:txBody>
      <dsp:txXfrm>
        <a:off x="0" y="4333500"/>
        <a:ext cx="6668792" cy="1444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9678A-280D-504F-8112-1D7F809B808C}">
      <dsp:nvSpPr>
        <dsp:cNvPr id="0" name=""/>
        <dsp:cNvSpPr/>
      </dsp:nvSpPr>
      <dsp:spPr>
        <a:xfrm>
          <a:off x="0" y="765381"/>
          <a:ext cx="10033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92DEAC-E2A6-4B45-BD8B-EBF841507918}">
      <dsp:nvSpPr>
        <dsp:cNvPr id="0" name=""/>
        <dsp:cNvSpPr/>
      </dsp:nvSpPr>
      <dsp:spPr>
        <a:xfrm>
          <a:off x="501660" y="396381"/>
          <a:ext cx="7023240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462" tIns="0" rIns="26546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1- Extend popular influences in government</a:t>
          </a:r>
        </a:p>
      </dsp:txBody>
      <dsp:txXfrm>
        <a:off x="537686" y="432407"/>
        <a:ext cx="6951188" cy="665948"/>
      </dsp:txXfrm>
    </dsp:sp>
    <dsp:sp modelId="{B0A3BED6-0AB8-C948-B2F4-C69E96E6ED65}">
      <dsp:nvSpPr>
        <dsp:cNvPr id="0" name=""/>
        <dsp:cNvSpPr/>
      </dsp:nvSpPr>
      <dsp:spPr>
        <a:xfrm>
          <a:off x="0" y="1899381"/>
          <a:ext cx="10033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494955"/>
              <a:satOff val="-418"/>
              <a:lumOff val="70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13AF-A1D7-2A46-B8B8-2803B8685CA3}">
      <dsp:nvSpPr>
        <dsp:cNvPr id="0" name=""/>
        <dsp:cNvSpPr/>
      </dsp:nvSpPr>
      <dsp:spPr>
        <a:xfrm>
          <a:off x="501660" y="1530381"/>
          <a:ext cx="7023240" cy="738000"/>
        </a:xfrm>
        <a:prstGeom prst="roundRect">
          <a:avLst/>
        </a:prstGeom>
        <a:solidFill>
          <a:schemeClr val="accent2">
            <a:hueOff val="-1494955"/>
            <a:satOff val="-418"/>
            <a:lumOff val="70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462" tIns="0" rIns="265462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2- Limit popular participation </a:t>
          </a:r>
        </a:p>
      </dsp:txBody>
      <dsp:txXfrm>
        <a:off x="537686" y="1566407"/>
        <a:ext cx="6951188" cy="6659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E2D65-AB99-134E-BD6E-6D67D9F0DDE9}">
      <dsp:nvSpPr>
        <dsp:cNvPr id="0" name=""/>
        <dsp:cNvSpPr/>
      </dsp:nvSpPr>
      <dsp:spPr>
        <a:xfrm>
          <a:off x="0" y="493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6136D-7A3F-904F-96D4-518F51FD1995}">
      <dsp:nvSpPr>
        <dsp:cNvPr id="0" name=""/>
        <dsp:cNvSpPr/>
      </dsp:nvSpPr>
      <dsp:spPr>
        <a:xfrm>
          <a:off x="0" y="493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Monopoly was prohibited with a consideration of the unfairness of anti-competitiveness in business (trust-busting).</a:t>
          </a:r>
        </a:p>
      </dsp:txBody>
      <dsp:txXfrm>
        <a:off x="0" y="493"/>
        <a:ext cx="10213200" cy="448800"/>
      </dsp:txXfrm>
    </dsp:sp>
    <dsp:sp modelId="{C92AD954-693E-794C-B735-5AF758BC286C}">
      <dsp:nvSpPr>
        <dsp:cNvPr id="0" name=""/>
        <dsp:cNvSpPr/>
      </dsp:nvSpPr>
      <dsp:spPr>
        <a:xfrm>
          <a:off x="0" y="449293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CC85D-2F3F-804D-AD67-6978D7F71581}">
      <dsp:nvSpPr>
        <dsp:cNvPr id="0" name=""/>
        <dsp:cNvSpPr/>
      </dsp:nvSpPr>
      <dsp:spPr>
        <a:xfrm>
          <a:off x="0" y="449293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Life conditions in the cities were bettered.</a:t>
          </a:r>
        </a:p>
      </dsp:txBody>
      <dsp:txXfrm>
        <a:off x="0" y="449293"/>
        <a:ext cx="10213200" cy="448800"/>
      </dsp:txXfrm>
    </dsp:sp>
    <dsp:sp modelId="{49B2D953-894F-0D42-AE17-028C46E2B7B7}">
      <dsp:nvSpPr>
        <dsp:cNvPr id="0" name=""/>
        <dsp:cNvSpPr/>
      </dsp:nvSpPr>
      <dsp:spPr>
        <a:xfrm>
          <a:off x="0" y="898094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0B7CE-8056-D44E-83B1-F491259386CE}">
      <dsp:nvSpPr>
        <dsp:cNvPr id="0" name=""/>
        <dsp:cNvSpPr/>
      </dsp:nvSpPr>
      <dsp:spPr>
        <a:xfrm>
          <a:off x="0" y="898094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Cities and governments were subjected to regulations on many levels and there was a great effort to purge corruption from state and city politics.</a:t>
          </a:r>
        </a:p>
      </dsp:txBody>
      <dsp:txXfrm>
        <a:off x="0" y="898094"/>
        <a:ext cx="10213200" cy="448800"/>
      </dsp:txXfrm>
    </dsp:sp>
    <dsp:sp modelId="{20F31118-AA3D-6C42-8EDF-4490A237709B}">
      <dsp:nvSpPr>
        <dsp:cNvPr id="0" name=""/>
        <dsp:cNvSpPr/>
      </dsp:nvSpPr>
      <dsp:spPr>
        <a:xfrm>
          <a:off x="0" y="1346894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C0B00-DFB4-3C41-A3F5-BB9D11985D61}">
      <dsp:nvSpPr>
        <dsp:cNvPr id="0" name=""/>
        <dsp:cNvSpPr/>
      </dsp:nvSpPr>
      <dsp:spPr>
        <a:xfrm>
          <a:off x="0" y="1346894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There was an anti-prostitution movement that aimed to better the condition of women.</a:t>
          </a:r>
        </a:p>
      </dsp:txBody>
      <dsp:txXfrm>
        <a:off x="0" y="1346894"/>
        <a:ext cx="10213200" cy="448800"/>
      </dsp:txXfrm>
    </dsp:sp>
    <dsp:sp modelId="{22224AC0-7319-0A42-8D72-BCA13F8891BC}">
      <dsp:nvSpPr>
        <dsp:cNvPr id="0" name=""/>
        <dsp:cNvSpPr/>
      </dsp:nvSpPr>
      <dsp:spPr>
        <a:xfrm>
          <a:off x="0" y="1795695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F792D-55CE-EC40-9846-9C536A754075}">
      <dsp:nvSpPr>
        <dsp:cNvPr id="0" name=""/>
        <dsp:cNvSpPr/>
      </dsp:nvSpPr>
      <dsp:spPr>
        <a:xfrm>
          <a:off x="0" y="1795695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Women were protected by laws in many states against low wages.</a:t>
          </a:r>
        </a:p>
      </dsp:txBody>
      <dsp:txXfrm>
        <a:off x="0" y="1795695"/>
        <a:ext cx="10213200" cy="448800"/>
      </dsp:txXfrm>
    </dsp:sp>
    <dsp:sp modelId="{EB0AAFEA-47C5-B142-8D1C-C1547CA1CEAA}">
      <dsp:nvSpPr>
        <dsp:cNvPr id="0" name=""/>
        <dsp:cNvSpPr/>
      </dsp:nvSpPr>
      <dsp:spPr>
        <a:xfrm>
          <a:off x="0" y="2244495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9A8F1-E751-DE4F-8800-1F1149C5738C}">
      <dsp:nvSpPr>
        <dsp:cNvPr id="0" name=""/>
        <dsp:cNvSpPr/>
      </dsp:nvSpPr>
      <dsp:spPr>
        <a:xfrm>
          <a:off x="0" y="2244495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Child labor was prohibited in many states, and new laws were enacted that set a minimum age for workers.</a:t>
          </a:r>
        </a:p>
      </dsp:txBody>
      <dsp:txXfrm>
        <a:off x="0" y="2244495"/>
        <a:ext cx="10213200" cy="448800"/>
      </dsp:txXfrm>
    </dsp:sp>
    <dsp:sp modelId="{432D633F-6ABA-5249-9740-A5DCE2224EE3}">
      <dsp:nvSpPr>
        <dsp:cNvPr id="0" name=""/>
        <dsp:cNvSpPr/>
      </dsp:nvSpPr>
      <dsp:spPr>
        <a:xfrm>
          <a:off x="0" y="2693296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09531-2191-4C42-82CF-E66F9D2F5643}">
      <dsp:nvSpPr>
        <dsp:cNvPr id="0" name=""/>
        <dsp:cNvSpPr/>
      </dsp:nvSpPr>
      <dsp:spPr>
        <a:xfrm>
          <a:off x="0" y="2693296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Labor unions became widely acknowledged and more powerful.</a:t>
          </a:r>
        </a:p>
      </dsp:txBody>
      <dsp:txXfrm>
        <a:off x="0" y="2693296"/>
        <a:ext cx="10213200" cy="448800"/>
      </dsp:txXfrm>
    </dsp:sp>
    <dsp:sp modelId="{7831697E-E41C-164D-93A9-BA67A0FF8E40}">
      <dsp:nvSpPr>
        <dsp:cNvPr id="0" name=""/>
        <dsp:cNvSpPr/>
      </dsp:nvSpPr>
      <dsp:spPr>
        <a:xfrm>
          <a:off x="0" y="3142096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FFB4B-19D1-0242-BBDA-28EB971D5A58}">
      <dsp:nvSpPr>
        <dsp:cNvPr id="0" name=""/>
        <dsp:cNvSpPr/>
      </dsp:nvSpPr>
      <dsp:spPr>
        <a:xfrm>
          <a:off x="0" y="3142096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With the increase in the exploitation of the natural sources, conservation became a vital issue.</a:t>
          </a:r>
        </a:p>
      </dsp:txBody>
      <dsp:txXfrm>
        <a:off x="0" y="3142096"/>
        <a:ext cx="10213200" cy="448800"/>
      </dsp:txXfrm>
    </dsp:sp>
    <dsp:sp modelId="{AB441AEE-9438-AB4E-A2D2-C3EB5FA1AADC}">
      <dsp:nvSpPr>
        <dsp:cNvPr id="0" name=""/>
        <dsp:cNvSpPr/>
      </dsp:nvSpPr>
      <dsp:spPr>
        <a:xfrm>
          <a:off x="0" y="3590897"/>
          <a:ext cx="10213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FAC9F-DE5C-7B40-AB1B-1D611372368B}">
      <dsp:nvSpPr>
        <dsp:cNvPr id="0" name=""/>
        <dsp:cNvSpPr/>
      </dsp:nvSpPr>
      <dsp:spPr>
        <a:xfrm>
          <a:off x="0" y="3590897"/>
          <a:ext cx="10213200" cy="44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Prohibition and eugenics were at the focal of some progressives, who viewed sobriety a necessary American virtue and immigrants an unregulated burden to American taxpayers.</a:t>
          </a:r>
        </a:p>
      </dsp:txBody>
      <dsp:txXfrm>
        <a:off x="0" y="3590897"/>
        <a:ext cx="10213200" cy="448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0361-4C4B-ED42-8677-2F779234AE87}" type="datetimeFigureOut">
              <a:rPr lang="en-US" smtClean="0"/>
              <a:t>4/2/21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DD12D-A8DF-184C-91C2-0660380B4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https://</a:t>
            </a:r>
            <a:r>
              <a:rPr lang="en-US" dirty="0" err="1"/>
              <a:t>www.history.com</a:t>
            </a:r>
            <a:r>
              <a:rPr lang="en-US" dirty="0"/>
              <a:t>/topics/19th-century/gilded-age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09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www.britannica.com</a:t>
            </a:r>
            <a:r>
              <a:rPr lang="en-US" dirty="0"/>
              <a:t>/place/United-States/The-Progressive-era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59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www.britannica.com</a:t>
            </a:r>
            <a:r>
              <a:rPr lang="en-US" dirty="0"/>
              <a:t>/place/United-States/The-Progressive-era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3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www.loc.gov</a:t>
            </a:r>
            <a:r>
              <a:rPr lang="en-US" dirty="0"/>
              <a:t>/classroom-materials/united-states-history-primary-source-timeline/progressive-era-to-new-era-1900-1929/overview/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25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www.loc.gov</a:t>
            </a:r>
            <a:r>
              <a:rPr lang="en-US" dirty="0"/>
              <a:t>/classroom-materials/united-states-history-primary-source-timeline/progressive-era-to-new-era-1900-1929/overview/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65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www.loc.gov</a:t>
            </a:r>
            <a:r>
              <a:rPr lang="en-US" dirty="0"/>
              <a:t>/classroom-materials/united-states-history-primary-source-timeline/progressive-era-to-new-era-1900-1929/overview/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26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p. 605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DD12D-A8DF-184C-91C2-0660380B42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68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319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1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1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9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10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1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9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6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13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4/2/21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81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4/2/21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9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860565-229B-4B85-A64D-18889018CE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67E5D14-5396-4D7B-996A-7BFD00576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500" y="466659"/>
            <a:ext cx="10033000" cy="5890509"/>
          </a:xfrm>
          <a:prstGeom prst="rect">
            <a:avLst/>
          </a:prstGeom>
          <a:gradFill flip="none" rotWithShape="1">
            <a:gsLst>
              <a:gs pos="40000">
                <a:srgbClr val="000000">
                  <a:alpha val="35000"/>
                </a:srgbClr>
              </a:gs>
              <a:gs pos="60000">
                <a:srgbClr val="000000">
                  <a:alpha val="35000"/>
                </a:srgbClr>
              </a:gs>
              <a:gs pos="20000">
                <a:srgbClr val="000000">
                  <a:alpha val="20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  <a:gs pos="80000">
                <a:srgbClr val="000000">
                  <a:alpha val="2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14350AE-EC1C-4F25-89C0-954A46AD8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987925" y="2840038"/>
            <a:ext cx="2216150" cy="1177924"/>
            <a:chOff x="4987925" y="2840038"/>
            <a:chExt cx="2216150" cy="1177924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E4B8450-1C95-4531-850D-7F686ACF7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69F795D-66E2-4432-87F1-7E13EA568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870852C-150C-4471-870D-11A27F4654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47" name="Freeform 68">
                  <a:extLst>
                    <a:ext uri="{FF2B5EF4-FFF2-40B4-BE49-F238E27FC236}">
                      <a16:creationId xmlns:a16="http://schemas.microsoft.com/office/drawing/2014/main" id="{81089950-4556-4EE5-B23C-9FA83C28F1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Freeform 69">
                  <a:extLst>
                    <a:ext uri="{FF2B5EF4-FFF2-40B4-BE49-F238E27FC236}">
                      <a16:creationId xmlns:a16="http://schemas.microsoft.com/office/drawing/2014/main" id="{12CF34BC-E280-4CBF-AF4A-7F778162E8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70">
                  <a:extLst>
                    <a:ext uri="{FF2B5EF4-FFF2-40B4-BE49-F238E27FC236}">
                      <a16:creationId xmlns:a16="http://schemas.microsoft.com/office/drawing/2014/main" id="{22B8AF45-EA47-4AF8-B61A-9803450AE8D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443807CF-0501-40E7-BFD0-D82647E71EA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44" name="Freeform 68">
                  <a:extLst>
                    <a:ext uri="{FF2B5EF4-FFF2-40B4-BE49-F238E27FC236}">
                      <a16:creationId xmlns:a16="http://schemas.microsoft.com/office/drawing/2014/main" id="{776C808B-231E-40AC-849E-C32F2B8E2F4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69">
                  <a:extLst>
                    <a:ext uri="{FF2B5EF4-FFF2-40B4-BE49-F238E27FC236}">
                      <a16:creationId xmlns:a16="http://schemas.microsoft.com/office/drawing/2014/main" id="{2363355C-504A-42FE-8E50-40CA0B20AF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70">
                  <a:extLst>
                    <a:ext uri="{FF2B5EF4-FFF2-40B4-BE49-F238E27FC236}">
                      <a16:creationId xmlns:a16="http://schemas.microsoft.com/office/drawing/2014/main" id="{938C58D4-333C-44D7-B4AB-5550D5C8806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D545465-6708-4A06-B237-742C91A8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539400 w 12192000"/>
              <a:gd name="connsiteY0" fmla="*/ 540000 h 6858000"/>
              <a:gd name="connsiteX1" fmla="*/ 539400 w 12192000"/>
              <a:gd name="connsiteY1" fmla="*/ 6318000 h 6858000"/>
              <a:gd name="connsiteX2" fmla="*/ 11652600 w 12192000"/>
              <a:gd name="connsiteY2" fmla="*/ 6318000 h 6858000"/>
              <a:gd name="connsiteX3" fmla="*/ 11652600 w 12192000"/>
              <a:gd name="connsiteY3" fmla="*/ 54000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539400" y="540000"/>
                </a:moveTo>
                <a:lnTo>
                  <a:pt x="539400" y="6318000"/>
                </a:lnTo>
                <a:lnTo>
                  <a:pt x="11652600" y="6318000"/>
                </a:lnTo>
                <a:lnTo>
                  <a:pt x="11652600" y="54000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D5436-4848-8D40-82D4-83945A363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248000"/>
            <a:ext cx="5575300" cy="152097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>
                    <a:alpha val="80000"/>
                  </a:srgbClr>
                </a:solidFill>
              </a:rPr>
              <a:t>AKE 118</a:t>
            </a:r>
          </a:p>
          <a:p>
            <a:r>
              <a:rPr lang="en-US">
                <a:solidFill>
                  <a:srgbClr val="FFFFFF">
                    <a:alpha val="80000"/>
                  </a:srgbClr>
                </a:solidFill>
              </a:rPr>
              <a:t>Dr. Gamze Katı Gümüş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F2889B-F5A0-DA4A-81F7-6313DD335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89025"/>
            <a:ext cx="7797800" cy="153295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Progressive Era and New Era (1890s-1929)</a:t>
            </a:r>
          </a:p>
        </p:txBody>
      </p:sp>
    </p:spTree>
    <p:extLst>
      <p:ext uri="{BB962C8B-B14F-4D97-AF65-F5344CB8AC3E}">
        <p14:creationId xmlns:p14="http://schemas.microsoft.com/office/powerpoint/2010/main" val="281954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0C0B2A-3FD1-4235-A16E-0ED1E028A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3">
            <a:extLst>
              <a:ext uri="{FF2B5EF4-FFF2-40B4-BE49-F238E27FC236}">
                <a16:creationId xmlns:a16="http://schemas.microsoft.com/office/drawing/2014/main" id="{9494E066-0146-46E9-BAF1-C33240AB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3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 useBgFill="1">
        <p:nvSpPr>
          <p:cNvPr id="114" name="Rectangle 19">
            <a:extLst>
              <a:ext uri="{FF2B5EF4-FFF2-40B4-BE49-F238E27FC236}">
                <a16:creationId xmlns:a16="http://schemas.microsoft.com/office/drawing/2014/main" id="{2E61ADD4-967B-4465-8688-0530A73F6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C783764-90C0-144F-8D14-841E566D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7200" y="1096965"/>
            <a:ext cx="7977600" cy="2085696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ctr"/>
            <a:r>
              <a:rPr lang="en-US" sz="4800" dirty="0"/>
              <a:t>SCIENTIFIC REFORM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267A81-AF1F-C549-89C1-371C1F964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00" y="3945771"/>
            <a:ext cx="5760000" cy="183273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2400"/>
              <a:t>“Municipal government is business, not politics.”</a:t>
            </a:r>
          </a:p>
        </p:txBody>
      </p:sp>
      <p:cxnSp>
        <p:nvCxnSpPr>
          <p:cNvPr id="115" name="Straight Connector 21">
            <a:extLst>
              <a:ext uri="{FF2B5EF4-FFF2-40B4-BE49-F238E27FC236}">
                <a16:creationId xmlns:a16="http://schemas.microsoft.com/office/drawing/2014/main" id="{52A8EF8A-6DD1-434A-9E4F-EFD86A15E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667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2EE047-566C-48D4-9F44-4BB3B58F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87F3A-4972-8E4C-9805-65C0D3E9F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5926"/>
            <a:ext cx="3531600" cy="4832574"/>
          </a:xfrm>
        </p:spPr>
        <p:txBody>
          <a:bodyPr anchor="t">
            <a:normAutofit/>
          </a:bodyPr>
          <a:lstStyle/>
          <a:p>
            <a:r>
              <a:rPr lang="en-US" dirty="0"/>
              <a:t>SCIENTIFIC 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A22C8-3CF5-204D-A537-E7DC53015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457" y="935999"/>
            <a:ext cx="6114543" cy="4832975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/>
              <a:t>       Scientific reformers believed that they could manage the city by</a:t>
            </a:r>
          </a:p>
          <a:p>
            <a:pPr marL="645750" lvl="1" indent="-285750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1400" dirty="0"/>
              <a:t>tightening expenditures</a:t>
            </a:r>
          </a:p>
          <a:p>
            <a:pPr marL="645750" lvl="1" indent="-285750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1400" dirty="0"/>
              <a:t>consolidating power in the hands of experts</a:t>
            </a:r>
          </a:p>
          <a:p>
            <a:pPr marL="645750" lvl="1" indent="-285750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1400" dirty="0"/>
              <a:t>revising the political system without particular regard to human needs</a:t>
            </a:r>
          </a:p>
          <a:p>
            <a:pPr lvl="1">
              <a:lnSpc>
                <a:spcPct val="140000"/>
              </a:lnSpc>
            </a:pPr>
            <a:endParaRPr lang="en-US" sz="1400" dirty="0"/>
          </a:p>
          <a:p>
            <a:pPr lvl="1">
              <a:lnSpc>
                <a:spcPct val="140000"/>
              </a:lnSpc>
            </a:pPr>
            <a:r>
              <a:rPr lang="en-US" sz="1400" dirty="0"/>
              <a:t>HOWEVER; scientific reform </a:t>
            </a:r>
          </a:p>
          <a:p>
            <a:pPr marL="645750" lvl="1" indent="-285750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1400" dirty="0"/>
              <a:t>restricted democratic participation</a:t>
            </a:r>
          </a:p>
          <a:p>
            <a:pPr marL="645750" lvl="1" indent="-285750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en-US" sz="1400" dirty="0"/>
              <a:t>limited the influence of “uninformed” voters—workers and immigrants—whose numbers it sought to reduce through literacy tests and tighter political registration laws</a:t>
            </a:r>
          </a:p>
          <a:p>
            <a:pPr lvl="1">
              <a:lnSpc>
                <a:spcPct val="140000"/>
              </a:lnSpc>
            </a:pPr>
            <a:endParaRPr lang="en-US" sz="1400" dirty="0"/>
          </a:p>
          <a:p>
            <a:pPr lvl="1">
              <a:lnSpc>
                <a:spcPct val="140000"/>
              </a:lnSpc>
            </a:pPr>
            <a:endParaRPr lang="en-US" sz="1400" dirty="0"/>
          </a:p>
          <a:p>
            <a:pPr lvl="1">
              <a:lnSpc>
                <a:spcPct val="14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82528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380315-720E-C945-8FE0-625FEE0FA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251461"/>
            <a:ext cx="10213200" cy="1390902"/>
          </a:xfrm>
        </p:spPr>
        <p:txBody>
          <a:bodyPr anchor="ctr">
            <a:normAutofit/>
          </a:bodyPr>
          <a:lstStyle/>
          <a:p>
            <a:pPr algn="ctr"/>
            <a:r>
              <a:rPr lang="en-US" sz="4800"/>
              <a:t>URBAN REFORM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BF9BF3-7E9D-458B-A5D2-E730C5FFD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19649" y="189383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EAF8C3-B83E-4BAE-990F-F7DF1AE57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292778"/>
              </p:ext>
            </p:extLst>
          </p:nvPr>
        </p:nvGraphicFramePr>
        <p:xfrm>
          <a:off x="1079400" y="2843213"/>
          <a:ext cx="10033200" cy="292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81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DCFBD7-5612-480F-BED3-7820176A5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2F783-87C7-DF4F-A33B-6D120A3DA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508125"/>
            <a:ext cx="3899982" cy="383857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SCIENTIFIC REFORM</a:t>
            </a:r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3093493-446B-45A4-9D25-97A096BDF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554357" y="402322"/>
            <a:ext cx="641183" cy="1069728"/>
            <a:chOff x="6484112" y="2967038"/>
            <a:chExt cx="641183" cy="106972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5290F66-CF0B-44A8-98F9-67989433E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6" name="Freeform 68">
                <a:extLst>
                  <a:ext uri="{FF2B5EF4-FFF2-40B4-BE49-F238E27FC236}">
                    <a16:creationId xmlns:a16="http://schemas.microsoft.com/office/drawing/2014/main" id="{B1EC4FC7-CA30-496A-A81F-23F077FC31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69">
                <a:extLst>
                  <a:ext uri="{FF2B5EF4-FFF2-40B4-BE49-F238E27FC236}">
                    <a16:creationId xmlns:a16="http://schemas.microsoft.com/office/drawing/2014/main" id="{5D6D0395-600E-4B20-8F30-0AEE77B5E7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70">
                <a:extLst>
                  <a:ext uri="{FF2B5EF4-FFF2-40B4-BE49-F238E27FC236}">
                    <a16:creationId xmlns:a16="http://schemas.microsoft.com/office/drawing/2014/main" id="{FF4B76F2-9796-41F3-B9E3-83F7B60DD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CEC35DC-9637-4964-84AC-F26B998A5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13" name="Freeform 68">
                <a:extLst>
                  <a:ext uri="{FF2B5EF4-FFF2-40B4-BE49-F238E27FC236}">
                    <a16:creationId xmlns:a16="http://schemas.microsoft.com/office/drawing/2014/main" id="{DBDE4896-1B60-4B58-9194-5253D8C352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69">
                <a:extLst>
                  <a:ext uri="{FF2B5EF4-FFF2-40B4-BE49-F238E27FC236}">
                    <a16:creationId xmlns:a16="http://schemas.microsoft.com/office/drawing/2014/main" id="{59C17307-B18A-4106-97D9-D516369BA6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Line 70">
                <a:extLst>
                  <a:ext uri="{FF2B5EF4-FFF2-40B4-BE49-F238E27FC236}">
                    <a16:creationId xmlns:a16="http://schemas.microsoft.com/office/drawing/2014/main" id="{141D9497-DF71-477C-BFC8-AE0D408BAF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9F703F4-243C-4517-80DA-7AC36B7D9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3159000"/>
            <a:ext cx="0" cy="540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DDB71-A9CB-9A44-880F-4BB849806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801" y="1079499"/>
            <a:ext cx="4451350" cy="46894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Dağdaki</a:t>
            </a:r>
            <a:r>
              <a:rPr lang="en-US" dirty="0"/>
              <a:t> </a:t>
            </a:r>
            <a:r>
              <a:rPr lang="en-US" dirty="0" err="1"/>
              <a:t>çobanla</a:t>
            </a:r>
            <a:r>
              <a:rPr lang="en-US" dirty="0"/>
              <a:t> </a:t>
            </a:r>
            <a:r>
              <a:rPr lang="en-US" dirty="0" err="1"/>
              <a:t>benim</a:t>
            </a:r>
            <a:r>
              <a:rPr lang="en-US" dirty="0"/>
              <a:t> </a:t>
            </a:r>
            <a:r>
              <a:rPr lang="en-US" dirty="0" err="1"/>
              <a:t>oyum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mi?”</a:t>
            </a:r>
          </a:p>
          <a:p>
            <a:pPr lvl="1" algn="r"/>
            <a:r>
              <a:rPr lang="en-US" dirty="0"/>
              <a:t>	 </a:t>
            </a:r>
            <a:r>
              <a:rPr lang="en-US" dirty="0" err="1"/>
              <a:t>Aysun</a:t>
            </a:r>
            <a:r>
              <a:rPr lang="en-US" dirty="0"/>
              <a:t> </a:t>
            </a:r>
            <a:r>
              <a:rPr lang="en-US" dirty="0" err="1"/>
              <a:t>Kayacı</a:t>
            </a:r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55013FF-CA42-4E11-9C84-9B450958B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H="1">
            <a:off x="4900460" y="5368081"/>
            <a:ext cx="641183" cy="1069728"/>
            <a:chOff x="6484112" y="2967038"/>
            <a:chExt cx="641183" cy="1069728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22AE2C0-471F-463F-81AD-036775172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8" name="Freeform 68">
                <a:extLst>
                  <a:ext uri="{FF2B5EF4-FFF2-40B4-BE49-F238E27FC236}">
                    <a16:creationId xmlns:a16="http://schemas.microsoft.com/office/drawing/2014/main" id="{86AC4227-904F-4DAA-8EB3-AA15045E61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69">
                <a:extLst>
                  <a:ext uri="{FF2B5EF4-FFF2-40B4-BE49-F238E27FC236}">
                    <a16:creationId xmlns:a16="http://schemas.microsoft.com/office/drawing/2014/main" id="{A9C558C0-0AE1-4345-9661-C1F771AF8C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70">
                <a:extLst>
                  <a:ext uri="{FF2B5EF4-FFF2-40B4-BE49-F238E27FC236}">
                    <a16:creationId xmlns:a16="http://schemas.microsoft.com/office/drawing/2014/main" id="{70FD5E86-918D-4F6B-A6B2-DB8A113D46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11235B7-14E2-4FFE-92E8-58F11DE1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6484112" y="3104366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8520057A-9BA7-4A16-B939-D2BD2EEB3A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9541235C-1F48-4100-872C-24CECB3B96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4D640F2-8B18-48D4-9845-20F0A8CA5C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1991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16A5661-2CFE-478C-BAC3-729F393F3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CC109D-D6E4-344E-BC49-CB042C26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508125"/>
            <a:ext cx="3899982" cy="383857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SCIENTIFIC REFORM</a:t>
            </a:r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7C5DB0-7DD2-458D-B2D6-43AD6AB88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54357" y="198422"/>
            <a:ext cx="788808" cy="1273628"/>
            <a:chOff x="554357" y="198422"/>
            <a:chExt cx="788808" cy="127362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7C83ECF-756B-4492-843B-918CC1105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002750" y="198422"/>
              <a:ext cx="340415" cy="340415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F058DD3-3916-4C08-B24C-579AB28BC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8100000" flipH="1">
              <a:off x="554357" y="402322"/>
              <a:ext cx="641183" cy="1069728"/>
              <a:chOff x="6484112" y="2967038"/>
              <a:chExt cx="641183" cy="1069728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8D110D46-B042-4353-93DE-70E69ECEA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8" name="Freeform 68">
                  <a:extLst>
                    <a:ext uri="{FF2B5EF4-FFF2-40B4-BE49-F238E27FC236}">
                      <a16:creationId xmlns:a16="http://schemas.microsoft.com/office/drawing/2014/main" id="{E214E373-86E1-401E-AED2-85946BACF9C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Freeform 69">
                  <a:extLst>
                    <a:ext uri="{FF2B5EF4-FFF2-40B4-BE49-F238E27FC236}">
                      <a16:creationId xmlns:a16="http://schemas.microsoft.com/office/drawing/2014/main" id="{1691C68F-E553-4087-B3CD-06675355AAF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Line 70">
                  <a:extLst>
                    <a:ext uri="{FF2B5EF4-FFF2-40B4-BE49-F238E27FC236}">
                      <a16:creationId xmlns:a16="http://schemas.microsoft.com/office/drawing/2014/main" id="{B13009C4-8616-47EF-BB18-A5E66A5192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7926455A-FC5C-4B86-8A74-CE4D2F87D4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A78AACFD-FC9C-4CB1-A53D-E25D19ABF5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7642CF8C-E6A9-4EBD-8606-8C51CFA327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1EDA345F-CA5B-4CCA-B550-CF69B956A6D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171395C-0D5B-4C83-8CEB-2648A2239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3159000"/>
            <a:ext cx="0" cy="540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BE7E3-95AB-224A-ABCC-8669F3BE6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801" y="1079499"/>
            <a:ext cx="4457200" cy="4689476"/>
          </a:xfrm>
        </p:spPr>
        <p:txBody>
          <a:bodyPr anchor="ctr">
            <a:normAutofit/>
          </a:bodyPr>
          <a:lstStyle/>
          <a:p>
            <a:r>
              <a:rPr lang="en-US" dirty="0"/>
              <a:t>Edward A. Ross argued, democracy meant not the sovereignty of the average citizen, ‘who is a rather narrow, shortsighted, muddleheaded creature,’ but the ‘mature public opinion’ of an educated elite.”</a:t>
            </a:r>
          </a:p>
        </p:txBody>
      </p:sp>
    </p:spTree>
    <p:extLst>
      <p:ext uri="{BB962C8B-B14F-4D97-AF65-F5344CB8AC3E}">
        <p14:creationId xmlns:p14="http://schemas.microsoft.com/office/powerpoint/2010/main" val="3405924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2D76E3-BBAC-4D3C-9314-D3076FA90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C339-8C35-D24B-9458-A32D26979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5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en-US" dirty="0"/>
              <a:t>URBAN REFORM</a:t>
            </a:r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C945D9-C3DE-4D90-9F29-7BE223A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8D338B3-6DA4-45F7-91E3-7D8C28D0B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0" name="Freeform 64">
                <a:extLst>
                  <a:ext uri="{FF2B5EF4-FFF2-40B4-BE49-F238E27FC236}">
                    <a16:creationId xmlns:a16="http://schemas.microsoft.com/office/drawing/2014/main" id="{6185FD3E-487C-45A4-AD94-24F4F7BACD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81">
                <a:extLst>
                  <a:ext uri="{FF2B5EF4-FFF2-40B4-BE49-F238E27FC236}">
                    <a16:creationId xmlns:a16="http://schemas.microsoft.com/office/drawing/2014/main" id="{DABEF2EB-1FA6-476D-ADEC-ACC991D1E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61">
                <a:extLst>
                  <a:ext uri="{FF2B5EF4-FFF2-40B4-BE49-F238E27FC236}">
                    <a16:creationId xmlns:a16="http://schemas.microsoft.com/office/drawing/2014/main" id="{702C2E5D-FD1A-49AB-9CF7-7F656660A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78">
                <a:extLst>
                  <a:ext uri="{FF2B5EF4-FFF2-40B4-BE49-F238E27FC236}">
                    <a16:creationId xmlns:a16="http://schemas.microsoft.com/office/drawing/2014/main" id="{FE338B6A-36C1-4245-B24F-94D4DE5F7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84">
                <a:extLst>
                  <a:ext uri="{FF2B5EF4-FFF2-40B4-BE49-F238E27FC236}">
                    <a16:creationId xmlns:a16="http://schemas.microsoft.com/office/drawing/2014/main" id="{6CDA6293-4165-4383-9C97-2A6679228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87">
                <a:extLst>
                  <a:ext uri="{FF2B5EF4-FFF2-40B4-BE49-F238E27FC236}">
                    <a16:creationId xmlns:a16="http://schemas.microsoft.com/office/drawing/2014/main" id="{CACA95C4-6FB3-44B0-981E-06BBAE8F0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60">
                <a:extLst>
                  <a:ext uri="{FF2B5EF4-FFF2-40B4-BE49-F238E27FC236}">
                    <a16:creationId xmlns:a16="http://schemas.microsoft.com/office/drawing/2014/main" id="{87433F39-33A6-4FCE-9B83-3D9A47A7C5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59">
                <a:extLst>
                  <a:ext uri="{FF2B5EF4-FFF2-40B4-BE49-F238E27FC236}">
                    <a16:creationId xmlns:a16="http://schemas.microsoft.com/office/drawing/2014/main" id="{09C092FC-35CB-41D8-8B13-9A238EE30C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62">
                <a:extLst>
                  <a:ext uri="{FF2B5EF4-FFF2-40B4-BE49-F238E27FC236}">
                    <a16:creationId xmlns:a16="http://schemas.microsoft.com/office/drawing/2014/main" id="{A0DF137B-3079-4986-913B-939546E64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65">
                <a:extLst>
                  <a:ext uri="{FF2B5EF4-FFF2-40B4-BE49-F238E27FC236}">
                    <a16:creationId xmlns:a16="http://schemas.microsoft.com/office/drawing/2014/main" id="{D660B18D-F0F5-419B-B3F1-B039757C95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79">
                <a:extLst>
                  <a:ext uri="{FF2B5EF4-FFF2-40B4-BE49-F238E27FC236}">
                    <a16:creationId xmlns:a16="http://schemas.microsoft.com/office/drawing/2014/main" id="{80FAC823-69BF-42B9-BA6A-E365E721E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82">
                <a:extLst>
                  <a:ext uri="{FF2B5EF4-FFF2-40B4-BE49-F238E27FC236}">
                    <a16:creationId xmlns:a16="http://schemas.microsoft.com/office/drawing/2014/main" id="{5B5DFB3A-61ED-4206-9B53-3E8A8CE9FF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85">
                <a:extLst>
                  <a:ext uri="{FF2B5EF4-FFF2-40B4-BE49-F238E27FC236}">
                    <a16:creationId xmlns:a16="http://schemas.microsoft.com/office/drawing/2014/main" id="{C72D0A40-CAB7-45AB-B832-628D138C69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88">
                <a:extLst>
                  <a:ext uri="{FF2B5EF4-FFF2-40B4-BE49-F238E27FC236}">
                    <a16:creationId xmlns:a16="http://schemas.microsoft.com/office/drawing/2014/main" id="{A1757DD3-2A1D-4CED-A678-ECE520A1B4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42918845-1F95-46C2-8F59-32EB33C4A3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5" name="Line 63">
                  <a:extLst>
                    <a:ext uri="{FF2B5EF4-FFF2-40B4-BE49-F238E27FC236}">
                      <a16:creationId xmlns:a16="http://schemas.microsoft.com/office/drawing/2014/main" id="{E7391FC0-5104-4751-BB86-0D12BFFBE32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66">
                  <a:extLst>
                    <a:ext uri="{FF2B5EF4-FFF2-40B4-BE49-F238E27FC236}">
                      <a16:creationId xmlns:a16="http://schemas.microsoft.com/office/drawing/2014/main" id="{094BBC13-5B24-4DFD-A5AD-892345304C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67">
                  <a:extLst>
                    <a:ext uri="{FF2B5EF4-FFF2-40B4-BE49-F238E27FC236}">
                      <a16:creationId xmlns:a16="http://schemas.microsoft.com/office/drawing/2014/main" id="{5D6BCBF6-E4C8-49C4-BCE6-A57F7EB6CAC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80">
                  <a:extLst>
                    <a:ext uri="{FF2B5EF4-FFF2-40B4-BE49-F238E27FC236}">
                      <a16:creationId xmlns:a16="http://schemas.microsoft.com/office/drawing/2014/main" id="{4A5F536F-42F0-4F01-9893-075DD5BCCE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83">
                  <a:extLst>
                    <a:ext uri="{FF2B5EF4-FFF2-40B4-BE49-F238E27FC236}">
                      <a16:creationId xmlns:a16="http://schemas.microsoft.com/office/drawing/2014/main" id="{60BE5073-8B4E-47B4-AC5B-31D8FD99D2C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Line 86">
                  <a:extLst>
                    <a:ext uri="{FF2B5EF4-FFF2-40B4-BE49-F238E27FC236}">
                      <a16:creationId xmlns:a16="http://schemas.microsoft.com/office/drawing/2014/main" id="{B210067F-EA9E-4248-B2D2-39D656B3AF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Line 89">
                  <a:extLst>
                    <a:ext uri="{FF2B5EF4-FFF2-40B4-BE49-F238E27FC236}">
                      <a16:creationId xmlns:a16="http://schemas.microsoft.com/office/drawing/2014/main" id="{B5121029-6739-4142-9E53-48DCA4F8BD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6776FFF-7CFE-4739-9104-473DA3681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739C6C41-5DF4-4A11-89B7-BAB3F63B58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A6F0F36F-7ABB-4F4C-9CC5-443B1936F4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4F2DB5F0-FD30-4907-86AB-7DA7CA3E31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Rectangle 30">
                  <a:extLst>
                    <a:ext uri="{FF2B5EF4-FFF2-40B4-BE49-F238E27FC236}">
                      <a16:creationId xmlns:a16="http://schemas.microsoft.com/office/drawing/2014/main" id="{0A419F00-E825-4E5E-92EA-DDF22BB2FB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30">
                  <a:extLst>
                    <a:ext uri="{FF2B5EF4-FFF2-40B4-BE49-F238E27FC236}">
                      <a16:creationId xmlns:a16="http://schemas.microsoft.com/office/drawing/2014/main" id="{D7C5E6F1-BF29-4F80-A5F4-81345C2901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72CEDE34-3360-4BFF-8F28-053990E691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898E96F4-030D-444B-B62F-0DA0283377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A5D902ED-F254-4B06-9B62-AF188FF41A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BB14B7-5333-4EA3-A883-B3D949DA5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1F2F0B6D-3339-445E-AE6F-EA80BB952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9" name="Freeform 68">
                  <a:extLst>
                    <a:ext uri="{FF2B5EF4-FFF2-40B4-BE49-F238E27FC236}">
                      <a16:creationId xmlns:a16="http://schemas.microsoft.com/office/drawing/2014/main" id="{1FD745BE-AAE8-4FD8-B107-4730C82F8C7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69">
                  <a:extLst>
                    <a:ext uri="{FF2B5EF4-FFF2-40B4-BE49-F238E27FC236}">
                      <a16:creationId xmlns:a16="http://schemas.microsoft.com/office/drawing/2014/main" id="{55D7086E-72EA-4FBD-8B82-D3ECF7D513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70">
                  <a:extLst>
                    <a:ext uri="{FF2B5EF4-FFF2-40B4-BE49-F238E27FC236}">
                      <a16:creationId xmlns:a16="http://schemas.microsoft.com/office/drawing/2014/main" id="{246D59ED-9B4E-4F44-B189-00E3B8D72D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726404C-494E-4C74-9581-BE06BE0D2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6" name="Freeform 68">
                  <a:extLst>
                    <a:ext uri="{FF2B5EF4-FFF2-40B4-BE49-F238E27FC236}">
                      <a16:creationId xmlns:a16="http://schemas.microsoft.com/office/drawing/2014/main" id="{C61F0CD3-7875-46CD-A844-0B022BEF27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69">
                  <a:extLst>
                    <a:ext uri="{FF2B5EF4-FFF2-40B4-BE49-F238E27FC236}">
                      <a16:creationId xmlns:a16="http://schemas.microsoft.com/office/drawing/2014/main" id="{D83F2F78-08A8-49BE-AF85-1C3DD28602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70">
                  <a:extLst>
                    <a:ext uri="{FF2B5EF4-FFF2-40B4-BE49-F238E27FC236}">
                      <a16:creationId xmlns:a16="http://schemas.microsoft.com/office/drawing/2014/main" id="{93069262-0DE6-4BA7-9773-656AF1E6CF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2725E2D-27B9-4A2E-B161-230C61B08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ABB97-562C-EB49-89A3-E99764996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6600" y="2877018"/>
            <a:ext cx="4078800" cy="2901482"/>
          </a:xfrm>
        </p:spPr>
        <p:txBody>
          <a:bodyPr>
            <a:normAutofit/>
          </a:bodyPr>
          <a:lstStyle/>
          <a:p>
            <a:r>
              <a:rPr lang="en-US" dirty="0"/>
              <a:t>Urban progressives also aimed to reach out to solid citizens from middle class who had sensible views and sober habits.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C23123-3C5C-4A8B-AD1C-138D7B73D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ADC1AC98-A945-45DC-A533-43311AB5AF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75" name="Freeform 64">
                <a:extLst>
                  <a:ext uri="{FF2B5EF4-FFF2-40B4-BE49-F238E27FC236}">
                    <a16:creationId xmlns:a16="http://schemas.microsoft.com/office/drawing/2014/main" id="{525BFDD7-7DC7-4933-95CA-274FF3A12B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81">
                <a:extLst>
                  <a:ext uri="{FF2B5EF4-FFF2-40B4-BE49-F238E27FC236}">
                    <a16:creationId xmlns:a16="http://schemas.microsoft.com/office/drawing/2014/main" id="{56EAE20D-E363-445F-AAA9-8923C7A41D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61">
                <a:extLst>
                  <a:ext uri="{FF2B5EF4-FFF2-40B4-BE49-F238E27FC236}">
                    <a16:creationId xmlns:a16="http://schemas.microsoft.com/office/drawing/2014/main" id="{63DF7269-8701-4F88-89A3-EA45D9DF59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8">
                <a:extLst>
                  <a:ext uri="{FF2B5EF4-FFF2-40B4-BE49-F238E27FC236}">
                    <a16:creationId xmlns:a16="http://schemas.microsoft.com/office/drawing/2014/main" id="{2DDEEFE7-743E-40D3-AB86-C074CADC93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84">
                <a:extLst>
                  <a:ext uri="{FF2B5EF4-FFF2-40B4-BE49-F238E27FC236}">
                    <a16:creationId xmlns:a16="http://schemas.microsoft.com/office/drawing/2014/main" id="{6DC0260D-7AA3-4733-B3CB-6389FCCABD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87">
                <a:extLst>
                  <a:ext uri="{FF2B5EF4-FFF2-40B4-BE49-F238E27FC236}">
                    <a16:creationId xmlns:a16="http://schemas.microsoft.com/office/drawing/2014/main" id="{E9487A85-3305-4BD8-A4FB-7939820DE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0">
                <a:extLst>
                  <a:ext uri="{FF2B5EF4-FFF2-40B4-BE49-F238E27FC236}">
                    <a16:creationId xmlns:a16="http://schemas.microsoft.com/office/drawing/2014/main" id="{9A56408A-8D1F-4308-888A-C10250ED40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59">
                <a:extLst>
                  <a:ext uri="{FF2B5EF4-FFF2-40B4-BE49-F238E27FC236}">
                    <a16:creationId xmlns:a16="http://schemas.microsoft.com/office/drawing/2014/main" id="{B8EA7519-3D12-4CBF-9CF9-2DBF5379C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62">
                <a:extLst>
                  <a:ext uri="{FF2B5EF4-FFF2-40B4-BE49-F238E27FC236}">
                    <a16:creationId xmlns:a16="http://schemas.microsoft.com/office/drawing/2014/main" id="{CBCFA958-AB70-45BC-86FB-95916AC8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65">
                <a:extLst>
                  <a:ext uri="{FF2B5EF4-FFF2-40B4-BE49-F238E27FC236}">
                    <a16:creationId xmlns:a16="http://schemas.microsoft.com/office/drawing/2014/main" id="{EC7CC8AD-3574-4368-9084-30AA269FB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79">
                <a:extLst>
                  <a:ext uri="{FF2B5EF4-FFF2-40B4-BE49-F238E27FC236}">
                    <a16:creationId xmlns:a16="http://schemas.microsoft.com/office/drawing/2014/main" id="{AAF385D0-C8F4-4D2E-A604-55B0C4A37A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2">
                <a:extLst>
                  <a:ext uri="{FF2B5EF4-FFF2-40B4-BE49-F238E27FC236}">
                    <a16:creationId xmlns:a16="http://schemas.microsoft.com/office/drawing/2014/main" id="{5807D27C-D4CF-4DD8-95BF-BE0E820995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5">
                <a:extLst>
                  <a:ext uri="{FF2B5EF4-FFF2-40B4-BE49-F238E27FC236}">
                    <a16:creationId xmlns:a16="http://schemas.microsoft.com/office/drawing/2014/main" id="{AF358179-B76F-48FB-9D1E-25F2B422B7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8">
                <a:extLst>
                  <a:ext uri="{FF2B5EF4-FFF2-40B4-BE49-F238E27FC236}">
                    <a16:creationId xmlns:a16="http://schemas.microsoft.com/office/drawing/2014/main" id="{4F860F54-6F02-429D-84F9-216C593FDA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AF2CD1C6-D2DC-4C27-A7A3-0D6ECCB7B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0" name="Line 63">
                  <a:extLst>
                    <a:ext uri="{FF2B5EF4-FFF2-40B4-BE49-F238E27FC236}">
                      <a16:creationId xmlns:a16="http://schemas.microsoft.com/office/drawing/2014/main" id="{17251CE3-FBBE-4B37-B229-DF726C4AE5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Line 66">
                  <a:extLst>
                    <a:ext uri="{FF2B5EF4-FFF2-40B4-BE49-F238E27FC236}">
                      <a16:creationId xmlns:a16="http://schemas.microsoft.com/office/drawing/2014/main" id="{14522961-6FA8-43A3-894B-20435789E3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Line 67">
                  <a:extLst>
                    <a:ext uri="{FF2B5EF4-FFF2-40B4-BE49-F238E27FC236}">
                      <a16:creationId xmlns:a16="http://schemas.microsoft.com/office/drawing/2014/main" id="{54230A9C-2E62-416C-A910-A26CB0BB74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Line 80">
                  <a:extLst>
                    <a:ext uri="{FF2B5EF4-FFF2-40B4-BE49-F238E27FC236}">
                      <a16:creationId xmlns:a16="http://schemas.microsoft.com/office/drawing/2014/main" id="{EDC7B8CE-339C-4B31-9A1E-1E6F3F20E5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Line 83">
                  <a:extLst>
                    <a:ext uri="{FF2B5EF4-FFF2-40B4-BE49-F238E27FC236}">
                      <a16:creationId xmlns:a16="http://schemas.microsoft.com/office/drawing/2014/main" id="{D5900B3C-A349-4C11-8871-F0C656F06A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Line 86">
                  <a:extLst>
                    <a:ext uri="{FF2B5EF4-FFF2-40B4-BE49-F238E27FC236}">
                      <a16:creationId xmlns:a16="http://schemas.microsoft.com/office/drawing/2014/main" id="{B836DF39-5332-440E-BD43-94EF14B9F7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89">
                  <a:extLst>
                    <a:ext uri="{FF2B5EF4-FFF2-40B4-BE49-F238E27FC236}">
                      <a16:creationId xmlns:a16="http://schemas.microsoft.com/office/drawing/2014/main" id="{25596AFB-7112-451F-A40E-C4D365BC05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7B87DF-BE21-4275-A328-36294B5E8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5DF7768E-3A7E-48EA-AE6B-544137E01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C7E39C2-9BBA-4C6E-B352-FADF72FF84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55FF2688-1869-4A97-A594-AD2F8C720A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30">
                  <a:extLst>
                    <a:ext uri="{FF2B5EF4-FFF2-40B4-BE49-F238E27FC236}">
                      <a16:creationId xmlns:a16="http://schemas.microsoft.com/office/drawing/2014/main" id="{035F350E-CDEC-47D7-B1F6-BB33F7263D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30">
                  <a:extLst>
                    <a:ext uri="{FF2B5EF4-FFF2-40B4-BE49-F238E27FC236}">
                      <a16:creationId xmlns:a16="http://schemas.microsoft.com/office/drawing/2014/main" id="{32757671-5219-4448-9D74-96978B78FB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A62FFE05-1BB5-478B-ACB7-0201D6E0B8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08CF1D90-5BE7-4777-9D00-4B898D6A5D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D066325E-CB67-49CD-9A41-2CFD6BCC90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405EB12-3265-4FD8-AE15-B453CFF08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CD1DA60-1F78-4286-AD75-48457E4E42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4" name="Freeform 68">
                  <a:extLst>
                    <a:ext uri="{FF2B5EF4-FFF2-40B4-BE49-F238E27FC236}">
                      <a16:creationId xmlns:a16="http://schemas.microsoft.com/office/drawing/2014/main" id="{F2434CC9-D9BE-4CC5-A618-AC659C5CBD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69">
                  <a:extLst>
                    <a:ext uri="{FF2B5EF4-FFF2-40B4-BE49-F238E27FC236}">
                      <a16:creationId xmlns:a16="http://schemas.microsoft.com/office/drawing/2014/main" id="{B9A88CD6-DA9C-42B2-A37B-5A0E1BED75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70">
                  <a:extLst>
                    <a:ext uri="{FF2B5EF4-FFF2-40B4-BE49-F238E27FC236}">
                      <a16:creationId xmlns:a16="http://schemas.microsoft.com/office/drawing/2014/main" id="{4A018333-A419-44AE-9CF5-57D5319073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4C9BB730-80E2-4F3A-882B-7ED9186ABD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1" name="Freeform 68">
                  <a:extLst>
                    <a:ext uri="{FF2B5EF4-FFF2-40B4-BE49-F238E27FC236}">
                      <a16:creationId xmlns:a16="http://schemas.microsoft.com/office/drawing/2014/main" id="{D48E4E69-835A-40C7-A548-8947A81DC1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Freeform 69">
                  <a:extLst>
                    <a:ext uri="{FF2B5EF4-FFF2-40B4-BE49-F238E27FC236}">
                      <a16:creationId xmlns:a16="http://schemas.microsoft.com/office/drawing/2014/main" id="{E4F80DAC-11B8-4A6F-9CAA-8C62C6A2E6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70">
                  <a:extLst>
                    <a:ext uri="{FF2B5EF4-FFF2-40B4-BE49-F238E27FC236}">
                      <a16:creationId xmlns:a16="http://schemas.microsoft.com/office/drawing/2014/main" id="{FF491AF2-6D67-4650-B34C-5BB5F11284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5945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6D2D76E3-BBAC-4D3C-9314-D3076FA90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8AF65-2A2A-9D45-89B5-CDC0F0F24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5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en-US"/>
              <a:t>THEODORE ROOSEVELT</a:t>
            </a: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75C945D9-C3DE-4D90-9F29-7BE223A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8D338B3-6DA4-45F7-91E3-7D8C28D0B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121" name="Freeform 64">
                <a:extLst>
                  <a:ext uri="{FF2B5EF4-FFF2-40B4-BE49-F238E27FC236}">
                    <a16:creationId xmlns:a16="http://schemas.microsoft.com/office/drawing/2014/main" id="{6185FD3E-487C-45A4-AD94-24F4F7BACD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81">
                <a:extLst>
                  <a:ext uri="{FF2B5EF4-FFF2-40B4-BE49-F238E27FC236}">
                    <a16:creationId xmlns:a16="http://schemas.microsoft.com/office/drawing/2014/main" id="{DABEF2EB-1FA6-476D-ADEC-ACC991D1E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Freeform 61">
                <a:extLst>
                  <a:ext uri="{FF2B5EF4-FFF2-40B4-BE49-F238E27FC236}">
                    <a16:creationId xmlns:a16="http://schemas.microsoft.com/office/drawing/2014/main" id="{702C2E5D-FD1A-49AB-9CF7-7F656660A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78">
                <a:extLst>
                  <a:ext uri="{FF2B5EF4-FFF2-40B4-BE49-F238E27FC236}">
                    <a16:creationId xmlns:a16="http://schemas.microsoft.com/office/drawing/2014/main" id="{FE338B6A-36C1-4245-B24F-94D4DE5F7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84">
                <a:extLst>
                  <a:ext uri="{FF2B5EF4-FFF2-40B4-BE49-F238E27FC236}">
                    <a16:creationId xmlns:a16="http://schemas.microsoft.com/office/drawing/2014/main" id="{6CDA6293-4165-4383-9C97-2A6679228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87">
                <a:extLst>
                  <a:ext uri="{FF2B5EF4-FFF2-40B4-BE49-F238E27FC236}">
                    <a16:creationId xmlns:a16="http://schemas.microsoft.com/office/drawing/2014/main" id="{CACA95C4-6FB3-44B0-981E-06BBAE8F0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60">
                <a:extLst>
                  <a:ext uri="{FF2B5EF4-FFF2-40B4-BE49-F238E27FC236}">
                    <a16:creationId xmlns:a16="http://schemas.microsoft.com/office/drawing/2014/main" id="{87433F39-33A6-4FCE-9B83-3D9A47A7C5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59">
                <a:extLst>
                  <a:ext uri="{FF2B5EF4-FFF2-40B4-BE49-F238E27FC236}">
                    <a16:creationId xmlns:a16="http://schemas.microsoft.com/office/drawing/2014/main" id="{09C092FC-35CB-41D8-8B13-9A238EE30C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62">
                <a:extLst>
                  <a:ext uri="{FF2B5EF4-FFF2-40B4-BE49-F238E27FC236}">
                    <a16:creationId xmlns:a16="http://schemas.microsoft.com/office/drawing/2014/main" id="{A0DF137B-3079-4986-913B-939546E64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0" name="Freeform 65">
                <a:extLst>
                  <a:ext uri="{FF2B5EF4-FFF2-40B4-BE49-F238E27FC236}">
                    <a16:creationId xmlns:a16="http://schemas.microsoft.com/office/drawing/2014/main" id="{D660B18D-F0F5-419B-B3F1-B039757C95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79">
                <a:extLst>
                  <a:ext uri="{FF2B5EF4-FFF2-40B4-BE49-F238E27FC236}">
                    <a16:creationId xmlns:a16="http://schemas.microsoft.com/office/drawing/2014/main" id="{80FAC823-69BF-42B9-BA6A-E365E721E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Freeform 82">
                <a:extLst>
                  <a:ext uri="{FF2B5EF4-FFF2-40B4-BE49-F238E27FC236}">
                    <a16:creationId xmlns:a16="http://schemas.microsoft.com/office/drawing/2014/main" id="{5B5DFB3A-61ED-4206-9B53-3E8A8CE9FF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Freeform 85">
                <a:extLst>
                  <a:ext uri="{FF2B5EF4-FFF2-40B4-BE49-F238E27FC236}">
                    <a16:creationId xmlns:a16="http://schemas.microsoft.com/office/drawing/2014/main" id="{C72D0A40-CAB7-45AB-B832-628D138C69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Freeform 88">
                <a:extLst>
                  <a:ext uri="{FF2B5EF4-FFF2-40B4-BE49-F238E27FC236}">
                    <a16:creationId xmlns:a16="http://schemas.microsoft.com/office/drawing/2014/main" id="{A1757DD3-2A1D-4CED-A678-ECE520A1B4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42918845-1F95-46C2-8F59-32EB33C4A3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136" name="Line 63">
                  <a:extLst>
                    <a:ext uri="{FF2B5EF4-FFF2-40B4-BE49-F238E27FC236}">
                      <a16:creationId xmlns:a16="http://schemas.microsoft.com/office/drawing/2014/main" id="{E7391FC0-5104-4751-BB86-0D12BFFBE32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Line 66">
                  <a:extLst>
                    <a:ext uri="{FF2B5EF4-FFF2-40B4-BE49-F238E27FC236}">
                      <a16:creationId xmlns:a16="http://schemas.microsoft.com/office/drawing/2014/main" id="{094BBC13-5B24-4DFD-A5AD-892345304C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" name="Line 67">
                  <a:extLst>
                    <a:ext uri="{FF2B5EF4-FFF2-40B4-BE49-F238E27FC236}">
                      <a16:creationId xmlns:a16="http://schemas.microsoft.com/office/drawing/2014/main" id="{5D6BCBF6-E4C8-49C4-BCE6-A57F7EB6CAC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Line 80">
                  <a:extLst>
                    <a:ext uri="{FF2B5EF4-FFF2-40B4-BE49-F238E27FC236}">
                      <a16:creationId xmlns:a16="http://schemas.microsoft.com/office/drawing/2014/main" id="{4A5F536F-42F0-4F01-9893-075DD5BCCE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" name="Line 83">
                  <a:extLst>
                    <a:ext uri="{FF2B5EF4-FFF2-40B4-BE49-F238E27FC236}">
                      <a16:creationId xmlns:a16="http://schemas.microsoft.com/office/drawing/2014/main" id="{60BE5073-8B4E-47B4-AC5B-31D8FD99D2C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" name="Line 86">
                  <a:extLst>
                    <a:ext uri="{FF2B5EF4-FFF2-40B4-BE49-F238E27FC236}">
                      <a16:creationId xmlns:a16="http://schemas.microsoft.com/office/drawing/2014/main" id="{B210067F-EA9E-4248-B2D2-39D656B3AF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Line 89">
                  <a:extLst>
                    <a:ext uri="{FF2B5EF4-FFF2-40B4-BE49-F238E27FC236}">
                      <a16:creationId xmlns:a16="http://schemas.microsoft.com/office/drawing/2014/main" id="{B5121029-6739-4142-9E53-48DCA4F8BD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B6776FFF-7CFE-4739-9104-473DA3681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739C6C41-5DF4-4A11-89B7-BAB3F63B58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A6F0F36F-7ABB-4F4C-9CC5-443B1936F4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4F2DB5F0-FD30-4907-86AB-7DA7CA3E31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30">
                  <a:extLst>
                    <a:ext uri="{FF2B5EF4-FFF2-40B4-BE49-F238E27FC236}">
                      <a16:creationId xmlns:a16="http://schemas.microsoft.com/office/drawing/2014/main" id="{0A419F00-E825-4E5E-92EA-DDF22BB2FB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30">
                  <a:extLst>
                    <a:ext uri="{FF2B5EF4-FFF2-40B4-BE49-F238E27FC236}">
                      <a16:creationId xmlns:a16="http://schemas.microsoft.com/office/drawing/2014/main" id="{D7C5E6F1-BF29-4F80-A5F4-81345C2901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72CEDE34-3360-4BFF-8F28-053990E691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15" name="Freeform: Shape 114">
                  <a:extLst>
                    <a:ext uri="{FF2B5EF4-FFF2-40B4-BE49-F238E27FC236}">
                      <a16:creationId xmlns:a16="http://schemas.microsoft.com/office/drawing/2014/main" id="{898E96F4-030D-444B-B62F-0DA0283377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6" name="Freeform: Shape 115">
                  <a:extLst>
                    <a:ext uri="{FF2B5EF4-FFF2-40B4-BE49-F238E27FC236}">
                      <a16:creationId xmlns:a16="http://schemas.microsoft.com/office/drawing/2014/main" id="{A5D902ED-F254-4B06-9B62-AF188FF41A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DEBB14B7-5333-4EA3-A883-B3D949DA5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1F2F0B6D-3339-445E-AE6F-EA80BB952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10" name="Freeform 68">
                  <a:extLst>
                    <a:ext uri="{FF2B5EF4-FFF2-40B4-BE49-F238E27FC236}">
                      <a16:creationId xmlns:a16="http://schemas.microsoft.com/office/drawing/2014/main" id="{1FD745BE-AAE8-4FD8-B107-4730C82F8C7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Freeform 69">
                  <a:extLst>
                    <a:ext uri="{FF2B5EF4-FFF2-40B4-BE49-F238E27FC236}">
                      <a16:creationId xmlns:a16="http://schemas.microsoft.com/office/drawing/2014/main" id="{55D7086E-72EA-4FBD-8B82-D3ECF7D513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Line 70">
                  <a:extLst>
                    <a:ext uri="{FF2B5EF4-FFF2-40B4-BE49-F238E27FC236}">
                      <a16:creationId xmlns:a16="http://schemas.microsoft.com/office/drawing/2014/main" id="{246D59ED-9B4E-4F44-B189-00E3B8D72D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B726404C-494E-4C74-9581-BE06BE0D2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07" name="Freeform 68">
                  <a:extLst>
                    <a:ext uri="{FF2B5EF4-FFF2-40B4-BE49-F238E27FC236}">
                      <a16:creationId xmlns:a16="http://schemas.microsoft.com/office/drawing/2014/main" id="{C61F0CD3-7875-46CD-A844-0B022BEF27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Freeform 69">
                  <a:extLst>
                    <a:ext uri="{FF2B5EF4-FFF2-40B4-BE49-F238E27FC236}">
                      <a16:creationId xmlns:a16="http://schemas.microsoft.com/office/drawing/2014/main" id="{D83F2F78-08A8-49BE-AF85-1C3DD28602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Line 70">
                  <a:extLst>
                    <a:ext uri="{FF2B5EF4-FFF2-40B4-BE49-F238E27FC236}">
                      <a16:creationId xmlns:a16="http://schemas.microsoft.com/office/drawing/2014/main" id="{93069262-0DE6-4BA7-9773-656AF1E6CF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22725E2D-27B9-4A2E-B161-230C61B08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CDEFE3-0C51-3146-B16E-639C7ED9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750" y="2180310"/>
            <a:ext cx="5792886" cy="359819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1200" dirty="0"/>
              <a:t>Roosevelt preferred enlightened people to oversee politics.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Roosevelt helped to increase the salaries of coal miners and bettered their working conditions.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He also managed to regulate the meat business, which constituted a tremendous problem for American consumers.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Conservation was an important topic of debate during Roosevelt’s presidency</a:t>
            </a:r>
          </a:p>
          <a:p>
            <a:pPr lvl="1">
              <a:lnSpc>
                <a:spcPct val="140000"/>
              </a:lnSpc>
            </a:pPr>
            <a:r>
              <a:rPr lang="en-US" sz="1200" dirty="0"/>
              <a:t>	he added millions of acres of national forests, and established national monuments, wildlife refuges</a:t>
            </a:r>
          </a:p>
          <a:p>
            <a:pPr lvl="1">
              <a:lnSpc>
                <a:spcPct val="140000"/>
              </a:lnSpc>
            </a:pPr>
            <a:r>
              <a:rPr lang="en-US" sz="1200" dirty="0"/>
              <a:t>	he also took advice from experts committed to development rather than preservation</a:t>
            </a:r>
          </a:p>
          <a:p>
            <a:pPr lvl="1">
              <a:lnSpc>
                <a:spcPct val="140000"/>
              </a:lnSpc>
            </a:pPr>
            <a:r>
              <a:rPr lang="en-US" sz="1200" dirty="0"/>
              <a:t>	AND enabled permissive governmental oversight of private interests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55C23123-3C5C-4A8B-AD1C-138D7B73D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ADC1AC98-A945-45DC-A533-43311AB5AF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166" name="Freeform 64">
                <a:extLst>
                  <a:ext uri="{FF2B5EF4-FFF2-40B4-BE49-F238E27FC236}">
                    <a16:creationId xmlns:a16="http://schemas.microsoft.com/office/drawing/2014/main" id="{525BFDD7-7DC7-4933-95CA-274FF3A12B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Freeform 81">
                <a:extLst>
                  <a:ext uri="{FF2B5EF4-FFF2-40B4-BE49-F238E27FC236}">
                    <a16:creationId xmlns:a16="http://schemas.microsoft.com/office/drawing/2014/main" id="{56EAE20D-E363-445F-AAA9-8923C7A41D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Freeform 61">
                <a:extLst>
                  <a:ext uri="{FF2B5EF4-FFF2-40B4-BE49-F238E27FC236}">
                    <a16:creationId xmlns:a16="http://schemas.microsoft.com/office/drawing/2014/main" id="{63DF7269-8701-4F88-89A3-EA45D9DF59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Freeform 78">
                <a:extLst>
                  <a:ext uri="{FF2B5EF4-FFF2-40B4-BE49-F238E27FC236}">
                    <a16:creationId xmlns:a16="http://schemas.microsoft.com/office/drawing/2014/main" id="{2DDEEFE7-743E-40D3-AB86-C074CADC93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Freeform 84">
                <a:extLst>
                  <a:ext uri="{FF2B5EF4-FFF2-40B4-BE49-F238E27FC236}">
                    <a16:creationId xmlns:a16="http://schemas.microsoft.com/office/drawing/2014/main" id="{6DC0260D-7AA3-4733-B3CB-6389FCCABD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Freeform 87">
                <a:extLst>
                  <a:ext uri="{FF2B5EF4-FFF2-40B4-BE49-F238E27FC236}">
                    <a16:creationId xmlns:a16="http://schemas.microsoft.com/office/drawing/2014/main" id="{E9487A85-3305-4BD8-A4FB-7939820DE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Freeform 60">
                <a:extLst>
                  <a:ext uri="{FF2B5EF4-FFF2-40B4-BE49-F238E27FC236}">
                    <a16:creationId xmlns:a16="http://schemas.microsoft.com/office/drawing/2014/main" id="{9A56408A-8D1F-4308-888A-C10250ED40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Freeform 59">
                <a:extLst>
                  <a:ext uri="{FF2B5EF4-FFF2-40B4-BE49-F238E27FC236}">
                    <a16:creationId xmlns:a16="http://schemas.microsoft.com/office/drawing/2014/main" id="{B8EA7519-3D12-4CBF-9CF9-2DBF5379C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Freeform 62">
                <a:extLst>
                  <a:ext uri="{FF2B5EF4-FFF2-40B4-BE49-F238E27FC236}">
                    <a16:creationId xmlns:a16="http://schemas.microsoft.com/office/drawing/2014/main" id="{CBCFA958-AB70-45BC-86FB-95916AC8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5" name="Freeform 65">
                <a:extLst>
                  <a:ext uri="{FF2B5EF4-FFF2-40B4-BE49-F238E27FC236}">
                    <a16:creationId xmlns:a16="http://schemas.microsoft.com/office/drawing/2014/main" id="{EC7CC8AD-3574-4368-9084-30AA269FB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Freeform 79">
                <a:extLst>
                  <a:ext uri="{FF2B5EF4-FFF2-40B4-BE49-F238E27FC236}">
                    <a16:creationId xmlns:a16="http://schemas.microsoft.com/office/drawing/2014/main" id="{AAF385D0-C8F4-4D2E-A604-55B0C4A37A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Freeform 82">
                <a:extLst>
                  <a:ext uri="{FF2B5EF4-FFF2-40B4-BE49-F238E27FC236}">
                    <a16:creationId xmlns:a16="http://schemas.microsoft.com/office/drawing/2014/main" id="{5807D27C-D4CF-4DD8-95BF-BE0E820995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Freeform 85">
                <a:extLst>
                  <a:ext uri="{FF2B5EF4-FFF2-40B4-BE49-F238E27FC236}">
                    <a16:creationId xmlns:a16="http://schemas.microsoft.com/office/drawing/2014/main" id="{AF358179-B76F-48FB-9D1E-25F2B422B7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Freeform 88">
                <a:extLst>
                  <a:ext uri="{FF2B5EF4-FFF2-40B4-BE49-F238E27FC236}">
                    <a16:creationId xmlns:a16="http://schemas.microsoft.com/office/drawing/2014/main" id="{4F860F54-6F02-429D-84F9-216C593FDA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AF2CD1C6-D2DC-4C27-A7A3-0D6ECCB7B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181" name="Line 63">
                  <a:extLst>
                    <a:ext uri="{FF2B5EF4-FFF2-40B4-BE49-F238E27FC236}">
                      <a16:creationId xmlns:a16="http://schemas.microsoft.com/office/drawing/2014/main" id="{17251CE3-FBBE-4B37-B229-DF726C4AE5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Line 66">
                  <a:extLst>
                    <a:ext uri="{FF2B5EF4-FFF2-40B4-BE49-F238E27FC236}">
                      <a16:creationId xmlns:a16="http://schemas.microsoft.com/office/drawing/2014/main" id="{14522961-6FA8-43A3-894B-20435789E3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Line 67">
                  <a:extLst>
                    <a:ext uri="{FF2B5EF4-FFF2-40B4-BE49-F238E27FC236}">
                      <a16:creationId xmlns:a16="http://schemas.microsoft.com/office/drawing/2014/main" id="{54230A9C-2E62-416C-A910-A26CB0BB74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Line 80">
                  <a:extLst>
                    <a:ext uri="{FF2B5EF4-FFF2-40B4-BE49-F238E27FC236}">
                      <a16:creationId xmlns:a16="http://schemas.microsoft.com/office/drawing/2014/main" id="{EDC7B8CE-339C-4B31-9A1E-1E6F3F20E5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Line 83">
                  <a:extLst>
                    <a:ext uri="{FF2B5EF4-FFF2-40B4-BE49-F238E27FC236}">
                      <a16:creationId xmlns:a16="http://schemas.microsoft.com/office/drawing/2014/main" id="{D5900B3C-A349-4C11-8871-F0C656F06A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Line 86">
                  <a:extLst>
                    <a:ext uri="{FF2B5EF4-FFF2-40B4-BE49-F238E27FC236}">
                      <a16:creationId xmlns:a16="http://schemas.microsoft.com/office/drawing/2014/main" id="{B836DF39-5332-440E-BD43-94EF14B9F7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7" name="Line 89">
                  <a:extLst>
                    <a:ext uri="{FF2B5EF4-FFF2-40B4-BE49-F238E27FC236}">
                      <a16:creationId xmlns:a16="http://schemas.microsoft.com/office/drawing/2014/main" id="{25596AFB-7112-451F-A40E-C4D365BC05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467B87DF-BE21-4275-A328-36294B5E8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5DF7768E-3A7E-48EA-AE6B-544137E01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0C7E39C2-9BBA-4C6E-B352-FADF72FF84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55FF2688-1869-4A97-A594-AD2F8C720A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4" name="Rectangle 30">
                  <a:extLst>
                    <a:ext uri="{FF2B5EF4-FFF2-40B4-BE49-F238E27FC236}">
                      <a16:creationId xmlns:a16="http://schemas.microsoft.com/office/drawing/2014/main" id="{035F350E-CDEC-47D7-B1F6-BB33F7263D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Rectangle 30">
                  <a:extLst>
                    <a:ext uri="{FF2B5EF4-FFF2-40B4-BE49-F238E27FC236}">
                      <a16:creationId xmlns:a16="http://schemas.microsoft.com/office/drawing/2014/main" id="{32757671-5219-4448-9D74-96978B78FB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A62FFE05-1BB5-478B-ACB7-0201D6E0B8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60" name="Freeform: Shape 159">
                  <a:extLst>
                    <a:ext uri="{FF2B5EF4-FFF2-40B4-BE49-F238E27FC236}">
                      <a16:creationId xmlns:a16="http://schemas.microsoft.com/office/drawing/2014/main" id="{08CF1D90-5BE7-4777-9D00-4B898D6A5D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1" name="Freeform: Shape 160">
                  <a:extLst>
                    <a:ext uri="{FF2B5EF4-FFF2-40B4-BE49-F238E27FC236}">
                      <a16:creationId xmlns:a16="http://schemas.microsoft.com/office/drawing/2014/main" id="{D066325E-CB67-49CD-9A41-2CFD6BCC90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7405EB12-3265-4FD8-AE15-B453CFF08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CD1DA60-1F78-4286-AD75-48457E4E42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5" name="Freeform 68">
                  <a:extLst>
                    <a:ext uri="{FF2B5EF4-FFF2-40B4-BE49-F238E27FC236}">
                      <a16:creationId xmlns:a16="http://schemas.microsoft.com/office/drawing/2014/main" id="{F2434CC9-D9BE-4CC5-A618-AC659C5CBD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69">
                  <a:extLst>
                    <a:ext uri="{FF2B5EF4-FFF2-40B4-BE49-F238E27FC236}">
                      <a16:creationId xmlns:a16="http://schemas.microsoft.com/office/drawing/2014/main" id="{B9A88CD6-DA9C-42B2-A37B-5A0E1BED75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Line 70">
                  <a:extLst>
                    <a:ext uri="{FF2B5EF4-FFF2-40B4-BE49-F238E27FC236}">
                      <a16:creationId xmlns:a16="http://schemas.microsoft.com/office/drawing/2014/main" id="{4A018333-A419-44AE-9CF5-57D5319073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4C9BB730-80E2-4F3A-882B-7ED9186ABD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52" name="Freeform 68">
                  <a:extLst>
                    <a:ext uri="{FF2B5EF4-FFF2-40B4-BE49-F238E27FC236}">
                      <a16:creationId xmlns:a16="http://schemas.microsoft.com/office/drawing/2014/main" id="{D48E4E69-835A-40C7-A548-8947A81DC1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9">
                  <a:extLst>
                    <a:ext uri="{FF2B5EF4-FFF2-40B4-BE49-F238E27FC236}">
                      <a16:creationId xmlns:a16="http://schemas.microsoft.com/office/drawing/2014/main" id="{E4F80DAC-11B8-4A6F-9CAA-8C62C6A2E6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Line 70">
                  <a:extLst>
                    <a:ext uri="{FF2B5EF4-FFF2-40B4-BE49-F238E27FC236}">
                      <a16:creationId xmlns:a16="http://schemas.microsoft.com/office/drawing/2014/main" id="{FF491AF2-6D67-4650-B34C-5BB5F11284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48653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EE59C-6DD0-974E-BE50-15906FAB3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summary…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1C647E-D21D-4E35-AEEA-A20B501367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546187"/>
              </p:ext>
            </p:extLst>
          </p:nvPr>
        </p:nvGraphicFramePr>
        <p:xfrm>
          <a:off x="989400" y="1685925"/>
          <a:ext cx="10213200" cy="404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972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4CE5D-245F-3D4D-A92D-A07697146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Gilded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E4ED9-003B-9441-977A-51C232AB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Gilded Age” is the term used to describe the tumultuous years between the Civil War and the turn of the twentieth century.</a:t>
            </a:r>
          </a:p>
          <a:p>
            <a:r>
              <a:rPr lang="en-US" dirty="0"/>
              <a:t>During this era, America became more prosperous and saw unprecedented growth in industry and technology. But the Gilded Age had a more sinister side: It was a period where greedy, corrupt industrialists, bankers and politicians enjoyed extraordinary wealth and opulence at the expense of the working class. </a:t>
            </a:r>
          </a:p>
        </p:txBody>
      </p:sp>
    </p:spTree>
    <p:extLst>
      <p:ext uri="{BB962C8B-B14F-4D97-AF65-F5344CB8AC3E}">
        <p14:creationId xmlns:p14="http://schemas.microsoft.com/office/powerpoint/2010/main" val="267785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75575-D263-4C4A-974F-B96FB2E6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PROGRESSIVE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DBD4B-0946-C34E-B168-6B920CAE9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Progressivism was the response of various groups to problems raised by the rapid industrialization and urbanization that followed the Civil War. These problems included: </a:t>
            </a:r>
          </a:p>
          <a:p>
            <a:pPr lvl="1"/>
            <a:r>
              <a:rPr lang="en-US" dirty="0"/>
              <a:t>	the spread of slums and poverty</a:t>
            </a:r>
          </a:p>
          <a:p>
            <a:pPr lvl="1"/>
            <a:r>
              <a:rPr lang="en-US" dirty="0"/>
              <a:t>	the exploitation of labor </a:t>
            </a:r>
          </a:p>
          <a:p>
            <a:pPr lvl="1"/>
            <a:r>
              <a:rPr lang="en-US" dirty="0"/>
              <a:t>	the breakdown of democratic government in the cities and states caused by the emergence of political organizations, or machines, allied with business interests</a:t>
            </a:r>
          </a:p>
          <a:p>
            <a:pPr lvl="1"/>
            <a:r>
              <a:rPr lang="en-US" dirty="0"/>
              <a:t>	a rapid movement toward financial and industrial concentration</a:t>
            </a:r>
          </a:p>
        </p:txBody>
      </p:sp>
    </p:spTree>
    <p:extLst>
      <p:ext uri="{BB962C8B-B14F-4D97-AF65-F5344CB8AC3E}">
        <p14:creationId xmlns:p14="http://schemas.microsoft.com/office/powerpoint/2010/main" val="4179730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2EE047-566C-48D4-9F44-4BB3B58F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5525F-3C03-7E45-8275-D909454FC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5926"/>
            <a:ext cx="3531600" cy="2483074"/>
          </a:xfrm>
        </p:spPr>
        <p:txBody>
          <a:bodyPr anchor="t">
            <a:normAutofit/>
          </a:bodyPr>
          <a:lstStyle/>
          <a:p>
            <a:r>
              <a:rPr lang="en-US" dirty="0"/>
              <a:t>THE PROGRESSIVE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068DF-1EA4-4842-A09C-091FA6B24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457" y="935999"/>
            <a:ext cx="6114543" cy="4832975"/>
          </a:xfrm>
        </p:spPr>
        <p:txBody>
          <a:bodyPr>
            <a:normAutofit/>
          </a:bodyPr>
          <a:lstStyle/>
          <a:p>
            <a:r>
              <a:rPr lang="en-US" dirty="0"/>
              <a:t>Many Americans feared that </a:t>
            </a:r>
          </a:p>
          <a:p>
            <a:pPr lvl="1"/>
            <a:r>
              <a:rPr lang="en-US" dirty="0"/>
              <a:t>	their historic traditions of responsible democratic government  </a:t>
            </a:r>
          </a:p>
          <a:p>
            <a:pPr lvl="1"/>
            <a:r>
              <a:rPr lang="en-US" dirty="0"/>
              <a:t>	free economic opportunity for all </a:t>
            </a:r>
          </a:p>
          <a:p>
            <a:pPr lvl="1"/>
            <a:r>
              <a:rPr lang="en-US" dirty="0"/>
              <a:t>…were being destroyed by gigantic combinations of economic and political power.</a:t>
            </a:r>
          </a:p>
          <a:p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8EE24C-0DEE-4852-98D1-766934BDA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8100000" flipH="1">
            <a:off x="1119768" y="3861832"/>
            <a:ext cx="1785984" cy="2211229"/>
            <a:chOff x="3125006" y="3171595"/>
            <a:chExt cx="1785984" cy="221122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6CBEAFE-2CF0-4684-B451-EB4CC26C1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36819" y="3174345"/>
              <a:ext cx="1760933" cy="2208479"/>
              <a:chOff x="4749017" y="2998646"/>
              <a:chExt cx="1760933" cy="2208479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8829D087-6E8C-49B4-8B14-A7322D6C9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flipH="1">
                <a:off x="5630197" y="2998646"/>
                <a:ext cx="0" cy="2208479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06AD7EE-911D-452D-BB96-558319A67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0800000" flipH="1">
                <a:off x="4749017" y="4416771"/>
                <a:ext cx="1760933" cy="0"/>
              </a:xfrm>
              <a:prstGeom prst="line">
                <a:avLst/>
              </a:prstGeom>
              <a:ln w="12700"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30">
                <a:extLst>
                  <a:ext uri="{FF2B5EF4-FFF2-40B4-BE49-F238E27FC236}">
                    <a16:creationId xmlns:a16="http://schemas.microsoft.com/office/drawing/2014/main" id="{EFB3432A-F33E-4636-93EA-39E5DE75C6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136242" y="3224252"/>
                <a:ext cx="987915" cy="987915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30">
                <a:extLst>
                  <a:ext uri="{FF2B5EF4-FFF2-40B4-BE49-F238E27FC236}">
                    <a16:creationId xmlns:a16="http://schemas.microsoft.com/office/drawing/2014/main" id="{201E85ED-EC70-4C1F-ADA1-385AFA3DBC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3500000">
                <a:off x="5327037" y="3070731"/>
                <a:ext cx="606323" cy="606323"/>
              </a:xfrm>
              <a:custGeom>
                <a:avLst/>
                <a:gdLst>
                  <a:gd name="connsiteX0" fmla="*/ 0 w 1302493"/>
                  <a:gd name="connsiteY0" fmla="*/ 0 h 1302493"/>
                  <a:gd name="connsiteX1" fmla="*/ 1302493 w 1302493"/>
                  <a:gd name="connsiteY1" fmla="*/ 0 h 1302493"/>
                  <a:gd name="connsiteX2" fmla="*/ 1302493 w 1302493"/>
                  <a:gd name="connsiteY2" fmla="*/ 1302493 h 1302493"/>
                  <a:gd name="connsiteX3" fmla="*/ 0 w 1302493"/>
                  <a:gd name="connsiteY3" fmla="*/ 1302493 h 1302493"/>
                  <a:gd name="connsiteX4" fmla="*/ 0 w 1302493"/>
                  <a:gd name="connsiteY4" fmla="*/ 0 h 1302493"/>
                  <a:gd name="connsiteX0" fmla="*/ 1302493 w 1393933"/>
                  <a:gd name="connsiteY0" fmla="*/ 1302493 h 1393933"/>
                  <a:gd name="connsiteX1" fmla="*/ 0 w 1393933"/>
                  <a:gd name="connsiteY1" fmla="*/ 1302493 h 1393933"/>
                  <a:gd name="connsiteX2" fmla="*/ 0 w 1393933"/>
                  <a:gd name="connsiteY2" fmla="*/ 0 h 1393933"/>
                  <a:gd name="connsiteX3" fmla="*/ 1302493 w 1393933"/>
                  <a:gd name="connsiteY3" fmla="*/ 0 h 1393933"/>
                  <a:gd name="connsiteX4" fmla="*/ 1393933 w 1393933"/>
                  <a:gd name="connsiteY4" fmla="*/ 1393933 h 1393933"/>
                  <a:gd name="connsiteX0" fmla="*/ 0 w 1393933"/>
                  <a:gd name="connsiteY0" fmla="*/ 1302493 h 1393933"/>
                  <a:gd name="connsiteX1" fmla="*/ 0 w 1393933"/>
                  <a:gd name="connsiteY1" fmla="*/ 0 h 1393933"/>
                  <a:gd name="connsiteX2" fmla="*/ 1302493 w 1393933"/>
                  <a:gd name="connsiteY2" fmla="*/ 0 h 1393933"/>
                  <a:gd name="connsiteX3" fmla="*/ 1393933 w 1393933"/>
                  <a:gd name="connsiteY3" fmla="*/ 1393933 h 1393933"/>
                  <a:gd name="connsiteX0" fmla="*/ 0 w 1302493"/>
                  <a:gd name="connsiteY0" fmla="*/ 1302493 h 1302493"/>
                  <a:gd name="connsiteX1" fmla="*/ 0 w 1302493"/>
                  <a:gd name="connsiteY1" fmla="*/ 0 h 1302493"/>
                  <a:gd name="connsiteX2" fmla="*/ 1302493 w 1302493"/>
                  <a:gd name="connsiteY2" fmla="*/ 0 h 130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2493" h="1302493">
                    <a:moveTo>
                      <a:pt x="0" y="1302493"/>
                    </a:moveTo>
                    <a:lnTo>
                      <a:pt x="0" y="0"/>
                    </a:lnTo>
                    <a:lnTo>
                      <a:pt x="1302493" y="0"/>
                    </a:lnTo>
                  </a:path>
                </a:pathLst>
              </a:custGeom>
              <a:noFill/>
              <a:ln w="127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96CFCCC-96DF-4A61-9E5D-558B1B947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125006" y="3171595"/>
              <a:ext cx="1785984" cy="1799739"/>
              <a:chOff x="6879836" y="3516901"/>
              <a:chExt cx="1785984" cy="1799739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78AD6F-09CE-4B30-BD5B-385DC487EF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879836" y="3521665"/>
                <a:ext cx="892801" cy="1794975"/>
              </a:xfrm>
              <a:custGeom>
                <a:avLst/>
                <a:gdLst>
                  <a:gd name="connsiteX0" fmla="*/ 892801 w 892801"/>
                  <a:gd name="connsiteY0" fmla="*/ 0 h 1794975"/>
                  <a:gd name="connsiteX1" fmla="*/ 892801 w 892801"/>
                  <a:gd name="connsiteY1" fmla="*/ 1434622 h 1794975"/>
                  <a:gd name="connsiteX2" fmla="*/ 845919 w 892801"/>
                  <a:gd name="connsiteY2" fmla="*/ 1533379 h 1794975"/>
                  <a:gd name="connsiteX3" fmla="*/ 440820 w 892801"/>
                  <a:gd name="connsiteY3" fmla="*/ 1794916 h 1794975"/>
                  <a:gd name="connsiteX4" fmla="*/ 379878 w 892801"/>
                  <a:gd name="connsiteY4" fmla="*/ 1791253 h 1794975"/>
                  <a:gd name="connsiteX5" fmla="*/ 763083 w 892801"/>
                  <a:gd name="connsiteY5" fmla="*/ 100140 h 1794975"/>
                  <a:gd name="connsiteX6" fmla="*/ 892801 w 892801"/>
                  <a:gd name="connsiteY6" fmla="*/ 0 h 179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92801" h="1794975">
                    <a:moveTo>
                      <a:pt x="892801" y="0"/>
                    </a:moveTo>
                    <a:lnTo>
                      <a:pt x="892801" y="1434622"/>
                    </a:lnTo>
                    <a:lnTo>
                      <a:pt x="845919" y="1533379"/>
                    </a:lnTo>
                    <a:cubicBezTo>
                      <a:pt x="735106" y="1711682"/>
                      <a:pt x="584368" y="1792418"/>
                      <a:pt x="440820" y="1794916"/>
                    </a:cubicBezTo>
                    <a:cubicBezTo>
                      <a:pt x="420314" y="1795273"/>
                      <a:pt x="399954" y="1794033"/>
                      <a:pt x="379878" y="1791253"/>
                    </a:cubicBezTo>
                    <a:cubicBezTo>
                      <a:pt x="-41718" y="1732871"/>
                      <a:pt x="-338017" y="995203"/>
                      <a:pt x="763083" y="100140"/>
                    </a:cubicBezTo>
                    <a:lnTo>
                      <a:pt x="89280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CE9B157-EB63-48A0-9199-65F4594C1C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72637" y="3516901"/>
                <a:ext cx="893183" cy="1795123"/>
              </a:xfrm>
              <a:custGeom>
                <a:avLst/>
                <a:gdLst>
                  <a:gd name="connsiteX0" fmla="*/ 191 w 893183"/>
                  <a:gd name="connsiteY0" fmla="*/ 0 h 1795123"/>
                  <a:gd name="connsiteX1" fmla="*/ 130101 w 893183"/>
                  <a:gd name="connsiteY1" fmla="*/ 100288 h 1795123"/>
                  <a:gd name="connsiteX2" fmla="*/ 513306 w 893183"/>
                  <a:gd name="connsiteY2" fmla="*/ 1791401 h 1795123"/>
                  <a:gd name="connsiteX3" fmla="*/ 47265 w 893183"/>
                  <a:gd name="connsiteY3" fmla="*/ 1533527 h 1795123"/>
                  <a:gd name="connsiteX4" fmla="*/ 192 w 893183"/>
                  <a:gd name="connsiteY4" fmla="*/ 1434367 h 1795123"/>
                  <a:gd name="connsiteX5" fmla="*/ 192 w 893183"/>
                  <a:gd name="connsiteY5" fmla="*/ 1438981 h 1795123"/>
                  <a:gd name="connsiteX6" fmla="*/ 0 w 893183"/>
                  <a:gd name="connsiteY6" fmla="*/ 1439386 h 1795123"/>
                  <a:gd name="connsiteX7" fmla="*/ 0 w 893183"/>
                  <a:gd name="connsiteY7" fmla="*/ 4764 h 1795123"/>
                  <a:gd name="connsiteX8" fmla="*/ 191 w 893183"/>
                  <a:gd name="connsiteY8" fmla="*/ 4616 h 1795123"/>
                  <a:gd name="connsiteX9" fmla="*/ 191 w 893183"/>
                  <a:gd name="connsiteY9" fmla="*/ 0 h 1795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93183" h="1795123">
                    <a:moveTo>
                      <a:pt x="191" y="0"/>
                    </a:moveTo>
                    <a:lnTo>
                      <a:pt x="130101" y="100288"/>
                    </a:lnTo>
                    <a:cubicBezTo>
                      <a:pt x="1231201" y="995351"/>
                      <a:pt x="934902" y="1733019"/>
                      <a:pt x="513306" y="1791401"/>
                    </a:cubicBezTo>
                    <a:cubicBezTo>
                      <a:pt x="352699" y="1813642"/>
                      <a:pt x="173909" y="1737302"/>
                      <a:pt x="47265" y="1533527"/>
                    </a:cubicBezTo>
                    <a:lnTo>
                      <a:pt x="192" y="1434367"/>
                    </a:lnTo>
                    <a:lnTo>
                      <a:pt x="192" y="1438981"/>
                    </a:lnTo>
                    <a:lnTo>
                      <a:pt x="0" y="1439386"/>
                    </a:lnTo>
                    <a:lnTo>
                      <a:pt x="0" y="4764"/>
                    </a:lnTo>
                    <a:lnTo>
                      <a:pt x="191" y="4616"/>
                    </a:lnTo>
                    <a:lnTo>
                      <a:pt x="19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580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0AE88-5E93-1843-B0BC-590BA297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THE AGENDA OF THE PROGRESSIVES?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E9B3BED7-DF1B-4D0F-943C-91A1FDE9A4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89400" y="1685925"/>
          <a:ext cx="10213200" cy="404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6806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3D1E82-BE86-8449-8074-4F168411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6800"/>
            <a:ext cx="2802386" cy="4689475"/>
          </a:xfrm>
        </p:spPr>
        <p:txBody>
          <a:bodyPr anchor="t">
            <a:normAutofit/>
          </a:bodyPr>
          <a:lstStyle/>
          <a:p>
            <a:r>
              <a:rPr lang="en-US" sz="2700"/>
              <a:t>WHAT WAS THE AGENDA OF THE PROGRESSIVES?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4757C4-228A-47E5-94C8-058312AB2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323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FD494A34-503F-4E6B-821E-4B8860E93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724917"/>
              </p:ext>
            </p:extLst>
          </p:nvPr>
        </p:nvGraphicFramePr>
        <p:xfrm>
          <a:off x="4982215" y="537330"/>
          <a:ext cx="6668792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315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9E7FD-EF20-2345-8C2C-F4AA55E14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6800"/>
            <a:ext cx="4078800" cy="4831700"/>
          </a:xfrm>
        </p:spPr>
        <p:txBody>
          <a:bodyPr anchor="t">
            <a:normAutofit/>
          </a:bodyPr>
          <a:lstStyle/>
          <a:p>
            <a:r>
              <a:rPr lang="en-US" dirty="0"/>
              <a:t>THE NEW ERA (ROARING TWENTIES)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A513CAD-9784-4D35-BAF9-1F7DDD69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207000" y="3429000"/>
            <a:ext cx="5778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84CD3B-7877-43DA-BD96-46AECCD68E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948117"/>
              </p:ext>
            </p:extLst>
          </p:nvPr>
        </p:nvGraphicFramePr>
        <p:xfrm>
          <a:off x="6654799" y="531814"/>
          <a:ext cx="4996207" cy="5783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6245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2D76E3-BBAC-4D3C-9314-D3076FA90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F56DF3-72D7-6D4D-98C1-59A69DC7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5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en-US"/>
              <a:t>URBAN PROGRESSIVISM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C945D9-C3DE-4D90-9F29-7BE223A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52" name="Group 10">
              <a:extLst>
                <a:ext uri="{FF2B5EF4-FFF2-40B4-BE49-F238E27FC236}">
                  <a16:creationId xmlns:a16="http://schemas.microsoft.com/office/drawing/2014/main" id="{08D338B3-6DA4-45F7-91E3-7D8C28D0B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0" name="Freeform 64">
                <a:extLst>
                  <a:ext uri="{FF2B5EF4-FFF2-40B4-BE49-F238E27FC236}">
                    <a16:creationId xmlns:a16="http://schemas.microsoft.com/office/drawing/2014/main" id="{6185FD3E-487C-45A4-AD94-24F4F7BACD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81">
                <a:extLst>
                  <a:ext uri="{FF2B5EF4-FFF2-40B4-BE49-F238E27FC236}">
                    <a16:creationId xmlns:a16="http://schemas.microsoft.com/office/drawing/2014/main" id="{DABEF2EB-1FA6-476D-ADEC-ACC991D1E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61">
                <a:extLst>
                  <a:ext uri="{FF2B5EF4-FFF2-40B4-BE49-F238E27FC236}">
                    <a16:creationId xmlns:a16="http://schemas.microsoft.com/office/drawing/2014/main" id="{702C2E5D-FD1A-49AB-9CF7-7F656660A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78">
                <a:extLst>
                  <a:ext uri="{FF2B5EF4-FFF2-40B4-BE49-F238E27FC236}">
                    <a16:creationId xmlns:a16="http://schemas.microsoft.com/office/drawing/2014/main" id="{FE338B6A-36C1-4245-B24F-94D4DE5F7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84">
                <a:extLst>
                  <a:ext uri="{FF2B5EF4-FFF2-40B4-BE49-F238E27FC236}">
                    <a16:creationId xmlns:a16="http://schemas.microsoft.com/office/drawing/2014/main" id="{6CDA6293-4165-4383-9C97-2A6679228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87">
                <a:extLst>
                  <a:ext uri="{FF2B5EF4-FFF2-40B4-BE49-F238E27FC236}">
                    <a16:creationId xmlns:a16="http://schemas.microsoft.com/office/drawing/2014/main" id="{CACA95C4-6FB3-44B0-981E-06BBAE8F0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60">
                <a:extLst>
                  <a:ext uri="{FF2B5EF4-FFF2-40B4-BE49-F238E27FC236}">
                    <a16:creationId xmlns:a16="http://schemas.microsoft.com/office/drawing/2014/main" id="{87433F39-33A6-4FCE-9B83-3D9A47A7C5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59">
                <a:extLst>
                  <a:ext uri="{FF2B5EF4-FFF2-40B4-BE49-F238E27FC236}">
                    <a16:creationId xmlns:a16="http://schemas.microsoft.com/office/drawing/2014/main" id="{09C092FC-35CB-41D8-8B13-9A238EE30C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62">
                <a:extLst>
                  <a:ext uri="{FF2B5EF4-FFF2-40B4-BE49-F238E27FC236}">
                    <a16:creationId xmlns:a16="http://schemas.microsoft.com/office/drawing/2014/main" id="{A0DF137B-3079-4986-913B-939546E64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65">
                <a:extLst>
                  <a:ext uri="{FF2B5EF4-FFF2-40B4-BE49-F238E27FC236}">
                    <a16:creationId xmlns:a16="http://schemas.microsoft.com/office/drawing/2014/main" id="{D660B18D-F0F5-419B-B3F1-B039757C95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79">
                <a:extLst>
                  <a:ext uri="{FF2B5EF4-FFF2-40B4-BE49-F238E27FC236}">
                    <a16:creationId xmlns:a16="http://schemas.microsoft.com/office/drawing/2014/main" id="{80FAC823-69BF-42B9-BA6A-E365E721E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82">
                <a:extLst>
                  <a:ext uri="{FF2B5EF4-FFF2-40B4-BE49-F238E27FC236}">
                    <a16:creationId xmlns:a16="http://schemas.microsoft.com/office/drawing/2014/main" id="{5B5DFB3A-61ED-4206-9B53-3E8A8CE9FF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85">
                <a:extLst>
                  <a:ext uri="{FF2B5EF4-FFF2-40B4-BE49-F238E27FC236}">
                    <a16:creationId xmlns:a16="http://schemas.microsoft.com/office/drawing/2014/main" id="{C72D0A40-CAB7-45AB-B832-628D138C69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88">
                <a:extLst>
                  <a:ext uri="{FF2B5EF4-FFF2-40B4-BE49-F238E27FC236}">
                    <a16:creationId xmlns:a16="http://schemas.microsoft.com/office/drawing/2014/main" id="{A1757DD3-2A1D-4CED-A678-ECE520A1B4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42918845-1F95-46C2-8F59-32EB33C4A3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5" name="Line 63">
                  <a:extLst>
                    <a:ext uri="{FF2B5EF4-FFF2-40B4-BE49-F238E27FC236}">
                      <a16:creationId xmlns:a16="http://schemas.microsoft.com/office/drawing/2014/main" id="{E7391FC0-5104-4751-BB86-0D12BFFBE32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Line 66">
                  <a:extLst>
                    <a:ext uri="{FF2B5EF4-FFF2-40B4-BE49-F238E27FC236}">
                      <a16:creationId xmlns:a16="http://schemas.microsoft.com/office/drawing/2014/main" id="{094BBC13-5B24-4DFD-A5AD-892345304C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Line 67">
                  <a:extLst>
                    <a:ext uri="{FF2B5EF4-FFF2-40B4-BE49-F238E27FC236}">
                      <a16:creationId xmlns:a16="http://schemas.microsoft.com/office/drawing/2014/main" id="{5D6BCBF6-E4C8-49C4-BCE6-A57F7EB6CAC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80">
                  <a:extLst>
                    <a:ext uri="{FF2B5EF4-FFF2-40B4-BE49-F238E27FC236}">
                      <a16:creationId xmlns:a16="http://schemas.microsoft.com/office/drawing/2014/main" id="{4A5F536F-42F0-4F01-9893-075DD5BCCE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83">
                  <a:extLst>
                    <a:ext uri="{FF2B5EF4-FFF2-40B4-BE49-F238E27FC236}">
                      <a16:creationId xmlns:a16="http://schemas.microsoft.com/office/drawing/2014/main" id="{60BE5073-8B4E-47B4-AC5B-31D8FD99D2C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Line 86">
                  <a:extLst>
                    <a:ext uri="{FF2B5EF4-FFF2-40B4-BE49-F238E27FC236}">
                      <a16:creationId xmlns:a16="http://schemas.microsoft.com/office/drawing/2014/main" id="{B210067F-EA9E-4248-B2D2-39D656B3AF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Line 89">
                  <a:extLst>
                    <a:ext uri="{FF2B5EF4-FFF2-40B4-BE49-F238E27FC236}">
                      <a16:creationId xmlns:a16="http://schemas.microsoft.com/office/drawing/2014/main" id="{B5121029-6739-4142-9E53-48DCA4F8BD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6776FFF-7CFE-4739-9104-473DA3681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739C6C41-5DF4-4A11-89B7-BAB3F63B58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A6F0F36F-7ABB-4F4C-9CC5-443B1936F4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4F2DB5F0-FD30-4907-86AB-7DA7CA3E31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Rectangle 30">
                  <a:extLst>
                    <a:ext uri="{FF2B5EF4-FFF2-40B4-BE49-F238E27FC236}">
                      <a16:creationId xmlns:a16="http://schemas.microsoft.com/office/drawing/2014/main" id="{0A419F00-E825-4E5E-92EA-DDF22BB2FB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30">
                  <a:extLst>
                    <a:ext uri="{FF2B5EF4-FFF2-40B4-BE49-F238E27FC236}">
                      <a16:creationId xmlns:a16="http://schemas.microsoft.com/office/drawing/2014/main" id="{D7C5E6F1-BF29-4F80-A5F4-81345C2901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72CEDE34-3360-4BFF-8F28-053990E691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898E96F4-030D-444B-B62F-0DA0283377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A5D902ED-F254-4B06-9B62-AF188FF41A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EBB14B7-5333-4EA3-A883-B3D949DA5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1F2F0B6D-3339-445E-AE6F-EA80BB952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9" name="Freeform 68">
                  <a:extLst>
                    <a:ext uri="{FF2B5EF4-FFF2-40B4-BE49-F238E27FC236}">
                      <a16:creationId xmlns:a16="http://schemas.microsoft.com/office/drawing/2014/main" id="{1FD745BE-AAE8-4FD8-B107-4730C82F8C7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69">
                  <a:extLst>
                    <a:ext uri="{FF2B5EF4-FFF2-40B4-BE49-F238E27FC236}">
                      <a16:creationId xmlns:a16="http://schemas.microsoft.com/office/drawing/2014/main" id="{55D7086E-72EA-4FBD-8B82-D3ECF7D513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70">
                  <a:extLst>
                    <a:ext uri="{FF2B5EF4-FFF2-40B4-BE49-F238E27FC236}">
                      <a16:creationId xmlns:a16="http://schemas.microsoft.com/office/drawing/2014/main" id="{246D59ED-9B4E-4F44-B189-00E3B8D72D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726404C-494E-4C74-9581-BE06BE0D2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6" name="Freeform 68">
                  <a:extLst>
                    <a:ext uri="{FF2B5EF4-FFF2-40B4-BE49-F238E27FC236}">
                      <a16:creationId xmlns:a16="http://schemas.microsoft.com/office/drawing/2014/main" id="{C61F0CD3-7875-46CD-A844-0B022BEF27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69">
                  <a:extLst>
                    <a:ext uri="{FF2B5EF4-FFF2-40B4-BE49-F238E27FC236}">
                      <a16:creationId xmlns:a16="http://schemas.microsoft.com/office/drawing/2014/main" id="{D83F2F78-08A8-49BE-AF85-1C3DD28602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Line 70">
                  <a:extLst>
                    <a:ext uri="{FF2B5EF4-FFF2-40B4-BE49-F238E27FC236}">
                      <a16:creationId xmlns:a16="http://schemas.microsoft.com/office/drawing/2014/main" id="{93069262-0DE6-4BA7-9773-656AF1E6CF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2725E2D-27B9-4A2E-B161-230C61B08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A83C83AE-8B08-2143-9295-28E9ADF8F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6600" y="2877018"/>
            <a:ext cx="4078800" cy="2901482"/>
          </a:xfrm>
        </p:spPr>
        <p:txBody>
          <a:bodyPr>
            <a:normAutofit/>
          </a:bodyPr>
          <a:lstStyle/>
          <a:p>
            <a:r>
              <a:rPr lang="en-US" sz="1900"/>
              <a:t>Health regulations</a:t>
            </a:r>
          </a:p>
          <a:p>
            <a:r>
              <a:rPr lang="en-US" sz="1900"/>
              <a:t>Lower streetcar fares</a:t>
            </a:r>
          </a:p>
          <a:p>
            <a:r>
              <a:rPr lang="en-US" sz="1900"/>
              <a:t>Better utility services</a:t>
            </a:r>
          </a:p>
          <a:p>
            <a:r>
              <a:rPr lang="en-US" sz="1900"/>
              <a:t>Corruption-free city politicians</a:t>
            </a:r>
          </a:p>
          <a:p>
            <a:r>
              <a:rPr lang="en-US" sz="1900"/>
              <a:t>Solving child labor problems</a:t>
            </a:r>
          </a:p>
          <a:p>
            <a:endParaRPr lang="en-US" sz="1900"/>
          </a:p>
          <a:p>
            <a:endParaRPr lang="en-US" sz="190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C23123-3C5C-4A8B-AD1C-138D7B73D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ADC1AC98-A945-45DC-A533-43311AB5AF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75" name="Freeform 64">
                <a:extLst>
                  <a:ext uri="{FF2B5EF4-FFF2-40B4-BE49-F238E27FC236}">
                    <a16:creationId xmlns:a16="http://schemas.microsoft.com/office/drawing/2014/main" id="{525BFDD7-7DC7-4933-95CA-274FF3A12B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81">
                <a:extLst>
                  <a:ext uri="{FF2B5EF4-FFF2-40B4-BE49-F238E27FC236}">
                    <a16:creationId xmlns:a16="http://schemas.microsoft.com/office/drawing/2014/main" id="{56EAE20D-E363-445F-AAA9-8923C7A41D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61">
                <a:extLst>
                  <a:ext uri="{FF2B5EF4-FFF2-40B4-BE49-F238E27FC236}">
                    <a16:creationId xmlns:a16="http://schemas.microsoft.com/office/drawing/2014/main" id="{63DF7269-8701-4F88-89A3-EA45D9DF59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78">
                <a:extLst>
                  <a:ext uri="{FF2B5EF4-FFF2-40B4-BE49-F238E27FC236}">
                    <a16:creationId xmlns:a16="http://schemas.microsoft.com/office/drawing/2014/main" id="{2DDEEFE7-743E-40D3-AB86-C074CADC93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84">
                <a:extLst>
                  <a:ext uri="{FF2B5EF4-FFF2-40B4-BE49-F238E27FC236}">
                    <a16:creationId xmlns:a16="http://schemas.microsoft.com/office/drawing/2014/main" id="{6DC0260D-7AA3-4733-B3CB-6389FCCABD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87">
                <a:extLst>
                  <a:ext uri="{FF2B5EF4-FFF2-40B4-BE49-F238E27FC236}">
                    <a16:creationId xmlns:a16="http://schemas.microsoft.com/office/drawing/2014/main" id="{E9487A85-3305-4BD8-A4FB-7939820DE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0">
                <a:extLst>
                  <a:ext uri="{FF2B5EF4-FFF2-40B4-BE49-F238E27FC236}">
                    <a16:creationId xmlns:a16="http://schemas.microsoft.com/office/drawing/2014/main" id="{9A56408A-8D1F-4308-888A-C10250ED40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59">
                <a:extLst>
                  <a:ext uri="{FF2B5EF4-FFF2-40B4-BE49-F238E27FC236}">
                    <a16:creationId xmlns:a16="http://schemas.microsoft.com/office/drawing/2014/main" id="{B8EA7519-3D12-4CBF-9CF9-2DBF5379C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62">
                <a:extLst>
                  <a:ext uri="{FF2B5EF4-FFF2-40B4-BE49-F238E27FC236}">
                    <a16:creationId xmlns:a16="http://schemas.microsoft.com/office/drawing/2014/main" id="{CBCFA958-AB70-45BC-86FB-95916AC8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65">
                <a:extLst>
                  <a:ext uri="{FF2B5EF4-FFF2-40B4-BE49-F238E27FC236}">
                    <a16:creationId xmlns:a16="http://schemas.microsoft.com/office/drawing/2014/main" id="{EC7CC8AD-3574-4368-9084-30AA269FB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79">
                <a:extLst>
                  <a:ext uri="{FF2B5EF4-FFF2-40B4-BE49-F238E27FC236}">
                    <a16:creationId xmlns:a16="http://schemas.microsoft.com/office/drawing/2014/main" id="{AAF385D0-C8F4-4D2E-A604-55B0C4A37A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2">
                <a:extLst>
                  <a:ext uri="{FF2B5EF4-FFF2-40B4-BE49-F238E27FC236}">
                    <a16:creationId xmlns:a16="http://schemas.microsoft.com/office/drawing/2014/main" id="{5807D27C-D4CF-4DD8-95BF-BE0E820995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5">
                <a:extLst>
                  <a:ext uri="{FF2B5EF4-FFF2-40B4-BE49-F238E27FC236}">
                    <a16:creationId xmlns:a16="http://schemas.microsoft.com/office/drawing/2014/main" id="{AF358179-B76F-48FB-9D1E-25F2B422B7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8">
                <a:extLst>
                  <a:ext uri="{FF2B5EF4-FFF2-40B4-BE49-F238E27FC236}">
                    <a16:creationId xmlns:a16="http://schemas.microsoft.com/office/drawing/2014/main" id="{4F860F54-6F02-429D-84F9-216C593FDA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AF2CD1C6-D2DC-4C27-A7A3-0D6ECCB7B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0" name="Line 63">
                  <a:extLst>
                    <a:ext uri="{FF2B5EF4-FFF2-40B4-BE49-F238E27FC236}">
                      <a16:creationId xmlns:a16="http://schemas.microsoft.com/office/drawing/2014/main" id="{17251CE3-FBBE-4B37-B229-DF726C4AE5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Line 66">
                  <a:extLst>
                    <a:ext uri="{FF2B5EF4-FFF2-40B4-BE49-F238E27FC236}">
                      <a16:creationId xmlns:a16="http://schemas.microsoft.com/office/drawing/2014/main" id="{14522961-6FA8-43A3-894B-20435789E3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Line 67">
                  <a:extLst>
                    <a:ext uri="{FF2B5EF4-FFF2-40B4-BE49-F238E27FC236}">
                      <a16:creationId xmlns:a16="http://schemas.microsoft.com/office/drawing/2014/main" id="{54230A9C-2E62-416C-A910-A26CB0BB74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Line 80">
                  <a:extLst>
                    <a:ext uri="{FF2B5EF4-FFF2-40B4-BE49-F238E27FC236}">
                      <a16:creationId xmlns:a16="http://schemas.microsoft.com/office/drawing/2014/main" id="{EDC7B8CE-339C-4B31-9A1E-1E6F3F20E5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Line 83">
                  <a:extLst>
                    <a:ext uri="{FF2B5EF4-FFF2-40B4-BE49-F238E27FC236}">
                      <a16:creationId xmlns:a16="http://schemas.microsoft.com/office/drawing/2014/main" id="{D5900B3C-A349-4C11-8871-F0C656F06A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Line 86">
                  <a:extLst>
                    <a:ext uri="{FF2B5EF4-FFF2-40B4-BE49-F238E27FC236}">
                      <a16:creationId xmlns:a16="http://schemas.microsoft.com/office/drawing/2014/main" id="{B836DF39-5332-440E-BD43-94EF14B9F7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89">
                  <a:extLst>
                    <a:ext uri="{FF2B5EF4-FFF2-40B4-BE49-F238E27FC236}">
                      <a16:creationId xmlns:a16="http://schemas.microsoft.com/office/drawing/2014/main" id="{25596AFB-7112-451F-A40E-C4D365BC05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7B87DF-BE21-4275-A328-36294B5E8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5DF7768E-3A7E-48EA-AE6B-544137E01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0C7E39C2-9BBA-4C6E-B352-FADF72FF84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55FF2688-1869-4A97-A594-AD2F8C720A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30">
                  <a:extLst>
                    <a:ext uri="{FF2B5EF4-FFF2-40B4-BE49-F238E27FC236}">
                      <a16:creationId xmlns:a16="http://schemas.microsoft.com/office/drawing/2014/main" id="{035F350E-CDEC-47D7-B1F6-BB33F7263D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30">
                  <a:extLst>
                    <a:ext uri="{FF2B5EF4-FFF2-40B4-BE49-F238E27FC236}">
                      <a16:creationId xmlns:a16="http://schemas.microsoft.com/office/drawing/2014/main" id="{32757671-5219-4448-9D74-96978B78FB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A62FFE05-1BB5-478B-ACB7-0201D6E0B8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08CF1D90-5BE7-4777-9D00-4B898D6A5D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D066325E-CB67-49CD-9A41-2CFD6BCC90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405EB12-3265-4FD8-AE15-B453CFF08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CD1DA60-1F78-4286-AD75-48457E4E42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4" name="Freeform 68">
                  <a:extLst>
                    <a:ext uri="{FF2B5EF4-FFF2-40B4-BE49-F238E27FC236}">
                      <a16:creationId xmlns:a16="http://schemas.microsoft.com/office/drawing/2014/main" id="{F2434CC9-D9BE-4CC5-A618-AC659C5CBD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69">
                  <a:extLst>
                    <a:ext uri="{FF2B5EF4-FFF2-40B4-BE49-F238E27FC236}">
                      <a16:creationId xmlns:a16="http://schemas.microsoft.com/office/drawing/2014/main" id="{B9A88CD6-DA9C-42B2-A37B-5A0E1BED75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70">
                  <a:extLst>
                    <a:ext uri="{FF2B5EF4-FFF2-40B4-BE49-F238E27FC236}">
                      <a16:creationId xmlns:a16="http://schemas.microsoft.com/office/drawing/2014/main" id="{4A018333-A419-44AE-9CF5-57D5319073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4C9BB730-80E2-4F3A-882B-7ED9186ABD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1" name="Freeform 68">
                  <a:extLst>
                    <a:ext uri="{FF2B5EF4-FFF2-40B4-BE49-F238E27FC236}">
                      <a16:creationId xmlns:a16="http://schemas.microsoft.com/office/drawing/2014/main" id="{D48E4E69-835A-40C7-A548-8947A81DC1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Freeform 69">
                  <a:extLst>
                    <a:ext uri="{FF2B5EF4-FFF2-40B4-BE49-F238E27FC236}">
                      <a16:creationId xmlns:a16="http://schemas.microsoft.com/office/drawing/2014/main" id="{E4F80DAC-11B8-4A6F-9CAA-8C62C6A2E6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70">
                  <a:extLst>
                    <a:ext uri="{FF2B5EF4-FFF2-40B4-BE49-F238E27FC236}">
                      <a16:creationId xmlns:a16="http://schemas.microsoft.com/office/drawing/2014/main" id="{FF491AF2-6D67-4650-B34C-5BB5F11284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56690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E96A74-B62B-4642-AB22-7776A5F48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EFC93A-D019-4A49-95ED-F2E42D0B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46800"/>
            <a:ext cx="2802386" cy="4689475"/>
          </a:xfrm>
        </p:spPr>
        <p:txBody>
          <a:bodyPr anchor="t">
            <a:normAutofit/>
          </a:bodyPr>
          <a:lstStyle/>
          <a:p>
            <a:r>
              <a:rPr lang="en-US" sz="2200"/>
              <a:t>SOCIAL EXPERIMENTATION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4757C4-228A-47E5-94C8-058312AB2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323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0DB533-B0D1-4F47-B888-929663F0F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308640"/>
              </p:ext>
            </p:extLst>
          </p:nvPr>
        </p:nvGraphicFramePr>
        <p:xfrm>
          <a:off x="4982215" y="537330"/>
          <a:ext cx="6668792" cy="5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3982190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AnalogousFromDarkSeedLeftStep">
      <a:dk1>
        <a:srgbClr val="000000"/>
      </a:dk1>
      <a:lt1>
        <a:srgbClr val="FFFFFF"/>
      </a:lt1>
      <a:dk2>
        <a:srgbClr val="1B302A"/>
      </a:dk2>
      <a:lt2>
        <a:srgbClr val="F0F3F2"/>
      </a:lt2>
      <a:accent1>
        <a:srgbClr val="C34D7E"/>
      </a:accent1>
      <a:accent2>
        <a:srgbClr val="B13B9E"/>
      </a:accent2>
      <a:accent3>
        <a:srgbClr val="A54DC3"/>
      </a:accent3>
      <a:accent4>
        <a:srgbClr val="6943B5"/>
      </a:accent4>
      <a:accent5>
        <a:srgbClr val="4D57C3"/>
      </a:accent5>
      <a:accent6>
        <a:srgbClr val="3B76B1"/>
      </a:accent6>
      <a:hlink>
        <a:srgbClr val="4A3FBF"/>
      </a:hlink>
      <a:folHlink>
        <a:srgbClr val="7F7F7F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4390</TotalTime>
  <Words>1129</Words>
  <Application>Microsoft Macintosh PowerPoint</Application>
  <PresentationFormat>Widescreen</PresentationFormat>
  <Paragraphs>100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Avenir Next LT Pro</vt:lpstr>
      <vt:lpstr>Calibri</vt:lpstr>
      <vt:lpstr>Courier New</vt:lpstr>
      <vt:lpstr>Goudy Old Style</vt:lpstr>
      <vt:lpstr>Wingdings</vt:lpstr>
      <vt:lpstr>FrostyVTI</vt:lpstr>
      <vt:lpstr>Progressive Era and New Era (1890s-1929)</vt:lpstr>
      <vt:lpstr>The Gilded Age</vt:lpstr>
      <vt:lpstr>THE PROGRESSIVE ERA</vt:lpstr>
      <vt:lpstr>THE PROGRESSIVE ERA</vt:lpstr>
      <vt:lpstr>WHAT WAS THE AGENDA OF THE PROGRESSIVES?</vt:lpstr>
      <vt:lpstr>WHAT WAS THE AGENDA OF THE PROGRESSIVES?</vt:lpstr>
      <vt:lpstr>THE NEW ERA (ROARING TWENTIES)</vt:lpstr>
      <vt:lpstr>URBAN PROGRESSIVISM</vt:lpstr>
      <vt:lpstr>SOCIAL EXPERIMENTATION</vt:lpstr>
      <vt:lpstr>SCIENTIFIC REFORM</vt:lpstr>
      <vt:lpstr>SCIENTIFIC REFORM</vt:lpstr>
      <vt:lpstr>URBAN REFORM</vt:lpstr>
      <vt:lpstr>SCIENTIFIC REFORM</vt:lpstr>
      <vt:lpstr>SCIENTIFIC REFORM</vt:lpstr>
      <vt:lpstr>URBAN REFORM</vt:lpstr>
      <vt:lpstr>THEODORE ROOSEVELT</vt:lpstr>
      <vt:lpstr>A summary…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Progressive Era (1890-1900)</dc:title>
  <dc:creator>Gamze.Kati</dc:creator>
  <cp:lastModifiedBy>Gamze.Kati</cp:lastModifiedBy>
  <cp:revision>29</cp:revision>
  <dcterms:created xsi:type="dcterms:W3CDTF">2021-03-26T10:48:28Z</dcterms:created>
  <dcterms:modified xsi:type="dcterms:W3CDTF">2021-04-02T19:07:49Z</dcterms:modified>
</cp:coreProperties>
</file>