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5" r:id="rId8"/>
    <p:sldId id="263" r:id="rId9"/>
    <p:sldId id="266" r:id="rId10"/>
    <p:sldId id="267" r:id="rId11"/>
    <p:sldId id="271" r:id="rId12"/>
    <p:sldId id="268" r:id="rId13"/>
    <p:sldId id="269" r:id="rId14"/>
    <p:sldId id="270" r:id="rId15"/>
    <p:sldId id="264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71FA70-371C-4A82-9D1F-DC2C381F7CD5}" type="datetimeFigureOut">
              <a:rPr lang="tr-TR" smtClean="0"/>
              <a:pPr/>
              <a:t>21.10.2019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8BA4E-20B3-45EF-8078-A4751DC56A4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71FA70-371C-4A82-9D1F-DC2C381F7CD5}" type="datetimeFigureOut">
              <a:rPr lang="tr-TR" smtClean="0"/>
              <a:pPr/>
              <a:t>21.10.2019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8BA4E-20B3-45EF-8078-A4751DC56A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71FA70-371C-4A82-9D1F-DC2C381F7CD5}" type="datetimeFigureOut">
              <a:rPr lang="tr-TR" smtClean="0"/>
              <a:pPr/>
              <a:t>21.10.2019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8BA4E-20B3-45EF-8078-A4751DC56A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71FA70-371C-4A82-9D1F-DC2C381F7CD5}" type="datetimeFigureOut">
              <a:rPr lang="tr-TR" smtClean="0"/>
              <a:pPr/>
              <a:t>21.10.2019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8BA4E-20B3-45EF-8078-A4751DC56A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71FA70-371C-4A82-9D1F-DC2C381F7CD5}" type="datetimeFigureOut">
              <a:rPr lang="tr-TR" smtClean="0"/>
              <a:pPr/>
              <a:t>21.10.2019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8BA4E-20B3-45EF-8078-A4751DC56A4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71FA70-371C-4A82-9D1F-DC2C381F7CD5}" type="datetimeFigureOut">
              <a:rPr lang="tr-TR" smtClean="0"/>
              <a:pPr/>
              <a:t>21.10.2019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8BA4E-20B3-45EF-8078-A4751DC56A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71FA70-371C-4A82-9D1F-DC2C381F7CD5}" type="datetimeFigureOut">
              <a:rPr lang="tr-TR" smtClean="0"/>
              <a:pPr/>
              <a:t>21.10.2019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8BA4E-20B3-45EF-8078-A4751DC56A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71FA70-371C-4A82-9D1F-DC2C381F7CD5}" type="datetimeFigureOut">
              <a:rPr lang="tr-TR" smtClean="0"/>
              <a:pPr/>
              <a:t>21.10.2019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8BA4E-20B3-45EF-8078-A4751DC56A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71FA70-371C-4A82-9D1F-DC2C381F7CD5}" type="datetimeFigureOut">
              <a:rPr lang="tr-TR" smtClean="0"/>
              <a:pPr/>
              <a:t>21.10.2019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8BA4E-20B3-45EF-8078-A4751DC56A4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71FA70-371C-4A82-9D1F-DC2C381F7CD5}" type="datetimeFigureOut">
              <a:rPr lang="tr-TR" smtClean="0"/>
              <a:pPr/>
              <a:t>21.10.2019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8BA4E-20B3-45EF-8078-A4751DC56A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71FA70-371C-4A82-9D1F-DC2C381F7CD5}" type="datetimeFigureOut">
              <a:rPr lang="tr-TR" smtClean="0"/>
              <a:pPr/>
              <a:t>21.10.2019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8BA4E-20B3-45EF-8078-A4751DC56A4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071FA70-371C-4A82-9D1F-DC2C381F7CD5}" type="datetimeFigureOut">
              <a:rPr lang="tr-TR" smtClean="0"/>
              <a:pPr/>
              <a:t>21.10.2019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638BA4E-20B3-45EF-8078-A4751DC56A4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28728" y="571480"/>
            <a:ext cx="7406640" cy="2997664"/>
          </a:xfrm>
        </p:spPr>
        <p:txBody>
          <a:bodyPr>
            <a:normAutofit/>
          </a:bodyPr>
          <a:lstStyle/>
          <a:p>
            <a:pPr algn="ctr"/>
            <a:r>
              <a:rPr lang="tr-TR" sz="6600" b="1" dirty="0" smtClean="0"/>
              <a:t>KARACİĞER</a:t>
            </a:r>
            <a:br>
              <a:rPr lang="tr-TR" sz="6600" b="1" dirty="0" smtClean="0"/>
            </a:br>
            <a:r>
              <a:rPr lang="tr-TR" sz="6600" b="1" dirty="0" smtClean="0"/>
              <a:t> KANSERİ</a:t>
            </a:r>
            <a:endParaRPr lang="tr-TR" sz="66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1538" y="5572140"/>
            <a:ext cx="7406640" cy="1143008"/>
          </a:xfrm>
        </p:spPr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Hazırlayanlar: Dilara EREN  17240180</a:t>
            </a:r>
          </a:p>
          <a:p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b="1" dirty="0" smtClean="0">
                <a:solidFill>
                  <a:schemeClr val="tx1"/>
                </a:solidFill>
              </a:rPr>
              <a:t>                       Beyza ÖZ       17240217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Nasıl Tanı Konulur?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9496" indent="-457200">
              <a:buFont typeface="+mj-lt"/>
              <a:buAutoNum type="arabicPeriod"/>
            </a:pPr>
            <a:r>
              <a:rPr lang="tr-TR" sz="2400" b="1" dirty="0" smtClean="0"/>
              <a:t>Kan </a:t>
            </a:r>
            <a:r>
              <a:rPr lang="tr-TR" sz="2400" b="1" dirty="0" smtClean="0"/>
              <a:t>testleri; </a:t>
            </a:r>
            <a:r>
              <a:rPr lang="tr-TR" sz="2400" dirty="0" smtClean="0"/>
              <a:t>Kan </a:t>
            </a:r>
            <a:r>
              <a:rPr lang="tr-TR" sz="2400" dirty="0" smtClean="0"/>
              <a:t>tahlilleri karaciğer fonksiyon anormalliklerini gösterebilir.</a:t>
            </a:r>
          </a:p>
          <a:p>
            <a:pPr marL="539496" indent="-457200">
              <a:buFont typeface="+mj-lt"/>
              <a:buAutoNum type="arabicPeriod"/>
            </a:pPr>
            <a:r>
              <a:rPr lang="tr-TR" sz="2400" b="1" dirty="0" smtClean="0"/>
              <a:t>Görüntüleme </a:t>
            </a:r>
            <a:r>
              <a:rPr lang="tr-TR" sz="2400" b="1" dirty="0" smtClean="0"/>
              <a:t>Testleri; </a:t>
            </a:r>
            <a:r>
              <a:rPr lang="tr-TR" sz="2400" b="1" dirty="0" smtClean="0"/>
              <a:t> </a:t>
            </a:r>
            <a:r>
              <a:rPr lang="tr-TR" sz="2400" dirty="0" smtClean="0"/>
              <a:t>Doktorunuz</a:t>
            </a:r>
            <a:r>
              <a:rPr lang="tr-TR" sz="2400" dirty="0" smtClean="0"/>
              <a:t>, ultrason, bilgisayarlı tomografi (BT) taraması ve manyetik rezonans görüntüleme (MR) gibi görüntüleme testlerini önerebilir.</a:t>
            </a:r>
          </a:p>
          <a:p>
            <a:pPr marL="539496" indent="-457200">
              <a:buFont typeface="+mj-lt"/>
              <a:buAutoNum type="arabicPeriod"/>
            </a:pPr>
            <a:r>
              <a:rPr lang="tr-TR" sz="2400" b="1" dirty="0" smtClean="0"/>
              <a:t>Biyopsi;</a:t>
            </a:r>
            <a:r>
              <a:rPr lang="tr-TR" sz="2400" dirty="0" smtClean="0"/>
              <a:t> Doktorunuz karaciğer kanserinin kesin tanısını koyabilmek için laboratuarda incelenmek üzere bir parça karaciğer dokusunun alınmasını önerebilir.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erim\Desktop\karaciger-kanser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785794"/>
            <a:ext cx="7555701" cy="47577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Karaciğer Kanser Evreleri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57290" y="1571612"/>
            <a:ext cx="7498080" cy="4800600"/>
          </a:xfrm>
        </p:spPr>
        <p:txBody>
          <a:bodyPr>
            <a:normAutofit lnSpcReduction="10000"/>
          </a:bodyPr>
          <a:lstStyle/>
          <a:p>
            <a:r>
              <a:rPr lang="tr-TR" sz="2400" b="1" dirty="0" smtClean="0"/>
              <a:t>Evre I</a:t>
            </a:r>
            <a:r>
              <a:rPr lang="tr-TR" sz="2400" dirty="0" smtClean="0"/>
              <a:t>: Damarlara yayılım göstermemiş herhangi bir ebatta tek bir tümör vardır. </a:t>
            </a:r>
            <a:endParaRPr lang="tr-TR" sz="2400" dirty="0" smtClean="0"/>
          </a:p>
          <a:p>
            <a:r>
              <a:rPr lang="tr-TR" sz="2400" b="1" dirty="0" smtClean="0"/>
              <a:t>Evre II</a:t>
            </a:r>
            <a:r>
              <a:rPr lang="tr-TR" sz="2400" dirty="0" smtClean="0"/>
              <a:t>: Damarlara yayılmış herhangi bir ebatta tek bir tümör vardır VEYA 5 cm ya da daha küçük boyutlarda birden fazla tümör vardır. </a:t>
            </a:r>
            <a:endParaRPr lang="tr-TR" sz="2400" dirty="0" smtClean="0"/>
          </a:p>
          <a:p>
            <a:r>
              <a:rPr lang="tr-TR" sz="2400" b="1" dirty="0" smtClean="0"/>
              <a:t>Evre IIIA</a:t>
            </a:r>
            <a:r>
              <a:rPr lang="tr-TR" sz="2400" dirty="0" smtClean="0"/>
              <a:t>: En azından biri 5 cm’den büyük olmak üzere birden fazla tümör vardır</a:t>
            </a:r>
            <a:r>
              <a:rPr lang="tr-TR" sz="2400" dirty="0" smtClean="0"/>
              <a:t>.</a:t>
            </a:r>
          </a:p>
          <a:p>
            <a:r>
              <a:rPr lang="tr-TR" sz="2400" b="1" dirty="0" smtClean="0"/>
              <a:t>Evre IIIB</a:t>
            </a:r>
            <a:r>
              <a:rPr lang="tr-TR" sz="2400" dirty="0" smtClean="0"/>
              <a:t>: Karaciğerin ana kapı damarına </a:t>
            </a:r>
            <a:r>
              <a:rPr lang="tr-TR" sz="2400" dirty="0" smtClean="0"/>
              <a:t>yayılma </a:t>
            </a:r>
            <a:r>
              <a:rPr lang="tr-TR" sz="2400" dirty="0" smtClean="0"/>
              <a:t>gösteren en az bir tümörün varlığını belirtir</a:t>
            </a:r>
            <a:r>
              <a:rPr lang="tr-TR" sz="2400" dirty="0" smtClean="0"/>
              <a:t>.</a:t>
            </a:r>
          </a:p>
          <a:p>
            <a:r>
              <a:rPr lang="tr-TR" sz="2400" b="1" dirty="0" smtClean="0"/>
              <a:t>Evre IIIC</a:t>
            </a:r>
            <a:r>
              <a:rPr lang="tr-TR" sz="2400" dirty="0" smtClean="0"/>
              <a:t>: Tümör, yakınındaki organlara </a:t>
            </a:r>
            <a:r>
              <a:rPr lang="tr-TR" sz="2400" dirty="0" smtClean="0"/>
              <a:t>veya </a:t>
            </a:r>
            <a:r>
              <a:rPr lang="tr-TR" sz="2400" dirty="0" smtClean="0"/>
              <a:t>karaciğeri kaplayan doku üstüne yayılım göstermiştir</a:t>
            </a:r>
            <a:r>
              <a:rPr lang="tr-TR" sz="2400" dirty="0" smtClean="0"/>
              <a:t>.</a:t>
            </a:r>
          </a:p>
          <a:p>
            <a:r>
              <a:rPr lang="tr-TR" sz="2400" b="1" dirty="0" smtClean="0"/>
              <a:t>Evre </a:t>
            </a:r>
            <a:r>
              <a:rPr lang="tr-TR" sz="2400" b="1" dirty="0" smtClean="0"/>
              <a:t>IV</a:t>
            </a:r>
            <a:r>
              <a:rPr lang="tr-TR" sz="2400" b="1" dirty="0" smtClean="0"/>
              <a:t>:</a:t>
            </a:r>
            <a:r>
              <a:rPr lang="tr-TR" sz="2400" dirty="0" smtClean="0"/>
              <a:t> </a:t>
            </a:r>
            <a:r>
              <a:rPr lang="tr-TR" sz="2400" dirty="0" smtClean="0"/>
              <a:t>vücudun diğer bölgelerine yayılmıştır.</a:t>
            </a:r>
            <a:endParaRPr lang="tr-TR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Karaciğer Kanser Tedavisi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lang="tr-TR" sz="2400" b="1" dirty="0" smtClean="0"/>
              <a:t>Cerrahi Müdahale;  </a:t>
            </a:r>
            <a:r>
              <a:rPr lang="tr-TR" sz="2400" dirty="0" smtClean="0"/>
              <a:t>kısmi </a:t>
            </a:r>
            <a:r>
              <a:rPr lang="tr-TR" sz="2400" dirty="0" smtClean="0"/>
              <a:t>hepatektomi veya karaciğer </a:t>
            </a:r>
            <a:r>
              <a:rPr lang="tr-TR" sz="2400" dirty="0" smtClean="0"/>
              <a:t>nakli</a:t>
            </a:r>
          </a:p>
          <a:p>
            <a:pPr marL="596646" indent="-514350">
              <a:buFont typeface="+mj-lt"/>
              <a:buAutoNum type="arabicPeriod"/>
            </a:pPr>
            <a:r>
              <a:rPr lang="tr-TR" sz="2400" b="1" dirty="0" smtClean="0"/>
              <a:t>Ablasyon; </a:t>
            </a:r>
            <a:r>
              <a:rPr lang="tr-TR" sz="2400" dirty="0" smtClean="0"/>
              <a:t> tümör içine yerleştirilen iğne benzeri bir prob ile radyofrekans dalgaları verilir ve oluşan ısınma ile tümör hücreleri yok edilir.</a:t>
            </a:r>
            <a:endParaRPr lang="tr-TR" sz="2400" dirty="0" smtClean="0"/>
          </a:p>
          <a:p>
            <a:pPr marL="596646" indent="-514350">
              <a:buFont typeface="+mj-lt"/>
              <a:buAutoNum type="arabicPeriod"/>
            </a:pPr>
            <a:r>
              <a:rPr lang="tr-TR" sz="2400" b="1" dirty="0" smtClean="0"/>
              <a:t>Embolizasyon;  </a:t>
            </a:r>
            <a:r>
              <a:rPr lang="tr-TR" sz="2400" dirty="0" smtClean="0"/>
              <a:t>karaciğerdeki </a:t>
            </a:r>
            <a:r>
              <a:rPr lang="tr-TR" sz="2400" dirty="0" smtClean="0"/>
              <a:t>kanser hücrelerine kan dolaşımını azaltmak veya bloke etmek için özel maddeler enjekte etme işlemidir.</a:t>
            </a:r>
            <a:endParaRPr lang="tr-TR" sz="2400" b="1" dirty="0" smtClean="0"/>
          </a:p>
          <a:p>
            <a:pPr marL="596646" indent="-514350">
              <a:buFont typeface="+mj-lt"/>
              <a:buAutoNum type="arabicPeriod"/>
            </a:pPr>
            <a:r>
              <a:rPr lang="tr-TR" sz="2400" b="1" dirty="0" smtClean="0"/>
              <a:t>Kemoterapi;  </a:t>
            </a:r>
            <a:r>
              <a:rPr lang="tr-TR" sz="2400" dirty="0" smtClean="0"/>
              <a:t>oral veya ıntravenöz ilaç tedavisi</a:t>
            </a:r>
          </a:p>
          <a:p>
            <a:pPr marL="596646" indent="-514350">
              <a:buFont typeface="+mj-lt"/>
              <a:buAutoNum type="arabicPeriod"/>
            </a:pPr>
            <a:r>
              <a:rPr lang="tr-TR" sz="2400" b="1" dirty="0" smtClean="0"/>
              <a:t>Radyoterapi; </a:t>
            </a:r>
            <a:r>
              <a:rPr lang="tr-TR" sz="2400" dirty="0" smtClean="0"/>
              <a:t>kemoterapi yeterli olmadığında ışın tedavisi de eklenir.</a:t>
            </a:r>
          </a:p>
          <a:p>
            <a:pPr marL="596646" indent="-514350">
              <a:buFont typeface="+mj-lt"/>
              <a:buAutoNum type="arabicPeriod"/>
            </a:pP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85852" y="3214686"/>
            <a:ext cx="7647836" cy="3033714"/>
          </a:xfrm>
        </p:spPr>
        <p:txBody>
          <a:bodyPr>
            <a:normAutofit/>
          </a:bodyPr>
          <a:lstStyle/>
          <a:p>
            <a:r>
              <a:rPr lang="tr-TR" sz="2800" b="1" dirty="0" smtClean="0"/>
              <a:t>Kemoembolizasyon; </a:t>
            </a:r>
            <a:r>
              <a:rPr lang="tr-TR" sz="2800" dirty="0" smtClean="0"/>
              <a:t>kemoterapi ilaçları yüklü mikroküreler ile yapılan özel bir embolizasyon yöntemidir. Amaç; hem kanseri besleyen damarları tıkamak (embolizasyon) hem de direkt kanserli dokunun içine kemoterapi ilaçlarını vermektir (kemoterapi). </a:t>
            </a:r>
            <a:endParaRPr lang="tr-TR" sz="2800" b="1" dirty="0"/>
          </a:p>
        </p:txBody>
      </p:sp>
      <p:pic>
        <p:nvPicPr>
          <p:cNvPr id="2050" name="Picture 2" descr="C:\Users\Kerim\Desktop\11(1).jpg"/>
          <p:cNvPicPr>
            <a:picLocks noChangeAspect="1" noChangeArrowheads="1"/>
          </p:cNvPicPr>
          <p:nvPr/>
        </p:nvPicPr>
        <p:blipFill>
          <a:blip r:embed="rId2"/>
          <a:srcRect l="3125"/>
          <a:stretch>
            <a:fillRect/>
          </a:stretch>
        </p:blipFill>
        <p:spPr bwMode="auto">
          <a:xfrm>
            <a:off x="2786050" y="285728"/>
            <a:ext cx="4429156" cy="26000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Korunmak Mümkün mü ?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HBV’ye karşı aşıların kullanılması karaciğer kanseri insidansının düşürülmesinde önemlidir. </a:t>
            </a:r>
          </a:p>
          <a:p>
            <a:r>
              <a:rPr lang="tr-TR" sz="2400" b="1" dirty="0" smtClean="0"/>
              <a:t>Ayrıca kronik hepatit C’nin tedavi edilmesi,</a:t>
            </a:r>
          </a:p>
          <a:p>
            <a:r>
              <a:rPr lang="tr-TR" sz="2400" b="1" dirty="0" smtClean="0"/>
              <a:t>H</a:t>
            </a:r>
            <a:r>
              <a:rPr lang="tr-TR" sz="2400" b="1" dirty="0" smtClean="0"/>
              <a:t>emokromatozisin </a:t>
            </a:r>
            <a:r>
              <a:rPr lang="tr-TR" sz="2400" b="1" dirty="0" smtClean="0"/>
              <a:t>erken tespiti </a:t>
            </a:r>
          </a:p>
          <a:p>
            <a:r>
              <a:rPr lang="tr-TR" sz="2400" b="1" dirty="0" smtClean="0"/>
              <a:t>Alkolizmin </a:t>
            </a:r>
            <a:r>
              <a:rPr lang="tr-TR" sz="2400" b="1" dirty="0" smtClean="0"/>
              <a:t>tedavi edilmesi </a:t>
            </a:r>
          </a:p>
          <a:p>
            <a:r>
              <a:rPr lang="tr-TR" sz="2400" b="1" dirty="0" smtClean="0"/>
              <a:t>Siroz </a:t>
            </a:r>
            <a:r>
              <a:rPr lang="tr-TR" sz="2400" b="1" dirty="0" smtClean="0"/>
              <a:t>gelişiminin önlenmesine yönelik girişimler</a:t>
            </a:r>
            <a:endParaRPr lang="tr-TR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Karaciğer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Karaciğer vücudumuzdaki en büyük </a:t>
            </a:r>
            <a:r>
              <a:rPr lang="tr-TR" sz="2400" b="1" dirty="0" smtClean="0"/>
              <a:t>solid organdır.</a:t>
            </a:r>
            <a:endParaRPr lang="tr-TR" sz="2400" b="1" dirty="0" smtClean="0"/>
          </a:p>
          <a:p>
            <a:r>
              <a:rPr lang="tr-TR" sz="2400" b="1" dirty="0" smtClean="0"/>
              <a:t>Karaciğer aynı zamanda vücuttaki en büyük salgı </a:t>
            </a:r>
            <a:r>
              <a:rPr lang="tr-TR" sz="2400" b="1" dirty="0" smtClean="0"/>
              <a:t>bezidir.Karaciğer </a:t>
            </a:r>
            <a:r>
              <a:rPr lang="tr-TR" sz="2400" b="1" dirty="0" smtClean="0"/>
              <a:t>hem endokrin hem de ekzokrin salgı bezidir. Çünkü karaciğer hem safra kanallarına safra salgılar </a:t>
            </a:r>
            <a:r>
              <a:rPr lang="tr-TR" sz="2400" b="1" dirty="0" smtClean="0"/>
              <a:t>, </a:t>
            </a:r>
            <a:r>
              <a:rPr lang="tr-TR" sz="2400" b="1" dirty="0" smtClean="0"/>
              <a:t>hem de kana birçok kimyasal madde ve protein </a:t>
            </a:r>
            <a:r>
              <a:rPr lang="tr-TR" sz="2400" b="1" dirty="0" smtClean="0"/>
              <a:t>salgılar. </a:t>
            </a:r>
            <a:endParaRPr lang="tr-TR" sz="2400" b="1" dirty="0" smtClean="0"/>
          </a:p>
          <a:p>
            <a:r>
              <a:rPr lang="tr-TR" sz="2400" b="1" dirty="0" smtClean="0"/>
              <a:t>Safra hem yağ sindiriminde görev alır hem de atık maddeleri taşır.</a:t>
            </a:r>
          </a:p>
          <a:p>
            <a:endParaRPr lang="tr-TR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85852" y="928670"/>
            <a:ext cx="7498080" cy="48006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Karaciğer, dual (ikili) kan akımı olan tek organdır. Yani karaciğeri besleyen ya da karaciğere giren iki damar bulunur. Biri hepatik arter, diğeri ise bir portal vendir.</a:t>
            </a:r>
          </a:p>
          <a:p>
            <a:r>
              <a:rPr lang="tr-TR" sz="2400" b="1" dirty="0" smtClean="0"/>
              <a:t> Portal ven; mide, ince bağırsak, kalın bağırsak, dalak ve pankreastan gelen tüm kanı, karaciğere taşıyan ana damardır. Bu mimari ile karaciğer, emilen besinleri kolayca metabolize eder. </a:t>
            </a:r>
          </a:p>
          <a:p>
            <a:r>
              <a:rPr lang="tr-TR" sz="2400" b="1" dirty="0" smtClean="0"/>
              <a:t>Karaciğerin toplardamarı hepatik vendir, karaciğerde işlenen kan bu damardan geçerek sistemik dolaşıma karışır.</a:t>
            </a:r>
            <a:endParaRPr lang="tr-TR" sz="2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araciğerin Görevleri (Fonksiyonları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642918"/>
            <a:ext cx="7500990" cy="56257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728" y="142852"/>
            <a:ext cx="7498080" cy="1143000"/>
          </a:xfrm>
        </p:spPr>
        <p:txBody>
          <a:bodyPr/>
          <a:lstStyle/>
          <a:p>
            <a:r>
              <a:rPr lang="tr-TR" b="1" dirty="0" smtClean="0"/>
              <a:t>Karaciğer Kanseri Nedir?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57290" y="1214422"/>
            <a:ext cx="7498080" cy="4800600"/>
          </a:xfrm>
        </p:spPr>
        <p:txBody>
          <a:bodyPr>
            <a:noAutofit/>
          </a:bodyPr>
          <a:lstStyle/>
          <a:p>
            <a:r>
              <a:rPr lang="tr-TR" sz="2400" b="1" dirty="0" smtClean="0"/>
              <a:t>Karaciğer </a:t>
            </a:r>
            <a:r>
              <a:rPr lang="tr-TR" sz="2400" b="1" dirty="0" smtClean="0"/>
              <a:t>kanseri; karaciğer</a:t>
            </a:r>
            <a:r>
              <a:rPr lang="tr-TR" sz="2400" b="1" dirty="0" smtClean="0"/>
              <a:t>, safra yolu </a:t>
            </a:r>
            <a:r>
              <a:rPr lang="tr-TR" sz="2400" b="1" dirty="0" smtClean="0"/>
              <a:t>veya </a:t>
            </a:r>
            <a:r>
              <a:rPr lang="tr-TR" sz="2400" b="1" dirty="0" smtClean="0"/>
              <a:t>karaciğer içindeki destek dokusu </a:t>
            </a:r>
            <a:r>
              <a:rPr lang="tr-TR" sz="2400" b="1" dirty="0" smtClean="0"/>
              <a:t>hücrelerinden </a:t>
            </a:r>
            <a:r>
              <a:rPr lang="tr-TR" sz="2400" b="1" dirty="0" smtClean="0"/>
              <a:t>kaynaklanabilir. Diğer organlardan kaynaklanan kanserli hücrelerin karaciğere yayılması ile de karaciğer kanseri gelişebilir.</a:t>
            </a:r>
            <a:endParaRPr lang="tr-TR" sz="2400" b="1" dirty="0"/>
          </a:p>
        </p:txBody>
      </p:sp>
      <p:pic>
        <p:nvPicPr>
          <p:cNvPr id="18434" name="Picture 2" descr="İlgili resim"/>
          <p:cNvPicPr>
            <a:picLocks noChangeAspect="1" noChangeArrowheads="1"/>
          </p:cNvPicPr>
          <p:nvPr/>
        </p:nvPicPr>
        <p:blipFill>
          <a:blip r:embed="rId2"/>
          <a:srcRect t="6557"/>
          <a:stretch>
            <a:fillRect/>
          </a:stretch>
        </p:blipFill>
        <p:spPr bwMode="auto">
          <a:xfrm>
            <a:off x="1928794" y="3357562"/>
            <a:ext cx="6302984" cy="30920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Görülme Sıklığı 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Karaciğer kanseri, dünya çapında bakıldığında erkeklerde görülen kanserlerde beşinci, kadınlarda görülen kanserlerde sekizinci sırada yer alır. </a:t>
            </a:r>
          </a:p>
          <a:p>
            <a:r>
              <a:rPr lang="tr-TR" sz="2400" b="1" dirty="0" smtClean="0"/>
              <a:t>Kansere bağlı ölümlerde ise toplamda dördüncü sırada yer almaktadır. </a:t>
            </a:r>
          </a:p>
          <a:p>
            <a:r>
              <a:rPr lang="tr-TR" sz="2400" b="1" dirty="0" smtClean="0"/>
              <a:t>Bölgeler arası görülme sıklığı özellikle hepatit B virüsü infeksiyonu sıklığı ile doğru orantılı olarak değişmektedir. HCC genellikle karaciğer sirozu ile birlikte görülür. </a:t>
            </a:r>
          </a:p>
          <a:p>
            <a:r>
              <a:rPr lang="tr-TR" sz="2400" b="1" dirty="0" smtClean="0"/>
              <a:t>Erkeklerde kadınlara oranla 2,4-3,7 kat daha sık görülmektedir.</a:t>
            </a:r>
            <a:endParaRPr lang="tr-TR"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Erken</a:t>
            </a:r>
            <a:r>
              <a:rPr lang="tr-TR" b="1" dirty="0" smtClean="0"/>
              <a:t> </a:t>
            </a:r>
            <a:r>
              <a:rPr lang="tr-TR" b="1" dirty="0" smtClean="0"/>
              <a:t>Tanı Konulabilir mi 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dirty="0" smtClean="0"/>
              <a:t>Belirtilerin hastalığın ileri evrelerinde görülmesi nedeniyle çoğu zaman erken tanı konulması mümkün olmaz. </a:t>
            </a:r>
          </a:p>
          <a:p>
            <a:r>
              <a:rPr lang="tr-TR" sz="2400" b="1" dirty="0" smtClean="0"/>
              <a:t>Kanda saptanan tümör belirteçleri erken tanı için umut vaat etmektedir. Özellikle yüksek risk taşıyan bireylerin 6 ila 12 ayda bir izlenmesi önerilmektedir.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2976" y="274638"/>
            <a:ext cx="8001024" cy="1154098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Karaciğer Kanseri Risk Faktörleri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4414" y="1785926"/>
            <a:ext cx="7719274" cy="4462474"/>
          </a:xfrm>
        </p:spPr>
        <p:txBody>
          <a:bodyPr/>
          <a:lstStyle/>
          <a:p>
            <a:r>
              <a:rPr lang="tr-TR" sz="2400" b="1" dirty="0" smtClean="0"/>
              <a:t>Kronik hepatit B virüs (HBV) infeksiyonu</a:t>
            </a:r>
          </a:p>
          <a:p>
            <a:r>
              <a:rPr lang="tr-TR" sz="2400" b="1" dirty="0" smtClean="0"/>
              <a:t>Kronik hepatit C virüs (HCV) infeksiyonu</a:t>
            </a:r>
          </a:p>
          <a:p>
            <a:r>
              <a:rPr lang="tr-TR" sz="2400" b="1" dirty="0" smtClean="0"/>
              <a:t>Karaciğer sirozu</a:t>
            </a:r>
          </a:p>
          <a:p>
            <a:r>
              <a:rPr lang="tr-TR" sz="2400" b="1" dirty="0" smtClean="0"/>
              <a:t>Gıda ile alınan aflatoksin B1</a:t>
            </a:r>
          </a:p>
          <a:p>
            <a:r>
              <a:rPr lang="tr-TR" sz="2400" b="1" dirty="0" smtClean="0"/>
              <a:t>Doğum kontrol hap kullanımı</a:t>
            </a:r>
          </a:p>
          <a:p>
            <a:r>
              <a:rPr lang="tr-TR" sz="2400" b="1" dirty="0" smtClean="0"/>
              <a:t>Sigara kullanımı</a:t>
            </a:r>
          </a:p>
          <a:p>
            <a:endParaRPr lang="tr-TR" sz="2400" b="1" dirty="0" smtClean="0"/>
          </a:p>
          <a:p>
            <a:endParaRPr lang="tr-TR" sz="2400" b="1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Karaciğer Kanseri Belirtileri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000" b="1" dirty="0" smtClean="0"/>
              <a:t>Açıklanamayan </a:t>
            </a:r>
            <a:r>
              <a:rPr lang="tr-TR" sz="2000" b="1" dirty="0" smtClean="0"/>
              <a:t>nedenle önemli miktarda kilo </a:t>
            </a:r>
            <a:r>
              <a:rPr lang="tr-TR" sz="2000" b="1" dirty="0" smtClean="0"/>
              <a:t>kaybı</a:t>
            </a:r>
          </a:p>
          <a:p>
            <a:r>
              <a:rPr lang="tr-TR" sz="2000" b="1" dirty="0" smtClean="0"/>
              <a:t>Bir </a:t>
            </a:r>
            <a:r>
              <a:rPr lang="tr-TR" sz="2000" b="1" dirty="0" smtClean="0"/>
              <a:t>kaç haftalık periyodlar halinde süren iştah </a:t>
            </a:r>
            <a:r>
              <a:rPr lang="tr-TR" sz="2000" b="1" dirty="0" smtClean="0"/>
              <a:t>kaybı</a:t>
            </a:r>
          </a:p>
          <a:p>
            <a:r>
              <a:rPr lang="tr-TR" sz="2000" b="1" dirty="0" smtClean="0"/>
              <a:t>Çok </a:t>
            </a:r>
            <a:r>
              <a:rPr lang="tr-TR" sz="2000" b="1" dirty="0" smtClean="0"/>
              <a:t>az bir yemek olsa dahi, yemek sonrasında tokluk ve şişkinlik </a:t>
            </a:r>
            <a:r>
              <a:rPr lang="tr-TR" sz="2000" b="1" dirty="0" smtClean="0"/>
              <a:t>hissetme</a:t>
            </a:r>
          </a:p>
          <a:p>
            <a:r>
              <a:rPr lang="tr-TR" sz="2000" b="1" dirty="0" smtClean="0"/>
              <a:t>Abdomende rahatsızlık </a:t>
            </a:r>
            <a:r>
              <a:rPr lang="tr-TR" sz="2000" b="1" dirty="0" smtClean="0"/>
              <a:t>ya da </a:t>
            </a:r>
            <a:r>
              <a:rPr lang="tr-TR" sz="2000" b="1" dirty="0" smtClean="0"/>
              <a:t>ağrı</a:t>
            </a:r>
          </a:p>
          <a:p>
            <a:r>
              <a:rPr lang="tr-TR" sz="2000" b="1" dirty="0" smtClean="0"/>
              <a:t>Şişkin bir abdomen</a:t>
            </a:r>
          </a:p>
          <a:p>
            <a:r>
              <a:rPr lang="tr-TR" sz="2000" b="1" dirty="0" smtClean="0"/>
              <a:t>Sarımsı </a:t>
            </a:r>
            <a:r>
              <a:rPr lang="tr-TR" sz="2000" b="1" dirty="0" smtClean="0"/>
              <a:t>cilt </a:t>
            </a:r>
            <a:r>
              <a:rPr lang="tr-TR" sz="2000" b="1" dirty="0" smtClean="0"/>
              <a:t>,koyu </a:t>
            </a:r>
            <a:r>
              <a:rPr lang="tr-TR" sz="2000" b="1" dirty="0" smtClean="0"/>
              <a:t>renkli idrar ve soluk renkli </a:t>
            </a:r>
            <a:r>
              <a:rPr lang="tr-TR" sz="2000" b="1" dirty="0" smtClean="0"/>
              <a:t>dışkı</a:t>
            </a:r>
          </a:p>
          <a:p>
            <a:r>
              <a:rPr lang="tr-TR" sz="2000" b="1" dirty="0" smtClean="0"/>
              <a:t>Kaşıntı</a:t>
            </a:r>
          </a:p>
          <a:p>
            <a:r>
              <a:rPr lang="tr-TR" sz="2000" b="1" dirty="0" smtClean="0"/>
              <a:t>Kronik </a:t>
            </a:r>
            <a:r>
              <a:rPr lang="tr-TR" sz="2000" b="1" dirty="0" smtClean="0"/>
              <a:t>hepatit ya da siroza sahip bir kişinin sağlığındaki ani </a:t>
            </a:r>
            <a:r>
              <a:rPr lang="tr-TR" sz="2000" b="1" dirty="0" smtClean="0"/>
              <a:t>kötüleşme</a:t>
            </a:r>
          </a:p>
          <a:p>
            <a:r>
              <a:rPr lang="tr-TR" sz="2000" b="1" dirty="0" smtClean="0"/>
              <a:t>Yüksek </a:t>
            </a:r>
            <a:r>
              <a:rPr lang="tr-TR" sz="2000" b="1" dirty="0" smtClean="0"/>
              <a:t>ateş ve terleme</a:t>
            </a:r>
            <a:endParaRPr lang="tr-TR" sz="20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66</TotalTime>
  <Words>417</Words>
  <Application>Microsoft Office PowerPoint</Application>
  <PresentationFormat>Ekran Gösterisi (4:3)</PresentationFormat>
  <Paragraphs>62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Gündönümü</vt:lpstr>
      <vt:lpstr>KARACİĞER  KANSERİ</vt:lpstr>
      <vt:lpstr>Karaciğer</vt:lpstr>
      <vt:lpstr>Slayt 3</vt:lpstr>
      <vt:lpstr>Slayt 4</vt:lpstr>
      <vt:lpstr>Karaciğer Kanseri Nedir?</vt:lpstr>
      <vt:lpstr>Görülme Sıklığı </vt:lpstr>
      <vt:lpstr>Erken Tanı Konulabilir mi ?</vt:lpstr>
      <vt:lpstr>Karaciğer Kanseri Risk Faktörleri</vt:lpstr>
      <vt:lpstr>Karaciğer Kanseri Belirtileri</vt:lpstr>
      <vt:lpstr>Nasıl Tanı Konulur?</vt:lpstr>
      <vt:lpstr>Slayt 11</vt:lpstr>
      <vt:lpstr>Karaciğer Kanser Evreleri</vt:lpstr>
      <vt:lpstr>Karaciğer Kanser Tedavisi</vt:lpstr>
      <vt:lpstr>Slayt 14</vt:lpstr>
      <vt:lpstr>Korunmak Mümkün mü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KARACİĞER  KANSERİ</dc:title>
  <dc:creator>Kerim</dc:creator>
  <cp:lastModifiedBy>Kerim</cp:lastModifiedBy>
  <cp:revision>2</cp:revision>
  <dcterms:created xsi:type="dcterms:W3CDTF">2019-10-16T16:22:08Z</dcterms:created>
  <dcterms:modified xsi:type="dcterms:W3CDTF">2019-10-21T18:04:54Z</dcterms:modified>
</cp:coreProperties>
</file>