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FFB73D8-6D95-4B16-B3CD-05ED41078623}"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421070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FB73D8-6D95-4B16-B3CD-05ED41078623}"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986743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FB73D8-6D95-4B16-B3CD-05ED41078623}"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2229477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04389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82787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5822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11335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32094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75001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399845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884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FB73D8-6D95-4B16-B3CD-05ED41078623}"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23029476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48201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529782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74466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FFB73D8-6D95-4B16-B3CD-05ED41078623}"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176609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FB73D8-6D95-4B16-B3CD-05ED41078623}"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1256532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FB73D8-6D95-4B16-B3CD-05ED41078623}"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3679686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FB73D8-6D95-4B16-B3CD-05ED41078623}"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2238857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FB73D8-6D95-4B16-B3CD-05ED41078623}"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193325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FB73D8-6D95-4B16-B3CD-05ED41078623}"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371487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FFB73D8-6D95-4B16-B3CD-05ED41078623}"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20355F-1682-42E7-BC2F-A2AE77D4F078}" type="slidenum">
              <a:rPr lang="tr-TR" smtClean="0"/>
              <a:t>‹#›</a:t>
            </a:fld>
            <a:endParaRPr lang="tr-TR"/>
          </a:p>
        </p:txBody>
      </p:sp>
    </p:spTree>
    <p:extLst>
      <p:ext uri="{BB962C8B-B14F-4D97-AF65-F5344CB8AC3E}">
        <p14:creationId xmlns:p14="http://schemas.microsoft.com/office/powerpoint/2010/main" val="2635634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B73D8-6D95-4B16-B3CD-05ED41078623}"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0355F-1682-42E7-BC2F-A2AE77D4F078}" type="slidenum">
              <a:rPr lang="tr-TR" smtClean="0"/>
              <a:t>‹#›</a:t>
            </a:fld>
            <a:endParaRPr lang="tr-TR"/>
          </a:p>
        </p:txBody>
      </p:sp>
    </p:spTree>
    <p:extLst>
      <p:ext uri="{BB962C8B-B14F-4D97-AF65-F5344CB8AC3E}">
        <p14:creationId xmlns:p14="http://schemas.microsoft.com/office/powerpoint/2010/main" val="3804034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8635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15643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65094" y="763306"/>
            <a:ext cx="10515600" cy="5408893"/>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Tek parçalı kirişler, iki mesnet üzerine serbestçe oturan basit kirişlerdir. Bu tip kirişler ya doğrudan ya da taşıyıcı bir mesnet takozu ile taşıyıcı duvarlar üzerine veya başka bir ahşap eleman üzerine </a:t>
            </a:r>
            <a:r>
              <a:rPr lang="tr-TR" dirty="0" smtClean="0">
                <a:latin typeface="Times New Roman" panose="02020603050405020304" pitchFamily="18" charset="0"/>
                <a:ea typeface="Times New Roman" panose="02020603050405020304" pitchFamily="18" charset="0"/>
              </a:rPr>
              <a:t>otururlar.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677211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041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249777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959224" y="870884"/>
            <a:ext cx="10515600" cy="5193740"/>
          </a:xfrm>
        </p:spPr>
        <p:txBody>
          <a:bodyPr>
            <a:normAutofit fontScale="92500" lnSpcReduction="10000"/>
          </a:bodyPr>
          <a:lstStyle/>
          <a:p>
            <a:pPr marL="0" indent="0" algn="just">
              <a:spcAft>
                <a:spcPts val="0"/>
              </a:spcAft>
              <a:buNone/>
            </a:pPr>
            <a:r>
              <a:rPr lang="tr-TR" b="1" dirty="0" smtClean="0">
                <a:effectLst/>
                <a:latin typeface="Times New Roman" panose="02020603050405020304" pitchFamily="18" charset="0"/>
                <a:ea typeface="Times New Roman" panose="02020603050405020304" pitchFamily="18" charset="0"/>
              </a:rPr>
              <a:t>6. AHŞAP YAPI ELEMANLARININ PROJELENMESİ</a:t>
            </a:r>
          </a:p>
          <a:p>
            <a:pPr marL="0" indent="0" algn="just">
              <a:spcAft>
                <a:spcPts val="0"/>
              </a:spcAft>
              <a:buNone/>
            </a:pPr>
            <a:r>
              <a:rPr lang="tr-TR" dirty="0">
                <a:latin typeface="Times New Roman" panose="02020603050405020304" pitchFamily="18" charset="0"/>
                <a:ea typeface="Times New Roman" panose="02020603050405020304" pitchFamily="18" charset="0"/>
              </a:rPr>
              <a:t>Ahşap, </a:t>
            </a:r>
            <a:r>
              <a:rPr lang="tr-TR" dirty="0" err="1" smtClean="0">
                <a:latin typeface="Times New Roman" panose="02020603050405020304" pitchFamily="18" charset="0"/>
                <a:ea typeface="Times New Roman" panose="02020603050405020304" pitchFamily="18" charset="0"/>
              </a:rPr>
              <a:t>anizotrop</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bir malzemedir. Ayrıca ahşap doğal bir malzeme olduğundan mukavemet özellikleri ağaç çeşitlerine ve hatta aynı ağacın farklı bölümlerine göre değişiklik gösterebilir. Bu nedenle ahşabın emniyet gerilmeleri belirlenirken emniyet katsayıları diğer yapı malzemelerine göre daha büyük tutulur ve genellikle 5 ile 10 arasında dikkate alınır. Emniyet gerilmeleri, I. sınıf ahşaplarda en yüksek, III. sınıf ahşaplarda en düşük olmaktadır. Ahşabın mekanik özellikleri, kuvvet etkisinin liflere paralel veya dik olmasına göre de farklılık </a:t>
            </a:r>
            <a:r>
              <a:rPr lang="tr-TR" dirty="0" smtClean="0">
                <a:latin typeface="Times New Roman" panose="02020603050405020304" pitchFamily="18" charset="0"/>
                <a:ea typeface="Times New Roman" panose="02020603050405020304" pitchFamily="18" charset="0"/>
              </a:rPr>
              <a:t>göstermektedir.</a:t>
            </a:r>
          </a:p>
          <a:p>
            <a:pPr marL="0" indent="0" algn="just">
              <a:spcAft>
                <a:spcPts val="0"/>
              </a:spcAft>
              <a:buNone/>
            </a:pPr>
            <a:r>
              <a:rPr lang="tr-TR" sz="2200" b="1" dirty="0">
                <a:latin typeface="Times New Roman" panose="02020603050405020304" pitchFamily="18" charset="0"/>
                <a:ea typeface="Times New Roman" panose="02020603050405020304" pitchFamily="18" charset="0"/>
              </a:rPr>
              <a:t>AHŞAP YAPI ELEMANLARINDA BİRLEŞİM </a:t>
            </a:r>
            <a:r>
              <a:rPr lang="tr-TR" sz="2200" b="1" dirty="0" smtClean="0">
                <a:latin typeface="Times New Roman" panose="02020603050405020304" pitchFamily="18" charset="0"/>
                <a:ea typeface="Times New Roman" panose="02020603050405020304" pitchFamily="18" charset="0"/>
              </a:rPr>
              <a:t>ARAÇLARI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Uygulamada </a:t>
            </a:r>
            <a:r>
              <a:rPr lang="tr-TR" dirty="0">
                <a:latin typeface="Times New Roman" panose="02020603050405020304" pitchFamily="18" charset="0"/>
                <a:ea typeface="Times New Roman" panose="02020603050405020304" pitchFamily="18" charset="0"/>
              </a:rPr>
              <a:t>ahşap yapı elemanlarında karşılaşılan başarısızlığın en önemli nedenlerinden birisi birleşim yerlerinin iyi projelenmemiş olmasıdır. Ahşap yapı elemanları arasındaki kuvvet aktarımında dişli birleşimlerden veya çeşitli birleşim elemanlarından yararlanılır.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9815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790201"/>
            <a:ext cx="10515600" cy="5650940"/>
          </a:xfrm>
        </p:spPr>
        <p:txBody>
          <a:bodyPr>
            <a:normAutofit fontScale="92500"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Dişli birleşimler ya da diğer bir ifade ile göğüslemeler, yatayla belirli bir açı yapan elemandan diğer bir elemana basınç kuvvetinin iletilmesi amacıyla kullanılırlar. Her iki eleman arasındaki açı 90° den küçük olmalıdır. Dişli birleşimlerle ek bir malzeme kullanılmadan büyük kuvvetleri aktarmak mümkün olabilir. Dişli birleşimler; elemanın boyutlarına ve iletilecek yükün büyüklüğüne bağlı olarak </a:t>
            </a:r>
            <a:r>
              <a:rPr lang="tr-TR" b="1" i="1" dirty="0">
                <a:latin typeface="Times New Roman" panose="02020603050405020304" pitchFamily="18" charset="0"/>
                <a:ea typeface="Times New Roman" panose="02020603050405020304" pitchFamily="18" charset="0"/>
              </a:rPr>
              <a:t>tek dişli</a:t>
            </a:r>
            <a:r>
              <a:rPr lang="tr-TR" dirty="0">
                <a:latin typeface="Times New Roman" panose="02020603050405020304" pitchFamily="18" charset="0"/>
                <a:ea typeface="Times New Roman" panose="02020603050405020304" pitchFamily="18" charset="0"/>
              </a:rPr>
              <a:t> ya da </a:t>
            </a:r>
            <a:r>
              <a:rPr lang="tr-TR" b="1" i="1" dirty="0">
                <a:latin typeface="Times New Roman" panose="02020603050405020304" pitchFamily="18" charset="0"/>
                <a:ea typeface="Times New Roman" panose="02020603050405020304" pitchFamily="18" charset="0"/>
              </a:rPr>
              <a:t>iki ve daha fazla dişli </a:t>
            </a:r>
            <a:r>
              <a:rPr lang="tr-TR" dirty="0">
                <a:latin typeface="Times New Roman" panose="02020603050405020304" pitchFamily="18" charset="0"/>
                <a:ea typeface="Times New Roman" panose="02020603050405020304" pitchFamily="18" charset="0"/>
              </a:rPr>
              <a:t>yapılırlar. Gerektiğinde alt ve yan yüzeylerde takviye de konulabilir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Çivili </a:t>
            </a:r>
            <a:r>
              <a:rPr lang="tr-TR" dirty="0" smtClean="0">
                <a:latin typeface="Times New Roman" panose="02020603050405020304" pitchFamily="18" charset="0"/>
                <a:ea typeface="Times New Roman" panose="02020603050405020304" pitchFamily="18" charset="0"/>
              </a:rPr>
              <a:t>birleşimler, Ahşap </a:t>
            </a:r>
            <a:r>
              <a:rPr lang="tr-TR" dirty="0">
                <a:latin typeface="Times New Roman" panose="02020603050405020304" pitchFamily="18" charset="0"/>
                <a:ea typeface="Times New Roman" panose="02020603050405020304" pitchFamily="18" charset="0"/>
              </a:rPr>
              <a:t>birleşimlerin oluşturulmasında en yaygın kullanılan araçlardan birisidir. Çiviler; bir ucu sivri, diğer ucu başlıklı çelikten yapılmış birleşim araçlarıdır. Çivilerin daire kesitli yapılmasının nedeni ağaca daha iyi yapışmasıdır. Çiviler, çapları ve boylarına göre kesirli olarak ifade edilirler. Çivi numarasını gösteren kesirde pay değeri çivi çapının 10 katını, payda ise çivinin uzunluğunu mm olarak belirtir. Örneğin 38/100’lük bir çivinin çapı 3,8 mm ve boyu da 100 mm’dir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Çiviler kesme etkisinde kaldıklarında tek veya çift tesirli olarak </a:t>
            </a:r>
            <a:r>
              <a:rPr lang="tr-TR" dirty="0" smtClean="0">
                <a:latin typeface="Times New Roman" panose="02020603050405020304" pitchFamily="18" charset="0"/>
                <a:ea typeface="Times New Roman" panose="02020603050405020304" pitchFamily="18" charset="0"/>
              </a:rPr>
              <a:t>hesaplanırlar.  </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73252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047" y="870884"/>
            <a:ext cx="10515600" cy="5704728"/>
          </a:xfrm>
        </p:spPr>
        <p:txBody>
          <a:bodyPr/>
          <a:lstStyle/>
          <a:p>
            <a:pPr marL="0" indent="0" algn="just">
              <a:buNone/>
            </a:pPr>
            <a:r>
              <a:rPr lang="tr-TR" sz="3200" dirty="0" err="1" smtClean="0">
                <a:latin typeface="Times New Roman" panose="02020603050405020304" pitchFamily="18" charset="0"/>
                <a:ea typeface="Times New Roman" panose="02020603050405020304" pitchFamily="18" charset="0"/>
              </a:rPr>
              <a:t>Bulonlu</a:t>
            </a:r>
            <a:r>
              <a:rPr lang="tr-TR" sz="3200" dirty="0" smtClean="0">
                <a:latin typeface="Times New Roman" panose="02020603050405020304" pitchFamily="18" charset="0"/>
                <a:ea typeface="Times New Roman" panose="02020603050405020304" pitchFamily="18" charset="0"/>
              </a:rPr>
              <a:t> </a:t>
            </a:r>
            <a:r>
              <a:rPr lang="tr-TR" sz="3200" dirty="0" err="1" smtClean="0">
                <a:latin typeface="Times New Roman" panose="02020603050405020304" pitchFamily="18" charset="0"/>
                <a:ea typeface="Times New Roman" panose="02020603050405020304" pitchFamily="18" charset="0"/>
              </a:rPr>
              <a:t>birlekşimlerde</a:t>
            </a:r>
            <a:r>
              <a:rPr lang="tr-TR" sz="3200" dirty="0" smtClean="0">
                <a:latin typeface="Times New Roman" panose="02020603050405020304" pitchFamily="18" charset="0"/>
                <a:ea typeface="Times New Roman" panose="02020603050405020304" pitchFamily="18" charset="0"/>
              </a:rPr>
              <a:t> </a:t>
            </a:r>
            <a:r>
              <a:rPr lang="tr-TR" sz="3200" dirty="0" err="1" smtClean="0">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bir ucunda anahtarla tutmaya uygun altıgen başlığı, diğer ucunda somun takmaya uygun dişleri bulunan çelikten yapılmış bir birleştirme </a:t>
            </a:r>
            <a:r>
              <a:rPr lang="tr-TR" sz="3200" dirty="0" smtClean="0">
                <a:latin typeface="Times New Roman" panose="02020603050405020304" pitchFamily="18" charset="0"/>
                <a:ea typeface="Times New Roman" panose="02020603050405020304" pitchFamily="18" charset="0"/>
              </a:rPr>
              <a:t>aracıdır. </a:t>
            </a:r>
            <a:r>
              <a:rPr lang="tr-TR" sz="3200" dirty="0">
                <a:latin typeface="Times New Roman" panose="02020603050405020304" pitchFamily="18" charset="0"/>
                <a:ea typeface="Times New Roman" panose="02020603050405020304" pitchFamily="18" charset="0"/>
              </a:rPr>
              <a:t>Birleştirilecek ahşaplarda,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çapından    1 mm daha büyük açılmış deliklerden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geçirilerek alttan somunla sıkılır.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başlığının ve somunun altına pul konulur. </a:t>
            </a:r>
            <a:r>
              <a:rPr lang="tr-TR" sz="3200" dirty="0" err="1">
                <a:latin typeface="Times New Roman" panose="02020603050405020304" pitchFamily="18" charset="0"/>
                <a:ea typeface="Times New Roman" panose="02020603050405020304" pitchFamily="18" charset="0"/>
              </a:rPr>
              <a:t>Bulonlu</a:t>
            </a:r>
            <a:r>
              <a:rPr lang="tr-TR" sz="3200" dirty="0">
                <a:latin typeface="Times New Roman" panose="02020603050405020304" pitchFamily="18" charset="0"/>
                <a:ea typeface="Times New Roman" panose="02020603050405020304" pitchFamily="18" charset="0"/>
              </a:rPr>
              <a:t> ahşap birleşim yerlerinin mukavemeti, kullanılan </a:t>
            </a:r>
            <a:r>
              <a:rPr lang="tr-TR" sz="3200" dirty="0" err="1">
                <a:latin typeface="Times New Roman" panose="02020603050405020304" pitchFamily="18" charset="0"/>
                <a:ea typeface="Times New Roman" panose="02020603050405020304" pitchFamily="18" charset="0"/>
              </a:rPr>
              <a:t>bulonun</a:t>
            </a:r>
            <a:r>
              <a:rPr lang="tr-TR" sz="3200" dirty="0">
                <a:latin typeface="Times New Roman" panose="02020603050405020304" pitchFamily="18" charset="0"/>
                <a:ea typeface="Times New Roman" panose="02020603050405020304" pitchFamily="18" charset="0"/>
              </a:rPr>
              <a:t> çapına, uzunluğuna ahşabın emniyet gerilmesi ve ahşabın kalınlığına bağlıdır. </a:t>
            </a: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ahşabın çalışması tamamlandıktan sonra kullanılmalı, deliklere iyice geçmeli ve oynamamalıdır</a:t>
            </a:r>
            <a:r>
              <a:rPr lang="tr-TR" sz="3200" dirty="0" smtClean="0">
                <a:latin typeface="Times New Roman" panose="02020603050405020304" pitchFamily="18" charset="0"/>
                <a:ea typeface="Times New Roman" panose="02020603050405020304" pitchFamily="18" charset="0"/>
              </a:rPr>
              <a:t>.</a:t>
            </a:r>
          </a:p>
          <a:p>
            <a:pPr marL="0" indent="0" algn="just">
              <a:buNone/>
            </a:pP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da çiviler gibi tek veya çift tesirli olarak çalışabilirler. </a:t>
            </a:r>
            <a:r>
              <a:rPr lang="tr-TR" sz="3200" dirty="0" smtClean="0">
                <a:latin typeface="Times New Roman" panose="02020603050405020304" pitchFamily="18" charset="0"/>
                <a:ea typeface="Times New Roman" panose="02020603050405020304" pitchFamily="18" charset="0"/>
              </a:rPr>
              <a:t>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6467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790200"/>
            <a:ext cx="10515600" cy="5718175"/>
          </a:xfrm>
        </p:spPr>
        <p:txBody>
          <a:bodyPr>
            <a:normAutofit/>
          </a:bodyPr>
          <a:lstStyle/>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
        <p:nvSpPr>
          <p:cNvPr id="3" name="İçerik Yer Tutucusu 1"/>
          <p:cNvSpPr txBox="1">
            <a:spLocks/>
          </p:cNvSpPr>
          <p:nvPr/>
        </p:nvSpPr>
        <p:spPr>
          <a:xfrm>
            <a:off x="856129" y="942600"/>
            <a:ext cx="10515600" cy="571817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z="3200" b="1" dirty="0">
                <a:solidFill>
                  <a:srgbClr val="000000"/>
                </a:solidFill>
                <a:latin typeface="Times New Roman" panose="02020603050405020304" pitchFamily="18" charset="0"/>
                <a:ea typeface="Times New Roman" panose="02020603050405020304" pitchFamily="18" charset="0"/>
              </a:rPr>
              <a:t>BASINÇ </a:t>
            </a:r>
            <a:r>
              <a:rPr lang="tr-TR" sz="3200" b="1" dirty="0" smtClean="0">
                <a:solidFill>
                  <a:srgbClr val="000000"/>
                </a:solidFill>
                <a:latin typeface="Times New Roman" panose="02020603050405020304" pitchFamily="18" charset="0"/>
                <a:ea typeface="Times New Roman" panose="02020603050405020304" pitchFamily="18" charset="0"/>
              </a:rPr>
              <a:t>ÇUBUKLARI</a:t>
            </a:r>
          </a:p>
          <a:p>
            <a:pPr marL="0" indent="0" algn="just">
              <a:buFont typeface="Arial" panose="020B0604020202020204" pitchFamily="34" charset="0"/>
              <a:buNone/>
            </a:pPr>
            <a:r>
              <a:rPr lang="tr-TR" sz="3200" dirty="0" smtClean="0">
                <a:solidFill>
                  <a:prstClr val="black"/>
                </a:solidFill>
                <a:latin typeface="Times New Roman" panose="02020603050405020304" pitchFamily="18" charset="0"/>
                <a:ea typeface="Times New Roman" panose="02020603050405020304" pitchFamily="18" charset="0"/>
              </a:rPr>
              <a:t>Basınç </a:t>
            </a:r>
            <a:r>
              <a:rPr lang="tr-TR" sz="3200" dirty="0">
                <a:solidFill>
                  <a:prstClr val="black"/>
                </a:solidFill>
                <a:latin typeface="Times New Roman" panose="02020603050405020304" pitchFamily="18" charset="0"/>
                <a:ea typeface="Times New Roman" panose="02020603050405020304" pitchFamily="18" charset="0"/>
              </a:rPr>
              <a:t>çubukları </a:t>
            </a:r>
            <a:r>
              <a:rPr lang="tr-TR" sz="3200" dirty="0" err="1">
                <a:solidFill>
                  <a:prstClr val="black"/>
                </a:solidFill>
                <a:latin typeface="Times New Roman" panose="02020603050405020304" pitchFamily="18" charset="0"/>
                <a:ea typeface="Times New Roman" panose="02020603050405020304" pitchFamily="18" charset="0"/>
              </a:rPr>
              <a:t>eksenel</a:t>
            </a:r>
            <a:r>
              <a:rPr lang="tr-TR" sz="3200" dirty="0">
                <a:solidFill>
                  <a:prstClr val="black"/>
                </a:solidFill>
                <a:latin typeface="Times New Roman" panose="02020603050405020304" pitchFamily="18" charset="0"/>
                <a:ea typeface="Times New Roman" panose="02020603050405020304" pitchFamily="18" charset="0"/>
              </a:rPr>
              <a:t> yük etkisinde kalan elemanlardır. Çubuk ekseni üzerinde etki eden kuvvetler çubuğu kısaltmaya çalışırlar. Buna göre, uzun eksenleri doğrultusuna paralel yük taşıyan ve basınç kuvveti etkisinde kalan elemanlara basınç çubukları adı </a:t>
            </a:r>
            <a:r>
              <a:rPr lang="tr-TR" sz="3200" dirty="0" smtClean="0">
                <a:solidFill>
                  <a:prstClr val="black"/>
                </a:solidFill>
                <a:latin typeface="Times New Roman" panose="02020603050405020304" pitchFamily="18" charset="0"/>
                <a:ea typeface="Times New Roman" panose="02020603050405020304" pitchFamily="18" charset="0"/>
              </a:rPr>
              <a:t>verilir. </a:t>
            </a:r>
            <a:r>
              <a:rPr lang="tr-TR" sz="3200" dirty="0">
                <a:solidFill>
                  <a:prstClr val="black"/>
                </a:solidFill>
                <a:latin typeface="Times New Roman" panose="02020603050405020304" pitchFamily="18" charset="0"/>
                <a:ea typeface="Times New Roman" panose="02020603050405020304" pitchFamily="18" charset="0"/>
              </a:rPr>
              <a:t>Basınç çubukları esas olarak kolonlar ve kafes kiriş elemanlarında kullanılır</a:t>
            </a:r>
            <a:r>
              <a:rPr lang="tr-TR" sz="3200" dirty="0" smtClean="0">
                <a:solidFill>
                  <a:prstClr val="black"/>
                </a:solidFill>
                <a:latin typeface="Times New Roman" panose="02020603050405020304" pitchFamily="18" charset="0"/>
                <a:ea typeface="Times New Roman" panose="02020603050405020304" pitchFamily="18" charset="0"/>
              </a:rPr>
              <a:t>.</a:t>
            </a:r>
          </a:p>
          <a:p>
            <a:pPr marL="0" indent="0" algn="just">
              <a:buFont typeface="Arial" panose="020B0604020202020204" pitchFamily="34" charset="0"/>
              <a:buNone/>
            </a:pPr>
            <a:endParaRPr lang="tr-TR" sz="3200" dirty="0">
              <a:solidFill>
                <a:prstClr val="black"/>
              </a:solidFill>
              <a:latin typeface="Times New Roman" panose="02020603050405020304" pitchFamily="18" charset="0"/>
              <a:ea typeface="Times New Roman" panose="02020603050405020304" pitchFamily="18" charset="0"/>
            </a:endParaRPr>
          </a:p>
          <a:p>
            <a:pPr marL="0" indent="0" algn="just">
              <a:buFont typeface="Arial" panose="020B0604020202020204" pitchFamily="34" charset="0"/>
              <a:buNone/>
            </a:pPr>
            <a:r>
              <a:rPr lang="tr-TR" sz="3200" dirty="0">
                <a:solidFill>
                  <a:prstClr val="black"/>
                </a:solidFill>
                <a:latin typeface="Times New Roman" panose="02020603050405020304" pitchFamily="18" charset="0"/>
                <a:ea typeface="Times New Roman" panose="02020603050405020304" pitchFamily="18" charset="0"/>
              </a:rPr>
              <a:t>Basınç etkisindeki bir çubuğun giderek artan bir kuvvete maruz kalması durumunda boyunda bir kısalma ortaya çıkar. Kuvvetin belirli bir değeri aşması durumunda çubuk ekseninde bir eğilme ortaya çıkar ki buna burkulma adı verilir. Burkulma, çubuğun en küçük atalet momentini veren eksene dik yönde ortaya çıkar. Bu nedenle basınca çalışan çubukların kesitlerinin kare ya da daire yapılması tercih edilirse de konstrüksiyona bağlı olarak farklı kesitler de seçilebilmektedir.</a:t>
            </a:r>
            <a:endParaRPr lang="tr-TR" sz="3600" dirty="0">
              <a:solidFill>
                <a:prstClr val="black"/>
              </a:solidFill>
              <a:latin typeface="Times New Roman" panose="02020603050405020304" pitchFamily="18" charset="0"/>
              <a:ea typeface="Times New Roman" panose="02020603050405020304" pitchFamily="18" charset="0"/>
            </a:endParaRPr>
          </a:p>
          <a:p>
            <a:pPr marL="0" indent="0" algn="just">
              <a:buFont typeface="Arial" panose="020B0604020202020204" pitchFamily="34" charset="0"/>
              <a:buNone/>
            </a:pPr>
            <a:endParaRPr lang="tr-TR" sz="3200" dirty="0" smtClean="0">
              <a:solidFill>
                <a:prstClr val="black"/>
              </a:solidFill>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tr-TR" sz="3600" dirty="0">
              <a:solidFill>
                <a:prstClr val="black"/>
              </a:solidFill>
              <a:latin typeface="Times New Roman" panose="02020603050405020304" pitchFamily="18" charset="0"/>
              <a:ea typeface="Times New Roman" panose="02020603050405020304" pitchFamily="18" charset="0"/>
            </a:endParaRPr>
          </a:p>
        </p:txBody>
      </p:sp>
      <p:pic>
        <p:nvPicPr>
          <p:cNvPr id="11" name="Resim 10"/>
          <p:cNvPicPr>
            <a:picLocks noChangeAspect="1"/>
          </p:cNvPicPr>
          <p:nvPr/>
        </p:nvPicPr>
        <p:blipFill>
          <a:blip r:embed="rId2"/>
          <a:stretch>
            <a:fillRect/>
          </a:stretch>
        </p:blipFill>
        <p:spPr>
          <a:xfrm>
            <a:off x="5114339" y="3535560"/>
            <a:ext cx="1571429" cy="257143"/>
          </a:xfrm>
          <a:prstGeom prst="rect">
            <a:avLst/>
          </a:prstGeom>
        </p:spPr>
      </p:pic>
    </p:spTree>
    <p:extLst>
      <p:ext uri="{BB962C8B-B14F-4D97-AF65-F5344CB8AC3E}">
        <p14:creationId xmlns:p14="http://schemas.microsoft.com/office/powerpoint/2010/main" val="198289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36494" y="790201"/>
            <a:ext cx="10515600" cy="5341658"/>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Basınç çubuklarının hesabında çubuğun narinlik oranına bağlı olarak belirlenen ve ‘</a:t>
            </a:r>
            <a:r>
              <a:rPr lang="tr-TR" i="1" dirty="0">
                <a:latin typeface="Times New Roman" panose="02020603050405020304" pitchFamily="18" charset="0"/>
                <a:ea typeface="Times New Roman" panose="02020603050405020304" pitchFamily="18" charset="0"/>
              </a:rPr>
              <a:t>w’ </a:t>
            </a:r>
            <a:r>
              <a:rPr lang="tr-TR" dirty="0">
                <a:latin typeface="Times New Roman" panose="02020603050405020304" pitchFamily="18" charset="0"/>
                <a:ea typeface="Times New Roman" panose="02020603050405020304" pitchFamily="18" charset="0"/>
              </a:rPr>
              <a:t>ile gösterilen burkulma katsayıları kullanıldığından bu yönteme</a:t>
            </a:r>
            <a:r>
              <a:rPr lang="tr-TR" b="1" i="1" dirty="0">
                <a:latin typeface="Times New Roman" panose="02020603050405020304" pitchFamily="18" charset="0"/>
                <a:ea typeface="Times New Roman" panose="02020603050405020304" pitchFamily="18" charset="0"/>
              </a:rPr>
              <a:t> w yöntemi </a:t>
            </a:r>
            <a:r>
              <a:rPr lang="tr-TR" dirty="0">
                <a:latin typeface="Times New Roman" panose="02020603050405020304" pitchFamily="18" charset="0"/>
                <a:ea typeface="Times New Roman" panose="02020603050405020304" pitchFamily="18" charset="0"/>
              </a:rPr>
              <a:t>adı verilir. Buna göre basınç çubuklarında gerilme kontrolü;</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smtClean="0"/>
          </a:p>
          <a:p>
            <a:pPr marL="0" indent="0" algn="just">
              <a:spcAft>
                <a:spcPts val="0"/>
              </a:spcAft>
              <a:buNone/>
            </a:pPr>
            <a:r>
              <a:rPr lang="tr-TR" dirty="0">
                <a:latin typeface="Times New Roman" panose="02020603050405020304" pitchFamily="18" charset="0"/>
                <a:ea typeface="Times New Roman" panose="02020603050405020304" pitchFamily="18" charset="0"/>
              </a:rPr>
              <a:t>eşitliği ile yapılır. Eşitlikte; P = Çubuğa etki eden </a:t>
            </a:r>
            <a:r>
              <a:rPr lang="tr-TR" dirty="0" err="1">
                <a:latin typeface="Times New Roman" panose="02020603050405020304" pitchFamily="18" charset="0"/>
                <a:ea typeface="Times New Roman" panose="02020603050405020304" pitchFamily="18" charset="0"/>
              </a:rPr>
              <a:t>eksenel</a:t>
            </a:r>
            <a:r>
              <a:rPr lang="tr-TR" dirty="0">
                <a:latin typeface="Times New Roman" panose="02020603050405020304" pitchFamily="18" charset="0"/>
                <a:ea typeface="Times New Roman" panose="02020603050405020304" pitchFamily="18" charset="0"/>
              </a:rPr>
              <a:t> basınç kuvveti (kg veya ton), A = Çubuk kesit alanı (cm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ve w = Malzemeye ve narinlik oranına bağlı burkulma katsayısı değerlerini göstermektedir.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ÇEKME </a:t>
            </a:r>
            <a:r>
              <a:rPr lang="tr-TR" b="1" dirty="0" smtClean="0">
                <a:latin typeface="Times New Roman" panose="02020603050405020304" pitchFamily="18" charset="0"/>
                <a:ea typeface="Times New Roman" panose="02020603050405020304" pitchFamily="18" charset="0"/>
              </a:rPr>
              <a:t>ÇUBUKLARI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Çekme </a:t>
            </a:r>
            <a:r>
              <a:rPr lang="tr-TR" dirty="0">
                <a:latin typeface="Times New Roman" panose="02020603050405020304" pitchFamily="18" charset="0"/>
                <a:ea typeface="Times New Roman" panose="02020603050405020304" pitchFamily="18" charset="0"/>
              </a:rPr>
              <a:t>çubukları da basınç çubuklarında olduğu gibi </a:t>
            </a:r>
            <a:r>
              <a:rPr lang="tr-TR" dirty="0" err="1">
                <a:latin typeface="Times New Roman" panose="02020603050405020304" pitchFamily="18" charset="0"/>
                <a:ea typeface="Times New Roman" panose="02020603050405020304" pitchFamily="18" charset="0"/>
              </a:rPr>
              <a:t>eksenel</a:t>
            </a:r>
            <a:r>
              <a:rPr lang="tr-TR" dirty="0">
                <a:latin typeface="Times New Roman" panose="02020603050405020304" pitchFamily="18" charset="0"/>
                <a:ea typeface="Times New Roman" panose="02020603050405020304" pitchFamily="18" charset="0"/>
              </a:rPr>
              <a:t> yük taşıyan çubuklardır. Çubuk ekseni üzerinde etki eden kuvvetler çubuk boyunu uzatmaya </a:t>
            </a:r>
            <a:r>
              <a:rPr lang="tr-TR" dirty="0" smtClean="0">
                <a:latin typeface="Times New Roman" panose="02020603050405020304" pitchFamily="18" charset="0"/>
                <a:ea typeface="Times New Roman" panose="02020603050405020304" pitchFamily="18" charset="0"/>
              </a:rPr>
              <a:t>çalışırlar. </a:t>
            </a:r>
            <a:r>
              <a:rPr lang="tr-TR" dirty="0">
                <a:latin typeface="Times New Roman" panose="02020603050405020304" pitchFamily="18" charset="0"/>
                <a:ea typeface="Times New Roman" panose="02020603050405020304" pitchFamily="18" charset="0"/>
              </a:rPr>
              <a:t>Çekme çubukları genellikle kafes kirişlerde görülür.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486101" y="2036619"/>
            <a:ext cx="1616707" cy="500410"/>
          </a:xfrm>
          <a:prstGeom prst="rect">
            <a:avLst/>
          </a:prstGeom>
        </p:spPr>
      </p:pic>
      <p:pic>
        <p:nvPicPr>
          <p:cNvPr id="4" name="Resim 3"/>
          <p:cNvPicPr>
            <a:picLocks noChangeAspect="1"/>
          </p:cNvPicPr>
          <p:nvPr/>
        </p:nvPicPr>
        <p:blipFill>
          <a:blip r:embed="rId3"/>
          <a:stretch>
            <a:fillRect/>
          </a:stretch>
        </p:blipFill>
        <p:spPr>
          <a:xfrm>
            <a:off x="4486102" y="5795438"/>
            <a:ext cx="1600000" cy="257143"/>
          </a:xfrm>
          <a:prstGeom prst="rect">
            <a:avLst/>
          </a:prstGeom>
        </p:spPr>
      </p:pic>
    </p:spTree>
    <p:extLst>
      <p:ext uri="{BB962C8B-B14F-4D97-AF65-F5344CB8AC3E}">
        <p14:creationId xmlns:p14="http://schemas.microsoft.com/office/powerpoint/2010/main" val="3362524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8" y="843990"/>
            <a:ext cx="10515600" cy="5610598"/>
          </a:xfrm>
        </p:spPr>
        <p:txBody>
          <a:bodyPr>
            <a:normAutofit fontScale="92500" lnSpcReduction="10000"/>
          </a:bodyPr>
          <a:lstStyle/>
          <a:p>
            <a:pPr marL="0" indent="0" algn="just">
              <a:spcAft>
                <a:spcPts val="0"/>
              </a:spcAft>
              <a:buNone/>
            </a:pPr>
            <a:r>
              <a:rPr lang="tr-TR" dirty="0">
                <a:latin typeface="Times New Roman" panose="02020603050405020304" pitchFamily="18" charset="0"/>
                <a:cs typeface="Times New Roman" panose="02020603050405020304" pitchFamily="18" charset="0"/>
              </a:rPr>
              <a:t>Çekme çubuklarında gerilme kontrolünün yapılmasında aşağıdaki eşitlikten yararlanılır.</a:t>
            </a:r>
          </a:p>
          <a:p>
            <a:pPr marL="0" indent="0" algn="just">
              <a:spcAft>
                <a:spcPts val="0"/>
              </a:spcAft>
              <a:buNone/>
            </a:pPr>
            <a:r>
              <a:rPr lang="tr-TR" dirty="0">
                <a:latin typeface="Times New Roman" panose="02020603050405020304" pitchFamily="18" charset="0"/>
                <a:cs typeface="Times New Roman" panose="02020603050405020304" pitchFamily="18" charset="0"/>
              </a:rPr>
              <a:t> </a:t>
            </a:r>
          </a:p>
          <a:p>
            <a:pPr marL="0" indent="0" algn="just">
              <a:spcAft>
                <a:spcPts val="0"/>
              </a:spcAft>
              <a:buNone/>
            </a:pPr>
            <a:r>
              <a:rPr lang="tr-TR" dirty="0" smtClean="0">
                <a:latin typeface="Times New Roman" panose="02020603050405020304" pitchFamily="18" charset="0"/>
                <a:cs typeface="Times New Roman" panose="02020603050405020304" pitchFamily="18" charset="0"/>
              </a:rPr>
              <a:t>Eşitlikte</a:t>
            </a:r>
            <a:r>
              <a:rPr lang="tr-TR" dirty="0">
                <a:latin typeface="Times New Roman" panose="02020603050405020304" pitchFamily="18" charset="0"/>
                <a:cs typeface="Times New Roman" panose="02020603050405020304" pitchFamily="18" charset="0"/>
              </a:rPr>
              <a:t>; P = </a:t>
            </a:r>
            <a:r>
              <a:rPr lang="tr-TR" dirty="0" err="1">
                <a:latin typeface="Times New Roman" panose="02020603050405020304" pitchFamily="18" charset="0"/>
                <a:cs typeface="Times New Roman" panose="02020603050405020304" pitchFamily="18" charset="0"/>
              </a:rPr>
              <a:t>Eksenel</a:t>
            </a:r>
            <a:r>
              <a:rPr lang="tr-TR" dirty="0">
                <a:latin typeface="Times New Roman" panose="02020603050405020304" pitchFamily="18" charset="0"/>
                <a:cs typeface="Times New Roman" panose="02020603050405020304" pitchFamily="18" charset="0"/>
              </a:rPr>
              <a:t> çubuk kuvveti, </a:t>
            </a:r>
            <a:r>
              <a:rPr lang="tr-TR" dirty="0" err="1">
                <a:latin typeface="Times New Roman" panose="02020603050405020304" pitchFamily="18" charset="0"/>
                <a:cs typeface="Times New Roman" panose="02020603050405020304" pitchFamily="18" charset="0"/>
              </a:rPr>
              <a:t>Ao</a:t>
            </a:r>
            <a:r>
              <a:rPr lang="tr-TR" dirty="0">
                <a:latin typeface="Times New Roman" panose="02020603050405020304" pitchFamily="18" charset="0"/>
                <a:cs typeface="Times New Roman" panose="02020603050405020304" pitchFamily="18" charset="0"/>
              </a:rPr>
              <a:t> = Faydalı kesit alanı değerlerini göstermektedir. Çekme çubuklarında açılan delik, yarık ve çentik gibi kayıplar çubuk kesitini zayıflatır. Bu nedenle hesaplamalarda çubuk boyunca en büyük kayıpların olduğu </a:t>
            </a:r>
            <a:r>
              <a:rPr lang="tr-TR" dirty="0" smtClean="0">
                <a:latin typeface="Times New Roman" panose="02020603050405020304" pitchFamily="18" charset="0"/>
                <a:cs typeface="Times New Roman" panose="02020603050405020304" pitchFamily="18" charset="0"/>
              </a:rPr>
              <a:t>en kesit </a:t>
            </a:r>
            <a:r>
              <a:rPr lang="tr-TR" dirty="0">
                <a:latin typeface="Times New Roman" panose="02020603050405020304" pitchFamily="18" charset="0"/>
                <a:cs typeface="Times New Roman" panose="02020603050405020304" pitchFamily="18" charset="0"/>
              </a:rPr>
              <a:t>alanı dikkate alınmalıdır</a:t>
            </a:r>
            <a:r>
              <a:rPr lang="tr-TR" dirty="0" smtClean="0">
                <a:latin typeface="Times New Roman" panose="02020603050405020304" pitchFamily="18" charset="0"/>
                <a:cs typeface="Times New Roman" panose="02020603050405020304" pitchFamily="18" charset="0"/>
              </a:rPr>
              <a:t>.</a:t>
            </a:r>
          </a:p>
          <a:p>
            <a:pPr marL="0" indent="0" algn="just">
              <a:spcAft>
                <a:spcPts val="0"/>
              </a:spcAft>
              <a:buNone/>
            </a:pPr>
            <a:r>
              <a:rPr lang="tr-TR" b="1" dirty="0">
                <a:solidFill>
                  <a:srgbClr val="000000"/>
                </a:solidFill>
                <a:latin typeface="Times New Roman" panose="02020603050405020304" pitchFamily="18" charset="0"/>
                <a:ea typeface="Times New Roman" panose="02020603050405020304" pitchFamily="18" charset="0"/>
              </a:rPr>
              <a:t>EĞİLMEYE ÇALIŞAN </a:t>
            </a:r>
            <a:r>
              <a:rPr lang="tr-TR" b="1" dirty="0" smtClean="0">
                <a:solidFill>
                  <a:srgbClr val="000000"/>
                </a:solidFill>
                <a:latin typeface="Times New Roman" panose="02020603050405020304" pitchFamily="18" charset="0"/>
                <a:ea typeface="Times New Roman" panose="02020603050405020304" pitchFamily="18" charset="0"/>
              </a:rPr>
              <a:t>ÇUBUKLAR</a:t>
            </a:r>
          </a:p>
          <a:p>
            <a:pPr marL="0" indent="0" algn="just">
              <a:spcAft>
                <a:spcPts val="0"/>
              </a:spcAft>
              <a:buNone/>
            </a:pPr>
            <a:r>
              <a:rPr lang="tr-TR" dirty="0" smtClean="0">
                <a:solidFill>
                  <a:srgbClr val="000000"/>
                </a:solidFill>
                <a:latin typeface="Times New Roman" panose="02020603050405020304" pitchFamily="18" charset="0"/>
                <a:ea typeface="Times New Roman" panose="02020603050405020304" pitchFamily="18" charset="0"/>
              </a:rPr>
              <a:t>Daha </a:t>
            </a:r>
            <a:r>
              <a:rPr lang="tr-TR" dirty="0">
                <a:solidFill>
                  <a:srgbClr val="000000"/>
                </a:solidFill>
                <a:latin typeface="Times New Roman" panose="02020603050405020304" pitchFamily="18" charset="0"/>
                <a:ea typeface="Times New Roman" panose="02020603050405020304" pitchFamily="18" charset="0"/>
              </a:rPr>
              <a:t>önce de belirtildiği gibi eğilme ve kesme etkisinde kalan çubuklara kiriş adı verilir.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Ahşap </a:t>
            </a:r>
            <a:r>
              <a:rPr lang="tr-TR" dirty="0">
                <a:latin typeface="Times New Roman" panose="02020603050405020304" pitchFamily="18" charset="0"/>
                <a:ea typeface="Times New Roman" panose="02020603050405020304" pitchFamily="18" charset="0"/>
              </a:rPr>
              <a:t>kirişler dikdörtgen kesitli (b/h) yapılırlar. Tek parçalı olabilecekleri gibi çok parçalı dolu gövdeli kirişler şeklinde de olabilirler. Çok parçalı kirişlerin parçaları birbirlerine bağlayan birleşim şekillerine göre; kamalı kirişler, çivili kirişler ve tutkallı kirişler gibi çeşitleri vardır.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a:blip r:embed="rId2"/>
          <a:stretch>
            <a:fillRect/>
          </a:stretch>
        </p:blipFill>
        <p:spPr>
          <a:xfrm>
            <a:off x="4998906" y="1423555"/>
            <a:ext cx="1301177" cy="673551"/>
          </a:xfrm>
          <a:prstGeom prst="rect">
            <a:avLst/>
          </a:prstGeom>
        </p:spPr>
      </p:pic>
    </p:spTree>
    <p:extLst>
      <p:ext uri="{BB962C8B-B14F-4D97-AF65-F5344CB8AC3E}">
        <p14:creationId xmlns:p14="http://schemas.microsoft.com/office/powerpoint/2010/main" val="35272492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875</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Arial</vt:lpstr>
      <vt:lpstr>Calibri</vt:lpstr>
      <vt:lpstr>Calibri Light</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2020-01-09T13:37:10Z</dcterms:created>
  <dcterms:modified xsi:type="dcterms:W3CDTF">2020-01-09T13:37:19Z</dcterms:modified>
</cp:coreProperties>
</file>