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3" r:id="rId2"/>
    <p:sldId id="294" r:id="rId3"/>
    <p:sldId id="277" r:id="rId4"/>
    <p:sldId id="304" r:id="rId5"/>
    <p:sldId id="306" r:id="rId6"/>
    <p:sldId id="311" r:id="rId7"/>
    <p:sldId id="342" r:id="rId8"/>
    <p:sldId id="308" r:id="rId9"/>
    <p:sldId id="312" r:id="rId10"/>
    <p:sldId id="313" r:id="rId11"/>
    <p:sldId id="323" r:id="rId12"/>
    <p:sldId id="324" r:id="rId13"/>
    <p:sldId id="325" r:id="rId14"/>
    <p:sldId id="326" r:id="rId15"/>
    <p:sldId id="327" r:id="rId16"/>
    <p:sldId id="321" r:id="rId17"/>
    <p:sldId id="332" r:id="rId18"/>
    <p:sldId id="273" r:id="rId19"/>
    <p:sldId id="329" r:id="rId20"/>
    <p:sldId id="278" r:id="rId21"/>
    <p:sldId id="330" r:id="rId22"/>
    <p:sldId id="333" r:id="rId23"/>
  </p:sldIdLst>
  <p:sldSz cx="6858000" cy="9906000" type="A4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70C0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70C0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70C0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70C0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70C0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rgbClr val="0070C0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rgbClr val="0070C0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rgbClr val="0070C0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rgbClr val="0070C0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F33CC"/>
    <a:srgbClr val="80808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2700" y="7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99FB8D-3756-4C2D-8BA5-8F30496A5808}" type="datetimeFigureOut">
              <a:rPr lang="tr-TR"/>
              <a:pPr>
                <a:defRPr/>
              </a:pPr>
              <a:t>24.02.2020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r-T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4AD443-11E1-4D3C-B630-B8A96BAF764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1608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B55AEB-D22F-4304-843F-E8A5BBDCD128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DE76C5-5D83-4D40-94B5-5FEA8F25064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BE09BD-CA47-444B-837C-16C1D08BEEE2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C61195-6FB1-4D28-94A3-F8BD1F81057B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69072A-1F4F-438F-B89B-7E00484E2A1A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359C32-FBCF-43CC-AA3C-221B69EC7C05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D864C6-A37D-4E5B-B521-D09BAB015C8F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9607DB-6935-47FB-8760-089389B1FE8D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tr-T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F1D7E0-545A-45F0-BB9E-5F1A7D68A044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59EF8-B934-495D-B076-866D1844818F}" type="datetime1">
              <a:rPr lang="tr-TR"/>
              <a:pPr>
                <a:defRPr/>
              </a:pPr>
              <a:t>24.02.2020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4C91D-AC8C-41E4-AD0D-8544FF565BC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11BC4-B5F5-483C-9B49-CE2DEFEA2D50}" type="datetime1">
              <a:rPr lang="tr-TR"/>
              <a:pPr>
                <a:defRPr/>
              </a:pPr>
              <a:t>24.02.2020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60038-FB71-41BE-8FF2-C520DE7FA3F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C32CC-9974-48DC-89E3-79311B618D31}" type="datetime1">
              <a:rPr lang="tr-TR"/>
              <a:pPr>
                <a:defRPr/>
              </a:pPr>
              <a:t>24.02.2020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A3E32-FC35-47EE-9B06-C05E0262D36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03179-384B-40CD-9EFD-7EF01802FB16}" type="datetime1">
              <a:rPr lang="tr-TR"/>
              <a:pPr>
                <a:defRPr/>
              </a:pPr>
              <a:t>24.02.2020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5056A-1EE1-48BB-B582-52B885CD54E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5D6F2-0D0D-4050-BE54-F63123FF4752}" type="datetime1">
              <a:rPr lang="tr-TR"/>
              <a:pPr>
                <a:defRPr/>
              </a:pPr>
              <a:t>24.02.2020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C276F-FC85-4E33-93BF-EAD9B3B029B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C1ED6-F317-40AD-ABFA-7712B49C37D1}" type="datetime1">
              <a:rPr lang="tr-TR"/>
              <a:pPr>
                <a:defRPr/>
              </a:pPr>
              <a:t>24.02.2020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834F0-2974-498A-81B4-B1BBD0D90D9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74747-6CD3-43E8-BF09-ACE6077243D5}" type="datetime1">
              <a:rPr lang="tr-TR"/>
              <a:pPr>
                <a:defRPr/>
              </a:pPr>
              <a:t>24.02.2020</a:t>
            </a:fld>
            <a:endParaRPr lang="tr-T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C0BF4-762F-4B4D-9DE5-95CB20A93EB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DC5F7-43A9-41D3-A8FF-86C265CFD870}" type="datetime1">
              <a:rPr lang="tr-TR"/>
              <a:pPr>
                <a:defRPr/>
              </a:pPr>
              <a:t>24.02.2020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7EBD4-2A25-4B27-94AB-AA67BCA49CB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3BE77-524E-48FB-980D-78F29E3DE8FA}" type="datetime1">
              <a:rPr lang="tr-TR"/>
              <a:pPr>
                <a:defRPr/>
              </a:pPr>
              <a:t>24.02.2020</a:t>
            </a:fld>
            <a:endParaRPr lang="tr-T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F4BF0-97CC-4E19-B504-0919D9FF255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CD04-C260-4F9C-8C76-C2047E4ABF84}" type="datetime1">
              <a:rPr lang="tr-TR"/>
              <a:pPr>
                <a:defRPr/>
              </a:pPr>
              <a:t>24.02.2020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093CE-BCC7-4092-B1CE-63EA174B7F7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385F9-BFAF-48C8-9B30-B4FF0A874EE7}" type="datetime1">
              <a:rPr lang="tr-TR"/>
              <a:pPr>
                <a:defRPr/>
              </a:pPr>
              <a:t>24.02.2020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D25A6-D547-4AE2-898A-1AAE0E27DD7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tr-T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0CB8C1-F28A-41D2-B289-5461E5997D56}" type="datetime1">
              <a:rPr lang="tr-TR"/>
              <a:pPr>
                <a:defRPr/>
              </a:pPr>
              <a:t>24.02.2020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9CA06C-B5A3-4E86-B6DF-E627B9B0C35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6" descr="http://www.lahorirestaurant.com/images/ChickenSo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9400" y="1840778"/>
            <a:ext cx="3357562" cy="27146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50" name="Picture 2" descr="Image result for cold and flu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" r="32969"/>
          <a:stretch/>
        </p:blipFill>
        <p:spPr bwMode="auto">
          <a:xfrm>
            <a:off x="62291" y="28031"/>
            <a:ext cx="4446829" cy="449292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36912" y="632520"/>
            <a:ext cx="4129849" cy="584775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  <a:scene3d>
              <a:camera prst="orthographicFront"/>
              <a:lightRig rig="sunset" dir="t"/>
            </a:scene3d>
            <a:sp3d prstMaterial="matte"/>
          </a:bodyPr>
          <a:lstStyle/>
          <a:p>
            <a:pPr>
              <a:defRPr/>
            </a:pPr>
            <a:r>
              <a:rPr lang="tr-TR" sz="3200" spc="600" dirty="0">
                <a:ln>
                  <a:solidFill>
                    <a:schemeClr val="accent1"/>
                  </a:solidFill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SOĞUKALGINLIĞI</a:t>
            </a:r>
            <a:endParaRPr lang="en-US" sz="3200" spc="600" dirty="0">
              <a:ln>
                <a:solidFill>
                  <a:schemeClr val="accent1"/>
                </a:solidFill>
              </a:ln>
              <a:solidFill>
                <a:srgbClr val="FFC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4056467" y="2606503"/>
            <a:ext cx="1290738" cy="584775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  <a:scene3d>
              <a:camera prst="orthographicFront"/>
              <a:lightRig rig="sunset" dir="t"/>
            </a:scene3d>
            <a:sp3d prstMaterial="matte"/>
          </a:bodyPr>
          <a:lstStyle/>
          <a:p>
            <a:pPr>
              <a:defRPr/>
            </a:pPr>
            <a:r>
              <a:rPr lang="tr-TR" sz="3200" spc="600" dirty="0" smtClean="0">
                <a:ln>
                  <a:solidFill>
                    <a:schemeClr val="accent1"/>
                  </a:solidFill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GRİP</a:t>
            </a:r>
            <a:endParaRPr lang="en-US" sz="3200" spc="600" dirty="0">
              <a:ln>
                <a:solidFill>
                  <a:schemeClr val="accent1"/>
                </a:solidFill>
              </a:ln>
              <a:solidFill>
                <a:srgbClr val="FFC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2052" name="Picture 4" descr="Image result for cold and fl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2" r="7149" b="2823"/>
          <a:stretch/>
        </p:blipFill>
        <p:spPr bwMode="auto">
          <a:xfrm>
            <a:off x="44624" y="3538874"/>
            <a:ext cx="6730410" cy="602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16632" y="488503"/>
            <a:ext cx="6701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spc="300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Soğukalgınlığı</a:t>
            </a:r>
            <a:r>
              <a:rPr lang="tr-TR" sz="3600" spc="3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 Grip İlaçları</a:t>
            </a:r>
            <a:endParaRPr lang="en-US" sz="3600" spc="300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1483893" y="1424608"/>
            <a:ext cx="4040273" cy="34317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tr-TR" sz="3200" b="1" dirty="0">
                <a:latin typeface="+mn-lt"/>
                <a:cs typeface="Arial" pitchFamily="34" charset="0"/>
              </a:rPr>
              <a:t>LORATADİN</a:t>
            </a:r>
          </a:p>
          <a:p>
            <a:pPr>
              <a:spcAft>
                <a:spcPts val="600"/>
              </a:spcAft>
              <a:defRPr/>
            </a:pPr>
            <a:r>
              <a:rPr lang="tr-TR" sz="3200" dirty="0">
                <a:solidFill>
                  <a:srgbClr val="CC00FF"/>
                </a:solidFill>
                <a:latin typeface="+mn-lt"/>
                <a:cs typeface="Arial" pitchFamily="34" charset="0"/>
              </a:rPr>
              <a:t>DİFENHİDRAMİN</a:t>
            </a:r>
          </a:p>
          <a:p>
            <a:pPr>
              <a:spcAft>
                <a:spcPts val="600"/>
              </a:spcAft>
              <a:defRPr/>
            </a:pPr>
            <a:r>
              <a:rPr lang="tr-TR" sz="3200" dirty="0">
                <a:solidFill>
                  <a:srgbClr val="CC00FF"/>
                </a:solidFill>
                <a:latin typeface="+mn-lt"/>
                <a:cs typeface="Arial" pitchFamily="34" charset="0"/>
              </a:rPr>
              <a:t>KLORFENİRAMİN</a:t>
            </a:r>
          </a:p>
          <a:p>
            <a:pPr>
              <a:spcAft>
                <a:spcPts val="600"/>
              </a:spcAft>
              <a:defRPr/>
            </a:pPr>
            <a:r>
              <a:rPr lang="tr-TR" sz="3200" b="1" dirty="0">
                <a:latin typeface="+mn-lt"/>
                <a:cs typeface="Arial" pitchFamily="34" charset="0"/>
              </a:rPr>
              <a:t>SETİRİZİN</a:t>
            </a:r>
          </a:p>
          <a:p>
            <a:pPr>
              <a:spcAft>
                <a:spcPts val="600"/>
              </a:spcAft>
              <a:defRPr/>
            </a:pPr>
            <a:r>
              <a:rPr lang="tr-TR" sz="3200" dirty="0">
                <a:solidFill>
                  <a:srgbClr val="CC00FF"/>
                </a:solidFill>
                <a:latin typeface="+mn-lt"/>
                <a:cs typeface="Arial" pitchFamily="34" charset="0"/>
              </a:rPr>
              <a:t>DEKSBROMFENİRAMİN</a:t>
            </a:r>
          </a:p>
          <a:p>
            <a:pPr>
              <a:spcAft>
                <a:spcPts val="600"/>
              </a:spcAft>
              <a:defRPr/>
            </a:pPr>
            <a:r>
              <a:rPr lang="tr-TR" sz="3200" dirty="0">
                <a:solidFill>
                  <a:srgbClr val="CC00FF"/>
                </a:solidFill>
                <a:latin typeface="+mn-lt"/>
                <a:cs typeface="Arial" pitchFamily="34" charset="0"/>
              </a:rPr>
              <a:t>DOKSİLAMİN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1040694" y="1496616"/>
            <a:ext cx="4926670" cy="1938992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tr-TR" sz="6000" spc="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Klorfeniramin</a:t>
            </a:r>
            <a:endParaRPr lang="tr-TR" sz="6000" spc="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6000" spc="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Triprolidin</a:t>
            </a:r>
            <a:endParaRPr lang="en-US" sz="6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803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268848" y="704528"/>
            <a:ext cx="605755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>
                <a:solidFill>
                  <a:srgbClr val="CC00FF"/>
                </a:solidFill>
              </a:rPr>
              <a:t>DİFENHİDRAMİN (</a:t>
            </a:r>
            <a:r>
              <a:rPr lang="tr-TR" dirty="0" err="1">
                <a:solidFill>
                  <a:srgbClr val="CC00FF"/>
                </a:solidFill>
              </a:rPr>
              <a:t>Hydryllin</a:t>
            </a:r>
            <a:r>
              <a:rPr lang="tr-TR" dirty="0">
                <a:solidFill>
                  <a:srgbClr val="CC00FF"/>
                </a:solidFill>
              </a:rPr>
              <a:t> </a:t>
            </a:r>
            <a:r>
              <a:rPr lang="tr-TR" dirty="0" err="1">
                <a:solidFill>
                  <a:srgbClr val="CC00FF"/>
                </a:solidFill>
              </a:rPr>
              <a:t>Compound</a:t>
            </a:r>
            <a:r>
              <a:rPr lang="tr-TR" dirty="0">
                <a:solidFill>
                  <a:srgbClr val="CC00FF"/>
                </a:solidFill>
              </a:rPr>
              <a:t> Şurup®)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Aslında </a:t>
            </a:r>
            <a:r>
              <a:rPr lang="tr-TR" dirty="0" err="1" smtClean="0"/>
              <a:t>antiallerjik</a:t>
            </a:r>
            <a:r>
              <a:rPr lang="tr-TR" dirty="0" smtClean="0"/>
              <a:t> ama </a:t>
            </a:r>
            <a:endParaRPr lang="tr-TR" dirty="0"/>
          </a:p>
          <a:p>
            <a:pPr>
              <a:lnSpc>
                <a:spcPct val="150000"/>
              </a:lnSpc>
            </a:pPr>
            <a:r>
              <a:rPr lang="tr-TR" dirty="0"/>
              <a:t>öksürük kesici </a:t>
            </a:r>
            <a:r>
              <a:rPr lang="tr-TR" dirty="0" smtClean="0"/>
              <a:t>etkisi de var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26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4438" y="1023938"/>
            <a:ext cx="44291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3200" b="1" dirty="0">
                <a:latin typeface="+mn-lt"/>
              </a:rPr>
              <a:t>Nazal </a:t>
            </a:r>
            <a:r>
              <a:rPr lang="tr-TR" sz="3200" b="1" dirty="0" err="1">
                <a:latin typeface="+mn-lt"/>
              </a:rPr>
              <a:t>Dekonjestanlar</a:t>
            </a:r>
            <a:r>
              <a:rPr lang="tr-TR" sz="3200" b="1" dirty="0">
                <a:latin typeface="+mn-lt"/>
              </a:rPr>
              <a:t> </a:t>
            </a:r>
          </a:p>
        </p:txBody>
      </p:sp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1500188" y="3810000"/>
            <a:ext cx="22320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70C0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0070C0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0070C0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0070C0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0070C0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70C0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70C0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70C0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70C0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tr-TR"/>
              <a:t>PSÖDOEFEDRİN</a:t>
            </a:r>
          </a:p>
          <a:p>
            <a:pPr eaLnBrk="1" hangingPunct="1">
              <a:lnSpc>
                <a:spcPct val="150000"/>
              </a:lnSpc>
            </a:pPr>
            <a:r>
              <a:rPr lang="tr-TR"/>
              <a:t>FENİLEFRİN</a:t>
            </a:r>
          </a:p>
          <a:p>
            <a:pPr eaLnBrk="1" hangingPunct="1">
              <a:lnSpc>
                <a:spcPct val="150000"/>
              </a:lnSpc>
            </a:pPr>
            <a:r>
              <a:rPr lang="tr-TR"/>
              <a:t>OKSİMETAZOLİN</a:t>
            </a:r>
          </a:p>
          <a:p>
            <a:pPr eaLnBrk="1" hangingPunct="1">
              <a:lnSpc>
                <a:spcPct val="150000"/>
              </a:lnSpc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019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75" y="2379285"/>
            <a:ext cx="6659772" cy="64479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600" dirty="0" smtClean="0">
                <a:solidFill>
                  <a:schemeClr val="tx1"/>
                </a:solidFill>
                <a:latin typeface="+mn-lt"/>
              </a:rPr>
              <a:t>Burun </a:t>
            </a:r>
            <a:r>
              <a:rPr lang="tr-TR" sz="3600" dirty="0">
                <a:solidFill>
                  <a:schemeClr val="tx1"/>
                </a:solidFill>
                <a:latin typeface="+mn-lt"/>
              </a:rPr>
              <a:t>mukoza damarlarında </a:t>
            </a:r>
          </a:p>
          <a:p>
            <a:pPr>
              <a:defRPr/>
            </a:pPr>
            <a:r>
              <a:rPr lang="tr-TR" sz="3600" dirty="0" err="1" smtClean="0">
                <a:solidFill>
                  <a:srgbClr val="FF0000"/>
                </a:solidFill>
                <a:latin typeface="+mn-lt"/>
              </a:rPr>
              <a:t>vazokonstriksiyon</a:t>
            </a:r>
            <a:endParaRPr lang="tr-TR" sz="3600" dirty="0">
              <a:solidFill>
                <a:srgbClr val="FF0000"/>
              </a:solidFill>
              <a:latin typeface="+mn-lt"/>
            </a:endParaRPr>
          </a:p>
          <a:p>
            <a:pPr>
              <a:defRPr/>
            </a:pPr>
            <a:endParaRPr lang="tr-TR" sz="240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r>
              <a:rPr lang="tr-TR" sz="2400" dirty="0" err="1">
                <a:solidFill>
                  <a:schemeClr val="tx1"/>
                </a:solidFill>
                <a:latin typeface="+mn-lt"/>
              </a:rPr>
              <a:t>Topikal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400" dirty="0" smtClean="0">
                <a:solidFill>
                  <a:schemeClr val="tx1"/>
                </a:solidFill>
                <a:latin typeface="+mn-lt"/>
              </a:rPr>
              <a:t>uygulama etki 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daha belirgin </a:t>
            </a:r>
            <a:endParaRPr lang="tr-TR" sz="2400" dirty="0" smtClean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r>
              <a:rPr lang="tr-TR" dirty="0" smtClean="0">
                <a:solidFill>
                  <a:schemeClr val="tx1"/>
                </a:solidFill>
                <a:latin typeface="+mn-lt"/>
              </a:rPr>
              <a:t>O</a:t>
            </a:r>
            <a:r>
              <a:rPr lang="tr-TR" sz="2400" dirty="0" smtClean="0">
                <a:solidFill>
                  <a:schemeClr val="tx1"/>
                </a:solidFill>
                <a:latin typeface="+mn-lt"/>
              </a:rPr>
              <a:t>ral 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uygulama etki </a:t>
            </a:r>
            <a:r>
              <a:rPr lang="tr-TR" sz="2400" dirty="0" smtClean="0">
                <a:solidFill>
                  <a:schemeClr val="tx1"/>
                </a:solidFill>
                <a:latin typeface="+mn-lt"/>
              </a:rPr>
              <a:t>süresi uzun</a:t>
            </a:r>
            <a:endParaRPr lang="tr-TR" sz="240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tr-TR" sz="240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r>
              <a:rPr lang="tr-TR" sz="2400" dirty="0">
                <a:solidFill>
                  <a:srgbClr val="CC00FF"/>
                </a:solidFill>
                <a:latin typeface="+mn-lt"/>
              </a:rPr>
              <a:t>İstenmeyen etkiler: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400" i="1" dirty="0">
                <a:solidFill>
                  <a:schemeClr val="tx1"/>
                </a:solidFill>
                <a:latin typeface="+mn-lt"/>
              </a:rPr>
              <a:t>Yeniden tıkanıklık</a:t>
            </a:r>
            <a:endParaRPr lang="tr-TR" sz="240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r>
              <a:rPr lang="tr-TR" sz="2400" dirty="0" smtClean="0">
                <a:solidFill>
                  <a:schemeClr val="tx1"/>
                </a:solidFill>
                <a:latin typeface="+mn-lt"/>
              </a:rPr>
              <a:t>SSS 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stimülasyonu - - suistimal</a:t>
            </a:r>
          </a:p>
          <a:p>
            <a:pPr>
              <a:spcAft>
                <a:spcPts val="600"/>
              </a:spcAft>
              <a:defRPr/>
            </a:pPr>
            <a:r>
              <a:rPr lang="tr-TR" sz="2400" dirty="0">
                <a:solidFill>
                  <a:schemeClr val="tx1"/>
                </a:solidFill>
                <a:latin typeface="+mn-lt"/>
              </a:rPr>
              <a:t>Oral kullanımda; irritabilite, anksiyete, uykusuzluk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2400" dirty="0">
                <a:solidFill>
                  <a:schemeClr val="tx1"/>
                </a:solidFill>
                <a:latin typeface="+mn-lt"/>
              </a:rPr>
              <a:t> KV etkiler</a:t>
            </a:r>
          </a:p>
          <a:p>
            <a:pPr>
              <a:defRPr/>
            </a:pPr>
            <a:r>
              <a:rPr lang="tr-TR" sz="2400" dirty="0">
                <a:solidFill>
                  <a:schemeClr val="tx1"/>
                </a:solidFill>
                <a:latin typeface="+mn-lt"/>
              </a:rPr>
              <a:t>Yaygın </a:t>
            </a:r>
            <a:r>
              <a:rPr lang="tr-TR" sz="2400" dirty="0" err="1" smtClean="0">
                <a:solidFill>
                  <a:schemeClr val="tx1"/>
                </a:solidFill>
                <a:latin typeface="+mn-lt"/>
              </a:rPr>
              <a:t>vazokonstriksiyon</a:t>
            </a:r>
            <a:r>
              <a:rPr lang="tr-TR" sz="24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oral ve topikal kullanımda;</a:t>
            </a:r>
          </a:p>
          <a:p>
            <a:pPr>
              <a:defRPr/>
            </a:pPr>
            <a:r>
              <a:rPr lang="tr-TR" sz="2400" dirty="0">
                <a:solidFill>
                  <a:schemeClr val="tx1"/>
                </a:solidFill>
                <a:latin typeface="+mn-lt"/>
              </a:rPr>
              <a:t>özellikle </a:t>
            </a:r>
            <a:r>
              <a:rPr lang="tr-TR" sz="3600" dirty="0">
                <a:solidFill>
                  <a:schemeClr val="tx1"/>
                </a:solidFill>
                <a:latin typeface="+mn-lt"/>
              </a:rPr>
              <a:t>hipertansif ve koroner arter </a:t>
            </a:r>
            <a:endParaRPr lang="tr-TR" sz="3600" dirty="0" smtClean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r>
              <a:rPr lang="tr-TR" sz="3600" dirty="0" smtClean="0">
                <a:solidFill>
                  <a:schemeClr val="tx1"/>
                </a:solidFill>
                <a:latin typeface="+mn-lt"/>
              </a:rPr>
              <a:t>hastası bireylerde  </a:t>
            </a:r>
            <a:endParaRPr lang="tr-TR" sz="360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tr-TR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14313" y="238125"/>
            <a:ext cx="560961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>
                <a:solidFill>
                  <a:srgbClr val="CC00FF"/>
                </a:solidFill>
              </a:rPr>
              <a:t>PSÖDOEFEDRİN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solidFill>
                  <a:srgbClr val="CC00FF"/>
                </a:solidFill>
              </a:rPr>
              <a:t>FENİLEFRİN (</a:t>
            </a:r>
            <a:r>
              <a:rPr lang="tr-TR" dirty="0" smtClean="0">
                <a:solidFill>
                  <a:srgbClr val="00B050"/>
                </a:solidFill>
              </a:rPr>
              <a:t>CORSAL Kapsül, NOSTİL Sprey</a:t>
            </a:r>
            <a:r>
              <a:rPr lang="tr-TR" dirty="0" smtClean="0">
                <a:solidFill>
                  <a:srgbClr val="CC00FF"/>
                </a:solidFill>
              </a:rPr>
              <a:t>) </a:t>
            </a:r>
            <a:endParaRPr lang="tr-TR" dirty="0">
              <a:solidFill>
                <a:srgbClr val="CC00FF"/>
              </a:solidFill>
            </a:endParaRPr>
          </a:p>
          <a:p>
            <a:pPr>
              <a:lnSpc>
                <a:spcPct val="150000"/>
              </a:lnSpc>
            </a:pPr>
            <a:r>
              <a:rPr lang="tr-TR" dirty="0" smtClean="0">
                <a:solidFill>
                  <a:srgbClr val="CC00FF"/>
                </a:solidFill>
              </a:rPr>
              <a:t>OKSİMETAZOLİN (</a:t>
            </a:r>
            <a:r>
              <a:rPr lang="tr-TR" dirty="0" smtClean="0">
                <a:solidFill>
                  <a:srgbClr val="00B050"/>
                </a:solidFill>
              </a:rPr>
              <a:t>ILIADIN®, OKSINAZAL®</a:t>
            </a:r>
            <a:r>
              <a:rPr lang="tr-TR" dirty="0" smtClean="0">
                <a:solidFill>
                  <a:srgbClr val="CC00FF"/>
                </a:solidFill>
              </a:rPr>
              <a:t>)</a:t>
            </a:r>
            <a:endParaRPr lang="tr-TR" dirty="0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56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28625" y="228600"/>
            <a:ext cx="5857875" cy="84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tr-TR" sz="3000" i="1" dirty="0">
              <a:solidFill>
                <a:srgbClr val="7F7F7F"/>
              </a:solidFill>
            </a:endParaRPr>
          </a:p>
          <a:p>
            <a:r>
              <a:rPr lang="tr-TR" sz="3000" dirty="0">
                <a:solidFill>
                  <a:srgbClr val="CC00FF"/>
                </a:solidFill>
              </a:rPr>
              <a:t>Oral </a:t>
            </a:r>
            <a:r>
              <a:rPr lang="tr-TR" sz="3000" dirty="0" err="1">
                <a:solidFill>
                  <a:srgbClr val="CC00FF"/>
                </a:solidFill>
              </a:rPr>
              <a:t>vs</a:t>
            </a:r>
            <a:r>
              <a:rPr lang="tr-TR" sz="3000" dirty="0">
                <a:solidFill>
                  <a:srgbClr val="CC00FF"/>
                </a:solidFill>
              </a:rPr>
              <a:t> </a:t>
            </a:r>
            <a:r>
              <a:rPr lang="tr-TR" sz="3000" dirty="0" err="1">
                <a:solidFill>
                  <a:srgbClr val="CC00FF"/>
                </a:solidFill>
              </a:rPr>
              <a:t>Topikal</a:t>
            </a:r>
            <a:r>
              <a:rPr lang="tr-TR" sz="3000" dirty="0">
                <a:solidFill>
                  <a:srgbClr val="CC00FF"/>
                </a:solidFill>
              </a:rPr>
              <a:t> İlaç</a:t>
            </a:r>
          </a:p>
          <a:p>
            <a:endParaRPr lang="tr-TR" sz="3000" dirty="0">
              <a:solidFill>
                <a:srgbClr val="CC00FF"/>
              </a:solidFill>
            </a:endParaRP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Topikal</a:t>
            </a:r>
            <a:r>
              <a:rPr lang="tr-TR" sz="3000" dirty="0">
                <a:solidFill>
                  <a:schemeClr val="tx1"/>
                </a:solidFill>
              </a:rPr>
              <a:t> ilaçlar daha hızlı ve daha etkin 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tr-TR" sz="3000" dirty="0">
                <a:solidFill>
                  <a:schemeClr val="tx1"/>
                </a:solidFill>
              </a:rPr>
              <a:t> Oral ilaçların etkisi daha uzun sürüyor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ü"/>
            </a:pPr>
            <a:r>
              <a:rPr lang="tr-TR" sz="3000" dirty="0">
                <a:solidFill>
                  <a:schemeClr val="tx1"/>
                </a:solidFill>
              </a:rPr>
              <a:t> Sistemik etkiler oral kullanımda ortaya çıkıyor ama doz aşımı durumunda </a:t>
            </a:r>
            <a:r>
              <a:rPr lang="tr-TR" sz="3000" dirty="0" err="1">
                <a:solidFill>
                  <a:schemeClr val="tx1"/>
                </a:solidFill>
              </a:rPr>
              <a:t>topikal</a:t>
            </a:r>
            <a:r>
              <a:rPr lang="tr-TR" sz="3000" dirty="0">
                <a:solidFill>
                  <a:schemeClr val="tx1"/>
                </a:solidFill>
              </a:rPr>
              <a:t> kullanımda da </a:t>
            </a:r>
            <a:endParaRPr lang="tr-TR" sz="3000" dirty="0" smtClean="0">
              <a:solidFill>
                <a:schemeClr val="tx1"/>
              </a:solidFill>
            </a:endParaRP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ü"/>
            </a:pPr>
            <a:r>
              <a:rPr lang="tr-TR" sz="3000" i="1" dirty="0" smtClean="0">
                <a:solidFill>
                  <a:schemeClr val="tx1"/>
                </a:solidFill>
              </a:rPr>
              <a:t>Yeniden </a:t>
            </a:r>
            <a:r>
              <a:rPr lang="tr-TR" sz="3000" i="1" dirty="0">
                <a:solidFill>
                  <a:schemeClr val="tx1"/>
                </a:solidFill>
              </a:rPr>
              <a:t>tıkanıklık </a:t>
            </a:r>
            <a:r>
              <a:rPr lang="tr-TR" sz="3000" dirty="0" err="1">
                <a:solidFill>
                  <a:schemeClr val="tx1"/>
                </a:solidFill>
              </a:rPr>
              <a:t>topikal</a:t>
            </a:r>
            <a:r>
              <a:rPr lang="tr-TR" sz="3000" dirty="0">
                <a:solidFill>
                  <a:schemeClr val="tx1"/>
                </a:solidFill>
              </a:rPr>
              <a:t> ilaçlarda </a:t>
            </a:r>
            <a:endParaRPr lang="tr-TR" sz="3000" dirty="0" smtClean="0">
              <a:solidFill>
                <a:schemeClr val="tx1"/>
              </a:solidFill>
            </a:endParaRP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ü"/>
            </a:pPr>
            <a:r>
              <a:rPr lang="tr-TR" sz="3000" dirty="0" err="1" smtClean="0">
                <a:solidFill>
                  <a:schemeClr val="tx1"/>
                </a:solidFill>
              </a:rPr>
              <a:t>Fenilefrin</a:t>
            </a:r>
            <a:r>
              <a:rPr lang="tr-TR" sz="3000" dirty="0">
                <a:solidFill>
                  <a:schemeClr val="tx1"/>
                </a:solidFill>
              </a:rPr>
              <a:t>, </a:t>
            </a:r>
            <a:r>
              <a:rPr lang="tr-TR" sz="3000" dirty="0" err="1">
                <a:solidFill>
                  <a:schemeClr val="tx1"/>
                </a:solidFill>
              </a:rPr>
              <a:t>topikal</a:t>
            </a:r>
            <a:r>
              <a:rPr lang="tr-TR" sz="3000" dirty="0">
                <a:solidFill>
                  <a:schemeClr val="tx1"/>
                </a:solidFill>
              </a:rPr>
              <a:t> ve başka ilaçlarla birlikte oral, çok sık kullanılır 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Fenilefrin</a:t>
            </a:r>
            <a:r>
              <a:rPr lang="tr-TR" sz="3000" dirty="0">
                <a:solidFill>
                  <a:schemeClr val="tx1"/>
                </a:solidFill>
              </a:rPr>
              <a:t> </a:t>
            </a:r>
            <a:r>
              <a:rPr lang="tr-TR" sz="3000" dirty="0" err="1">
                <a:solidFill>
                  <a:schemeClr val="tx1"/>
                </a:solidFill>
              </a:rPr>
              <a:t>psödoefedrinden</a:t>
            </a:r>
            <a:r>
              <a:rPr lang="tr-TR" sz="3000" dirty="0">
                <a:solidFill>
                  <a:schemeClr val="tx1"/>
                </a:solidFill>
              </a:rPr>
              <a:t> daha az etkin ve KV etki riski daha yüksek</a:t>
            </a:r>
          </a:p>
          <a:p>
            <a:endParaRPr lang="tr-TR" sz="3000" i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5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333375" y="2073275"/>
            <a:ext cx="6297613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70C0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0070C0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0070C0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0070C0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0070C0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70C0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70C0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70C0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70C0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tr-TR" b="1" dirty="0" err="1"/>
              <a:t>Formülasyonlar</a:t>
            </a:r>
            <a:r>
              <a:rPr lang="tr-TR" b="1" dirty="0"/>
              <a:t>, İlaçlar</a:t>
            </a:r>
          </a:p>
          <a:p>
            <a:pPr eaLnBrk="1" hangingPunct="1"/>
            <a:r>
              <a:rPr lang="tr-TR" u="sng" dirty="0" err="1"/>
              <a:t>Psödoefedrin</a:t>
            </a:r>
            <a:endParaRPr lang="tr-TR" u="sng" dirty="0"/>
          </a:p>
          <a:p>
            <a:pPr eaLnBrk="1" hangingPunct="1"/>
            <a:r>
              <a:rPr lang="tr-TR" dirty="0">
                <a:solidFill>
                  <a:schemeClr val="tx1"/>
                </a:solidFill>
              </a:rPr>
              <a:t>Kombinasyon ya da tek başına kapsül, tablet, </a:t>
            </a:r>
          </a:p>
          <a:p>
            <a:pPr eaLnBrk="1" hangingPunct="1"/>
            <a:r>
              <a:rPr lang="tr-TR" dirty="0">
                <a:solidFill>
                  <a:schemeClr val="tx1"/>
                </a:solidFill>
              </a:rPr>
              <a:t>solüsyon şeklinde</a:t>
            </a:r>
          </a:p>
          <a:p>
            <a:pPr eaLnBrk="1" hangingPunct="1"/>
            <a:r>
              <a:rPr lang="tr-TR" dirty="0" err="1">
                <a:solidFill>
                  <a:schemeClr val="tx1"/>
                </a:solidFill>
              </a:rPr>
              <a:t>Rinogest</a:t>
            </a:r>
            <a:r>
              <a:rPr lang="en-US" dirty="0">
                <a:solidFill>
                  <a:schemeClr val="tx1"/>
                </a:solidFill>
              </a:rPr>
              <a:t>®</a:t>
            </a:r>
            <a:r>
              <a:rPr lang="tr-TR" dirty="0">
                <a:solidFill>
                  <a:schemeClr val="tx1"/>
                </a:solidFill>
              </a:rPr>
              <a:t>, A-Ferin</a:t>
            </a:r>
            <a:r>
              <a:rPr lang="en-US" dirty="0">
                <a:solidFill>
                  <a:schemeClr val="tx1"/>
                </a:solidFill>
              </a:rPr>
              <a:t>®</a:t>
            </a:r>
            <a:r>
              <a:rPr lang="tr-TR" dirty="0">
                <a:solidFill>
                  <a:schemeClr val="tx1"/>
                </a:solidFill>
              </a:rPr>
              <a:t>, </a:t>
            </a:r>
            <a:r>
              <a:rPr lang="tr-TR" dirty="0" err="1">
                <a:solidFill>
                  <a:schemeClr val="tx1"/>
                </a:solidFill>
              </a:rPr>
              <a:t>Sudafed</a:t>
            </a:r>
            <a:r>
              <a:rPr lang="en-US" dirty="0">
                <a:solidFill>
                  <a:schemeClr val="tx1"/>
                </a:solidFill>
              </a:rPr>
              <a:t>®</a:t>
            </a:r>
            <a:r>
              <a:rPr lang="tr-TR" dirty="0">
                <a:solidFill>
                  <a:schemeClr val="tx1"/>
                </a:solidFill>
              </a:rPr>
              <a:t>, </a:t>
            </a:r>
            <a:r>
              <a:rPr lang="tr-TR" dirty="0" err="1" smtClean="0">
                <a:solidFill>
                  <a:schemeClr val="tx1"/>
                </a:solidFill>
              </a:rPr>
              <a:t>Nurofen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Cold</a:t>
            </a:r>
            <a:r>
              <a:rPr lang="en-US" dirty="0" smtClean="0">
                <a:solidFill>
                  <a:schemeClr val="tx1"/>
                </a:solidFill>
              </a:rPr>
              <a:t>®</a:t>
            </a:r>
            <a:endParaRPr lang="tr-TR" dirty="0">
              <a:solidFill>
                <a:schemeClr val="tx1"/>
              </a:solidFill>
            </a:endParaRPr>
          </a:p>
          <a:p>
            <a:pPr eaLnBrk="1" hangingPunct="1"/>
            <a:endParaRPr lang="tr-TR" dirty="0">
              <a:solidFill>
                <a:schemeClr val="tx1"/>
              </a:solidFill>
            </a:endParaRPr>
          </a:p>
          <a:p>
            <a:pPr eaLnBrk="1" hangingPunct="1"/>
            <a:r>
              <a:rPr lang="tr-TR" u="sng" dirty="0" err="1"/>
              <a:t>Fenilefrin</a:t>
            </a:r>
            <a:endParaRPr lang="tr-TR" u="sng" dirty="0"/>
          </a:p>
          <a:p>
            <a:pPr eaLnBrk="1" hangingPunct="1"/>
            <a:r>
              <a:rPr lang="tr-TR" dirty="0">
                <a:solidFill>
                  <a:schemeClr val="tx1"/>
                </a:solidFill>
              </a:rPr>
              <a:t>Tablet, draje, kapsül, nazal sprey </a:t>
            </a:r>
            <a:r>
              <a:rPr lang="tr-TR" dirty="0" err="1">
                <a:solidFill>
                  <a:schemeClr val="tx1"/>
                </a:solidFill>
              </a:rPr>
              <a:t>formülasyonları</a:t>
            </a:r>
            <a:r>
              <a:rPr lang="tr-TR" dirty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tr-TR" dirty="0">
                <a:solidFill>
                  <a:schemeClr val="tx1"/>
                </a:solidFill>
              </a:rPr>
              <a:t>var</a:t>
            </a:r>
          </a:p>
          <a:p>
            <a:pPr eaLnBrk="1" hangingPunct="1"/>
            <a:r>
              <a:rPr lang="tr-TR" dirty="0" err="1">
                <a:solidFill>
                  <a:schemeClr val="tx1"/>
                </a:solidFill>
              </a:rPr>
              <a:t>Oledro</a:t>
            </a:r>
            <a:r>
              <a:rPr lang="en-US" dirty="0">
                <a:solidFill>
                  <a:schemeClr val="tx1"/>
                </a:solidFill>
              </a:rPr>
              <a:t>®</a:t>
            </a:r>
            <a:r>
              <a:rPr lang="tr-TR" dirty="0">
                <a:solidFill>
                  <a:schemeClr val="tx1"/>
                </a:solidFill>
              </a:rPr>
              <a:t>, </a:t>
            </a:r>
            <a:r>
              <a:rPr lang="tr-TR" dirty="0" err="1">
                <a:solidFill>
                  <a:schemeClr val="tx1"/>
                </a:solidFill>
              </a:rPr>
              <a:t>Theraflu</a:t>
            </a:r>
            <a:r>
              <a:rPr lang="en-US" dirty="0">
                <a:solidFill>
                  <a:schemeClr val="tx1"/>
                </a:solidFill>
              </a:rPr>
              <a:t>®</a:t>
            </a:r>
            <a:r>
              <a:rPr lang="tr-TR" dirty="0">
                <a:solidFill>
                  <a:schemeClr val="tx1"/>
                </a:solidFill>
              </a:rPr>
              <a:t>, </a:t>
            </a:r>
            <a:r>
              <a:rPr lang="tr-TR" dirty="0" err="1">
                <a:solidFill>
                  <a:schemeClr val="tx1"/>
                </a:solidFill>
              </a:rPr>
              <a:t>Nostil</a:t>
            </a:r>
            <a:r>
              <a:rPr lang="en-US" dirty="0">
                <a:solidFill>
                  <a:schemeClr val="tx1"/>
                </a:solidFill>
              </a:rPr>
              <a:t>®</a:t>
            </a:r>
            <a:endParaRPr lang="tr-TR" dirty="0">
              <a:solidFill>
                <a:schemeClr val="tx1"/>
              </a:solidFill>
            </a:endParaRPr>
          </a:p>
          <a:p>
            <a:pPr eaLnBrk="1" hangingPunct="1"/>
            <a:endParaRPr lang="tr-TR" dirty="0">
              <a:solidFill>
                <a:schemeClr val="tx1"/>
              </a:solidFill>
            </a:endParaRPr>
          </a:p>
          <a:p>
            <a:pPr eaLnBrk="1" hangingPunct="1"/>
            <a:r>
              <a:rPr lang="tr-TR" u="sng" dirty="0" err="1"/>
              <a:t>Oksimetazolin</a:t>
            </a:r>
            <a:endParaRPr lang="tr-TR" u="sng" dirty="0"/>
          </a:p>
          <a:p>
            <a:pPr eaLnBrk="1" hangingPunct="1"/>
            <a:r>
              <a:rPr lang="tr-TR" dirty="0" err="1">
                <a:solidFill>
                  <a:schemeClr val="tx1"/>
                </a:solidFill>
              </a:rPr>
              <a:t>Oksinazal</a:t>
            </a:r>
            <a:r>
              <a:rPr lang="en-US" dirty="0">
                <a:solidFill>
                  <a:schemeClr val="tx1"/>
                </a:solidFill>
              </a:rPr>
              <a:t>®</a:t>
            </a:r>
            <a:r>
              <a:rPr lang="tr-TR" dirty="0">
                <a:solidFill>
                  <a:schemeClr val="tx1"/>
                </a:solidFill>
              </a:rPr>
              <a:t>, </a:t>
            </a:r>
            <a:r>
              <a:rPr lang="tr-TR" dirty="0" err="1">
                <a:solidFill>
                  <a:schemeClr val="tx1"/>
                </a:solidFill>
              </a:rPr>
              <a:t>İliadin</a:t>
            </a:r>
            <a:r>
              <a:rPr lang="en-US" dirty="0">
                <a:solidFill>
                  <a:schemeClr val="tx1"/>
                </a:solidFill>
              </a:rPr>
              <a:t>®</a:t>
            </a:r>
            <a:endParaRPr lang="tr-TR" dirty="0">
              <a:solidFill>
                <a:schemeClr val="tx1"/>
              </a:solidFill>
            </a:endParaRPr>
          </a:p>
          <a:p>
            <a:pPr eaLnBrk="1" hangingPunct="1"/>
            <a:endParaRPr lang="tr-TR" dirty="0">
              <a:solidFill>
                <a:schemeClr val="tx1"/>
              </a:solidFill>
            </a:endParaRPr>
          </a:p>
          <a:p>
            <a:pPr eaLnBrk="1" hangingPunct="1"/>
            <a:endParaRPr lang="tr-TR" dirty="0">
              <a:solidFill>
                <a:srgbClr val="808080"/>
              </a:solidFill>
            </a:endParaRPr>
          </a:p>
          <a:p>
            <a:pPr eaLnBrk="1" hangingPunct="1"/>
            <a:r>
              <a:rPr lang="tr-TR" u="sng" dirty="0"/>
              <a:t>Nazal Nemlendiriciler</a:t>
            </a:r>
          </a:p>
          <a:p>
            <a:pPr eaLnBrk="1" hangingPunct="1"/>
            <a:r>
              <a:rPr lang="tr-TR" dirty="0" err="1">
                <a:solidFill>
                  <a:schemeClr val="tx1"/>
                </a:solidFill>
              </a:rPr>
              <a:t>Siozwo</a:t>
            </a:r>
            <a:r>
              <a:rPr lang="en-US" dirty="0">
                <a:solidFill>
                  <a:schemeClr val="tx1"/>
                </a:solidFill>
              </a:rPr>
              <a:t>®</a:t>
            </a:r>
            <a:r>
              <a:rPr lang="tr-TR" dirty="0">
                <a:solidFill>
                  <a:schemeClr val="tx1"/>
                </a:solidFill>
              </a:rPr>
              <a:t>, </a:t>
            </a:r>
            <a:r>
              <a:rPr lang="tr-TR" dirty="0" err="1">
                <a:solidFill>
                  <a:schemeClr val="tx1"/>
                </a:solidFill>
              </a:rPr>
              <a:t>Vicks</a:t>
            </a:r>
            <a:r>
              <a:rPr lang="en-US" dirty="0">
                <a:solidFill>
                  <a:schemeClr val="tx1"/>
                </a:solidFill>
              </a:rPr>
              <a:t>®</a:t>
            </a:r>
            <a:r>
              <a:rPr lang="tr-TR" dirty="0">
                <a:solidFill>
                  <a:schemeClr val="tx1"/>
                </a:solidFill>
              </a:rPr>
              <a:t>, </a:t>
            </a:r>
            <a:r>
              <a:rPr lang="tr-TR" dirty="0" err="1">
                <a:solidFill>
                  <a:schemeClr val="tx1"/>
                </a:solidFill>
              </a:rPr>
              <a:t>Mentolin</a:t>
            </a:r>
            <a:r>
              <a:rPr lang="en-US" dirty="0">
                <a:solidFill>
                  <a:schemeClr val="tx1"/>
                </a:solidFill>
              </a:rPr>
              <a:t>®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50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2000250" y="309563"/>
            <a:ext cx="2043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solidFill>
                  <a:srgbClr val="FF0000"/>
                </a:solidFill>
              </a:rPr>
              <a:t>Antiviral İlaçlar</a:t>
            </a: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198111" y="848544"/>
            <a:ext cx="522232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 sz="3200" dirty="0"/>
          </a:p>
          <a:p>
            <a:r>
              <a:rPr lang="tr-TR" sz="3200" dirty="0" err="1"/>
              <a:t>Oseltamivir</a:t>
            </a:r>
            <a:r>
              <a:rPr lang="tr-TR" sz="3200" dirty="0"/>
              <a:t> </a:t>
            </a:r>
            <a:r>
              <a:rPr lang="tr-TR" sz="3200" dirty="0" smtClean="0"/>
              <a:t>(</a:t>
            </a:r>
            <a:r>
              <a:rPr lang="tr-TR" sz="3200" dirty="0" err="1" smtClean="0"/>
              <a:t>Enfluvir</a:t>
            </a:r>
            <a:r>
              <a:rPr lang="tr-TR" sz="3200" dirty="0" smtClean="0"/>
              <a:t>®) </a:t>
            </a:r>
          </a:p>
          <a:p>
            <a:r>
              <a:rPr lang="tr-TR" sz="3200" dirty="0" err="1" smtClean="0"/>
              <a:t>Zanamivir</a:t>
            </a:r>
            <a:r>
              <a:rPr lang="tr-TR" sz="3200" dirty="0" smtClean="0"/>
              <a:t> </a:t>
            </a:r>
            <a:r>
              <a:rPr lang="tr-TR" sz="3200" dirty="0"/>
              <a:t>(</a:t>
            </a:r>
            <a:r>
              <a:rPr lang="tr-TR" sz="3200" dirty="0" err="1"/>
              <a:t>Relenza</a:t>
            </a:r>
            <a:r>
              <a:rPr lang="tr-TR" sz="3200" dirty="0"/>
              <a:t>®) </a:t>
            </a:r>
          </a:p>
          <a:p>
            <a:endParaRPr lang="tr-TR" sz="3200" dirty="0" smtClean="0"/>
          </a:p>
          <a:p>
            <a:r>
              <a:rPr lang="tr-TR" sz="3200" dirty="0" smtClean="0"/>
              <a:t>Hem </a:t>
            </a:r>
            <a:r>
              <a:rPr lang="tr-TR" sz="3200" dirty="0"/>
              <a:t>A hem B’ye etkili</a:t>
            </a:r>
          </a:p>
          <a:p>
            <a:r>
              <a:rPr lang="tr-TR" sz="3200" dirty="0"/>
              <a:t>H1N1’de de bunlar kullanılıyor</a:t>
            </a:r>
          </a:p>
          <a:p>
            <a:endParaRPr lang="tr-TR" sz="3200" dirty="0"/>
          </a:p>
        </p:txBody>
      </p:sp>
      <p:pic>
        <p:nvPicPr>
          <p:cNvPr id="7170" name="Picture 2" descr="Image result for enfluvi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9" t="20740" r="3596" b="24614"/>
          <a:stretch/>
        </p:blipFill>
        <p:spPr bwMode="auto">
          <a:xfrm>
            <a:off x="0" y="3872880"/>
            <a:ext cx="4294224" cy="253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enza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3" y="5203074"/>
            <a:ext cx="28575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3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laughing 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3016541"/>
            <a:ext cx="619268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/>
          <p:nvPr/>
        </p:nvSpPr>
        <p:spPr>
          <a:xfrm>
            <a:off x="548680" y="1208584"/>
            <a:ext cx="5616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3600" b="1" spc="600" dirty="0" smtClean="0">
                <a:solidFill>
                  <a:srgbClr val="660066"/>
                </a:solidFill>
                <a:latin typeface="+mn-lt"/>
              </a:rPr>
              <a:t>ÖKSÜRÜK ŞURUBU</a:t>
            </a:r>
            <a:endParaRPr lang="tr-TR" sz="3600" b="1" spc="600" dirty="0">
              <a:solidFill>
                <a:srgbClr val="660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978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630964" y="1423988"/>
            <a:ext cx="262905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CC00FF"/>
                </a:solidFill>
              </a:rPr>
              <a:t>DEKTROMETORFAN</a:t>
            </a:r>
          </a:p>
          <a:p>
            <a:endParaRPr lang="tr-TR" dirty="0"/>
          </a:p>
          <a:p>
            <a:r>
              <a:rPr lang="tr-TR" dirty="0">
                <a:solidFill>
                  <a:srgbClr val="FF33CC"/>
                </a:solidFill>
              </a:rPr>
              <a:t>GUAİFENESİN</a:t>
            </a:r>
          </a:p>
          <a:p>
            <a:endParaRPr lang="tr-TR" dirty="0">
              <a:solidFill>
                <a:schemeClr val="folHlink"/>
              </a:solidFill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945490" y="3800872"/>
            <a:ext cx="388843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800" i="1" dirty="0">
                <a:solidFill>
                  <a:srgbClr val="808080"/>
                </a:solidFill>
              </a:rPr>
              <a:t>Öksürük, çoğunlukla hava yollarını fazla salgılardan, </a:t>
            </a:r>
          </a:p>
          <a:p>
            <a:r>
              <a:rPr lang="tr-TR" sz="2800" i="1" dirty="0" err="1">
                <a:solidFill>
                  <a:srgbClr val="808080"/>
                </a:solidFill>
              </a:rPr>
              <a:t>irritanlardan</a:t>
            </a:r>
            <a:r>
              <a:rPr lang="tr-TR" sz="2800" i="1" dirty="0">
                <a:solidFill>
                  <a:srgbClr val="808080"/>
                </a:solidFill>
              </a:rPr>
              <a:t> ve mikroorganizmalardan temizlemek </a:t>
            </a:r>
          </a:p>
          <a:p>
            <a:r>
              <a:rPr lang="tr-TR" sz="2800" i="1" dirty="0">
                <a:solidFill>
                  <a:srgbClr val="808080"/>
                </a:solidFill>
              </a:rPr>
              <a:t>amacıyla ortaya çıkan ani, tekrarlayan koruma amaçlı </a:t>
            </a:r>
            <a:r>
              <a:rPr lang="tr-TR" sz="2800" i="1" dirty="0" smtClean="0">
                <a:solidFill>
                  <a:srgbClr val="808080"/>
                </a:solidFill>
              </a:rPr>
              <a:t>bir </a:t>
            </a:r>
            <a:r>
              <a:rPr lang="tr-TR" sz="2800" i="1" dirty="0">
                <a:solidFill>
                  <a:srgbClr val="808080"/>
                </a:solidFill>
              </a:rPr>
              <a:t>refleks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expectorant defini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3" t="7987" r="13472"/>
          <a:stretch/>
        </p:blipFill>
        <p:spPr bwMode="auto">
          <a:xfrm>
            <a:off x="188639" y="2551284"/>
            <a:ext cx="6499239" cy="672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700808" y="848544"/>
            <a:ext cx="3421706" cy="212365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r-TR" sz="4400" spc="300" dirty="0" err="1" smtClean="0"/>
              <a:t>Ekspektoran</a:t>
            </a:r>
            <a:endParaRPr lang="tr-TR" sz="4400" spc="300" dirty="0" smtClean="0"/>
          </a:p>
          <a:p>
            <a:r>
              <a:rPr lang="tr-TR" sz="4400" spc="300" dirty="0" err="1" smtClean="0"/>
              <a:t>Mukolitik</a:t>
            </a:r>
            <a:endParaRPr lang="tr-TR" sz="4400" spc="300" dirty="0" smtClean="0"/>
          </a:p>
          <a:p>
            <a:r>
              <a:rPr lang="tr-TR" sz="4400" spc="300" dirty="0" err="1" smtClean="0"/>
              <a:t>Antitüssif</a:t>
            </a:r>
            <a:endParaRPr lang="en-US" sz="4400" spc="300" dirty="0"/>
          </a:p>
        </p:txBody>
      </p:sp>
    </p:spTree>
    <p:extLst>
      <p:ext uri="{BB962C8B-B14F-4D97-AF65-F5344CB8AC3E}">
        <p14:creationId xmlns:p14="http://schemas.microsoft.com/office/powerpoint/2010/main" val="170284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common cold remedy - the nasal sys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2095500"/>
            <a:ext cx="5429250" cy="497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71678" y="1023910"/>
            <a:ext cx="274902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pc="600" dirty="0">
                <a:ln>
                  <a:solidFill>
                    <a:schemeClr val="accent1"/>
                  </a:solidFill>
                </a:ln>
                <a:effectLst>
                  <a:outerShdw blurRad="60007" dist="310007" dir="7680000" sy="30000" kx="1300200" algn="ctr" rotWithShape="0">
                    <a:srgbClr val="FF33CC">
                      <a:alpha val="32000"/>
                    </a:srgbClr>
                  </a:outerShdw>
                </a:effectLst>
              </a:rPr>
              <a:t>SEMPTOMLAR</a:t>
            </a:r>
            <a:endParaRPr lang="en-US" spc="600" dirty="0">
              <a:ln>
                <a:solidFill>
                  <a:schemeClr val="accent1"/>
                </a:solidFill>
              </a:ln>
              <a:effectLst>
                <a:outerShdw blurRad="60007" dist="310007" dir="7680000" sy="30000" kx="1300200" algn="ctr" rotWithShape="0">
                  <a:srgbClr val="FF33CC">
                    <a:alpha val="32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42875" y="381000"/>
            <a:ext cx="6851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solidFill>
                  <a:srgbClr val="CC00FF"/>
                </a:solidFill>
              </a:rPr>
              <a:t>DEKTROMETORFAN (Benical®,  Vicks Vapodry® Şurup)</a:t>
            </a:r>
          </a:p>
        </p:txBody>
      </p:sp>
      <p:sp>
        <p:nvSpPr>
          <p:cNvPr id="12293" name="TextBox 7"/>
          <p:cNvSpPr txBox="1">
            <a:spLocks noChangeArrowheads="1"/>
          </p:cNvSpPr>
          <p:nvPr/>
        </p:nvSpPr>
        <p:spPr bwMode="auto">
          <a:xfrm>
            <a:off x="0" y="1208584"/>
            <a:ext cx="6919971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3200" dirty="0" err="1"/>
              <a:t>Dektrometorfan</a:t>
            </a:r>
            <a:r>
              <a:rPr lang="tr-TR" dirty="0"/>
              <a:t>, </a:t>
            </a:r>
            <a:endParaRPr lang="tr-TR" dirty="0" smtClean="0"/>
          </a:p>
          <a:p>
            <a:r>
              <a:rPr lang="tr-TR" dirty="0" err="1" smtClean="0"/>
              <a:t>nonopioid</a:t>
            </a:r>
            <a:r>
              <a:rPr lang="tr-TR" dirty="0" smtClean="0"/>
              <a:t> </a:t>
            </a:r>
            <a:r>
              <a:rPr lang="tr-TR" dirty="0"/>
              <a:t>ve etkin </a:t>
            </a:r>
            <a:r>
              <a:rPr lang="tr-TR" dirty="0" err="1" smtClean="0"/>
              <a:t>antitüssif</a:t>
            </a:r>
            <a:endParaRPr lang="tr-TR" dirty="0"/>
          </a:p>
          <a:p>
            <a:pPr>
              <a:buFont typeface="Wingdings" pitchFamily="2" charset="2"/>
              <a:buChar char="ü"/>
            </a:pPr>
            <a:r>
              <a:rPr lang="tr-TR" dirty="0" err="1"/>
              <a:t>SSS’de</a:t>
            </a:r>
            <a:r>
              <a:rPr lang="tr-TR" dirty="0"/>
              <a:t> etkili</a:t>
            </a:r>
          </a:p>
          <a:p>
            <a:pPr>
              <a:buFont typeface="Wingdings" pitchFamily="2" charset="2"/>
              <a:buChar char="ü"/>
            </a:pPr>
            <a:r>
              <a:rPr lang="tr-TR" dirty="0" err="1"/>
              <a:t>Opioid</a:t>
            </a:r>
            <a:r>
              <a:rPr lang="tr-TR" dirty="0"/>
              <a:t> benzeri </a:t>
            </a:r>
            <a:r>
              <a:rPr lang="tr-TR" dirty="0" err="1"/>
              <a:t>öfori</a:t>
            </a:r>
            <a:r>
              <a:rPr lang="tr-TR" dirty="0"/>
              <a:t> ya da fiziksel bağımlılık olmuyor</a:t>
            </a:r>
          </a:p>
          <a:p>
            <a:r>
              <a:rPr lang="tr-TR" dirty="0"/>
              <a:t>ama </a:t>
            </a:r>
            <a:r>
              <a:rPr lang="tr-TR" dirty="0" err="1"/>
              <a:t>suistimal</a:t>
            </a:r>
            <a:r>
              <a:rPr lang="tr-TR" dirty="0"/>
              <a:t> </a:t>
            </a:r>
            <a:r>
              <a:rPr lang="tr-TR" dirty="0" smtClean="0"/>
              <a:t>edilebiliyor</a:t>
            </a:r>
          </a:p>
          <a:p>
            <a:endParaRPr lang="tr-TR" sz="2000" dirty="0"/>
          </a:p>
          <a:p>
            <a:r>
              <a:rPr lang="tr-TR" sz="1800" dirty="0" smtClean="0"/>
              <a:t>Türkiye’deki </a:t>
            </a:r>
            <a:r>
              <a:rPr lang="tr-TR" sz="1800" dirty="0"/>
              <a:t>preparatlar kombine (+</a:t>
            </a:r>
            <a:r>
              <a:rPr lang="tr-TR" sz="1800" dirty="0" err="1"/>
              <a:t>psödoefedrin</a:t>
            </a:r>
            <a:r>
              <a:rPr lang="tr-TR" sz="1800" dirty="0"/>
              <a:t>, </a:t>
            </a:r>
            <a:r>
              <a:rPr lang="tr-TR" sz="1800" dirty="0" err="1"/>
              <a:t>difenhidramin</a:t>
            </a:r>
            <a:r>
              <a:rPr lang="tr-TR" sz="1800" dirty="0"/>
              <a:t>...)</a:t>
            </a:r>
            <a:endParaRPr lang="tr-TR" dirty="0"/>
          </a:p>
        </p:txBody>
      </p:sp>
      <p:sp>
        <p:nvSpPr>
          <p:cNvPr id="12294" name="TextBox 9"/>
          <p:cNvSpPr txBox="1">
            <a:spLocks noChangeArrowheads="1"/>
          </p:cNvSpPr>
          <p:nvPr/>
        </p:nvSpPr>
        <p:spPr bwMode="auto">
          <a:xfrm>
            <a:off x="214313" y="4448944"/>
            <a:ext cx="187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FF33CC"/>
                </a:solidFill>
              </a:rPr>
              <a:t>GUAİFENESİN</a:t>
            </a:r>
            <a:endParaRPr lang="tr-TR" dirty="0"/>
          </a:p>
        </p:txBody>
      </p:sp>
      <p:sp>
        <p:nvSpPr>
          <p:cNvPr id="12295" name="TextBox 10"/>
          <p:cNvSpPr txBox="1">
            <a:spLocks noChangeArrowheads="1"/>
          </p:cNvSpPr>
          <p:nvPr/>
        </p:nvSpPr>
        <p:spPr bwMode="auto">
          <a:xfrm>
            <a:off x="206486" y="5457056"/>
            <a:ext cx="64341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err="1" smtClean="0"/>
              <a:t>Ekspektoran</a:t>
            </a:r>
            <a:endParaRPr lang="tr-TR" dirty="0"/>
          </a:p>
          <a:p>
            <a:r>
              <a:rPr lang="tr-TR" dirty="0" err="1"/>
              <a:t>Ekspektoranların</a:t>
            </a:r>
            <a:r>
              <a:rPr lang="tr-TR" dirty="0"/>
              <a:t> etkinlikleri tartışmalı ama yüksek</a:t>
            </a:r>
          </a:p>
          <a:p>
            <a:r>
              <a:rPr lang="tr-TR" dirty="0"/>
              <a:t>dozda kullanılırsa </a:t>
            </a:r>
            <a:r>
              <a:rPr lang="tr-TR" dirty="0" err="1"/>
              <a:t>guaifenesin</a:t>
            </a:r>
            <a:r>
              <a:rPr lang="tr-TR" dirty="0"/>
              <a:t> etkili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Clinical</a:t>
            </a:r>
            <a:r>
              <a:rPr lang="tr-TR" dirty="0" smtClean="0"/>
              <a:t> </a:t>
            </a:r>
            <a:r>
              <a:rPr lang="tr-TR" dirty="0" err="1" smtClean="0"/>
              <a:t>Pearls</a:t>
            </a:r>
            <a:endParaRPr lang="en-US" dirty="0"/>
          </a:p>
        </p:txBody>
      </p:sp>
      <p:sp>
        <p:nvSpPr>
          <p:cNvPr id="5" name="Metin kutusu 4"/>
          <p:cNvSpPr txBox="1"/>
          <p:nvPr/>
        </p:nvSpPr>
        <p:spPr>
          <a:xfrm>
            <a:off x="262077" y="1640632"/>
            <a:ext cx="595272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 smtClean="0"/>
              <a:t>Voluntary</a:t>
            </a:r>
            <a:r>
              <a:rPr lang="tr-TR" sz="3200" dirty="0" smtClean="0"/>
              <a:t> </a:t>
            </a:r>
            <a:r>
              <a:rPr lang="tr-TR" sz="3200" dirty="0" err="1" smtClean="0"/>
              <a:t>changes</a:t>
            </a:r>
            <a:r>
              <a:rPr lang="tr-TR" sz="3200" dirty="0" smtClean="0"/>
              <a:t> </a:t>
            </a:r>
            <a:r>
              <a:rPr lang="tr-TR" sz="3200" dirty="0" err="1" smtClean="0"/>
              <a:t>to</a:t>
            </a:r>
            <a:r>
              <a:rPr lang="tr-TR" sz="3200" dirty="0" smtClean="0"/>
              <a:t> </a:t>
            </a:r>
            <a:r>
              <a:rPr lang="tr-TR" sz="3200" dirty="0" err="1" smtClean="0"/>
              <a:t>the</a:t>
            </a:r>
            <a:r>
              <a:rPr lang="tr-TR" sz="3200" dirty="0" smtClean="0"/>
              <a:t> </a:t>
            </a:r>
            <a:r>
              <a:rPr lang="tr-TR" sz="3200" dirty="0" err="1" smtClean="0"/>
              <a:t>label</a:t>
            </a:r>
            <a:r>
              <a:rPr lang="tr-TR" sz="3200" dirty="0" smtClean="0"/>
              <a:t> of </a:t>
            </a:r>
          </a:p>
          <a:p>
            <a:r>
              <a:rPr lang="tr-TR" sz="3200" dirty="0" err="1" smtClean="0"/>
              <a:t>pediatric</a:t>
            </a:r>
            <a:r>
              <a:rPr lang="tr-TR" sz="3200" dirty="0" smtClean="0"/>
              <a:t> </a:t>
            </a:r>
            <a:r>
              <a:rPr lang="tr-TR" sz="3200" dirty="0" err="1" smtClean="0"/>
              <a:t>cough</a:t>
            </a:r>
            <a:r>
              <a:rPr lang="tr-TR" sz="3200" dirty="0" smtClean="0"/>
              <a:t> </a:t>
            </a:r>
            <a:r>
              <a:rPr lang="tr-TR" sz="3200" dirty="0" err="1" smtClean="0"/>
              <a:t>and</a:t>
            </a:r>
            <a:r>
              <a:rPr lang="tr-TR" sz="3200" dirty="0" smtClean="0"/>
              <a:t> </a:t>
            </a:r>
            <a:r>
              <a:rPr lang="tr-TR" sz="3200" dirty="0" err="1" smtClean="0"/>
              <a:t>cold</a:t>
            </a:r>
            <a:r>
              <a:rPr lang="tr-TR" sz="3200" dirty="0" smtClean="0"/>
              <a:t> </a:t>
            </a:r>
            <a:r>
              <a:rPr lang="tr-TR" sz="3200" dirty="0" err="1" smtClean="0"/>
              <a:t>products</a:t>
            </a:r>
            <a:r>
              <a:rPr lang="tr-TR" sz="3200" dirty="0" smtClean="0"/>
              <a:t>:</a:t>
            </a:r>
          </a:p>
          <a:p>
            <a:r>
              <a:rPr lang="tr-TR" sz="3600" dirty="0" smtClean="0">
                <a:solidFill>
                  <a:srgbClr val="FF0000"/>
                </a:solidFill>
              </a:rPr>
              <a:t>No </a:t>
            </a:r>
            <a:r>
              <a:rPr lang="tr-TR" sz="3600" dirty="0" err="1" smtClean="0">
                <a:solidFill>
                  <a:srgbClr val="FF0000"/>
                </a:solidFill>
              </a:rPr>
              <a:t>use</a:t>
            </a:r>
            <a:r>
              <a:rPr lang="tr-TR" sz="3600" dirty="0" smtClean="0">
                <a:solidFill>
                  <a:srgbClr val="FF0000"/>
                </a:solidFill>
              </a:rPr>
              <a:t> &lt;4 </a:t>
            </a:r>
            <a:r>
              <a:rPr lang="tr-TR" sz="3600" dirty="0" err="1" smtClean="0">
                <a:solidFill>
                  <a:srgbClr val="FF0000"/>
                </a:solidFill>
              </a:rPr>
              <a:t>years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AutoShape 2" descr="Image result for bulb syringe nasal irrig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2" name="Picture 4" descr="Image result for bulb syringe nasal irrig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960" y="4954151"/>
            <a:ext cx="3639975" cy="480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Image result for nasoso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4" y="3415864"/>
            <a:ext cx="333375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82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357188" y="309563"/>
            <a:ext cx="6273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70C0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0070C0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0070C0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0070C0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0070C0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70C0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70C0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70C0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70C0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tr-TR" u="sng">
                <a:solidFill>
                  <a:srgbClr val="660066"/>
                </a:solidFill>
              </a:rPr>
              <a:t>Soğukalgınlığında Kullanılan İlaç Kombinasyonları</a:t>
            </a: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357188" y="1023938"/>
            <a:ext cx="29178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rgbClr val="0070C0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0070C0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0070C0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0070C0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0070C0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70C0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70C0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70C0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70C0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tr-TR" dirty="0">
                <a:solidFill>
                  <a:srgbClr val="CC00FF"/>
                </a:solidFill>
              </a:rPr>
              <a:t>Nazal </a:t>
            </a:r>
            <a:r>
              <a:rPr lang="tr-TR" dirty="0" err="1">
                <a:solidFill>
                  <a:srgbClr val="CC00FF"/>
                </a:solidFill>
              </a:rPr>
              <a:t>dekonjestan</a:t>
            </a:r>
            <a:endParaRPr lang="tr-TR" dirty="0">
              <a:solidFill>
                <a:srgbClr val="CC00FF"/>
              </a:solidFill>
            </a:endParaRPr>
          </a:p>
          <a:p>
            <a:pPr eaLnBrk="1" hangingPunct="1">
              <a:buFontTx/>
              <a:buAutoNum type="arabicPeriod"/>
            </a:pPr>
            <a:r>
              <a:rPr lang="tr-TR" dirty="0" err="1">
                <a:solidFill>
                  <a:srgbClr val="CC00FF"/>
                </a:solidFill>
              </a:rPr>
              <a:t>Antitussif</a:t>
            </a:r>
            <a:endParaRPr lang="tr-TR" dirty="0">
              <a:solidFill>
                <a:srgbClr val="CC00FF"/>
              </a:solidFill>
            </a:endParaRPr>
          </a:p>
          <a:p>
            <a:pPr eaLnBrk="1" hangingPunct="1">
              <a:buFontTx/>
              <a:buAutoNum type="arabicPeriod"/>
            </a:pPr>
            <a:r>
              <a:rPr lang="tr-TR" dirty="0">
                <a:solidFill>
                  <a:srgbClr val="CC00FF"/>
                </a:solidFill>
              </a:rPr>
              <a:t>Analjezik</a:t>
            </a:r>
          </a:p>
          <a:p>
            <a:pPr eaLnBrk="1" hangingPunct="1">
              <a:buFontTx/>
              <a:buAutoNum type="arabicPeriod"/>
            </a:pPr>
            <a:r>
              <a:rPr lang="tr-TR" dirty="0" err="1">
                <a:solidFill>
                  <a:srgbClr val="CC00FF"/>
                </a:solidFill>
              </a:rPr>
              <a:t>Antihistaminik</a:t>
            </a:r>
            <a:endParaRPr lang="tr-TR" dirty="0">
              <a:solidFill>
                <a:srgbClr val="CC00FF"/>
              </a:solidFill>
            </a:endParaRPr>
          </a:p>
          <a:p>
            <a:pPr eaLnBrk="1" hangingPunct="1">
              <a:buFontTx/>
              <a:buAutoNum type="arabicPeriod"/>
            </a:pPr>
            <a:r>
              <a:rPr lang="tr-TR" dirty="0">
                <a:solidFill>
                  <a:srgbClr val="CC00FF"/>
                </a:solidFill>
              </a:rPr>
              <a:t>Kafein</a:t>
            </a:r>
          </a:p>
          <a:p>
            <a:pPr eaLnBrk="1" hangingPunct="1"/>
            <a:endParaRPr lang="tr-TR" dirty="0">
              <a:solidFill>
                <a:srgbClr val="CC00FF"/>
              </a:solidFill>
            </a:endParaRP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110380" y="4232920"/>
            <a:ext cx="663098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70C0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0070C0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0070C0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0070C0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0070C0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70C0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70C0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70C0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70C0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tr-TR" dirty="0" err="1"/>
              <a:t>Theraflu</a:t>
            </a:r>
            <a:r>
              <a:rPr lang="tr-TR" dirty="0"/>
              <a:t>®: </a:t>
            </a:r>
            <a:r>
              <a:rPr lang="tr-TR" dirty="0" err="1"/>
              <a:t>asetaminofen</a:t>
            </a:r>
            <a:r>
              <a:rPr lang="tr-TR" dirty="0"/>
              <a:t> + </a:t>
            </a:r>
            <a:r>
              <a:rPr lang="tr-TR" dirty="0" err="1"/>
              <a:t>klorfeniramin</a:t>
            </a:r>
            <a:r>
              <a:rPr lang="tr-TR" dirty="0"/>
              <a:t> + </a:t>
            </a:r>
            <a:r>
              <a:rPr lang="tr-TR" dirty="0" err="1"/>
              <a:t>fenilefrin</a:t>
            </a:r>
            <a:endParaRPr lang="tr-TR" dirty="0"/>
          </a:p>
          <a:p>
            <a:pPr eaLnBrk="1" hangingPunct="1"/>
            <a:endParaRPr lang="tr-TR" dirty="0"/>
          </a:p>
          <a:p>
            <a:pPr eaLnBrk="1" hangingPunct="1"/>
            <a:r>
              <a:rPr lang="tr-TR" dirty="0" err="1"/>
              <a:t>Nurofen</a:t>
            </a:r>
            <a:r>
              <a:rPr lang="tr-TR" dirty="0"/>
              <a:t> </a:t>
            </a:r>
            <a:r>
              <a:rPr lang="tr-TR" dirty="0" err="1"/>
              <a:t>Cold</a:t>
            </a:r>
            <a:r>
              <a:rPr lang="tr-TR" dirty="0"/>
              <a:t> &amp; </a:t>
            </a:r>
            <a:r>
              <a:rPr lang="tr-TR" dirty="0" err="1"/>
              <a:t>Flu</a:t>
            </a:r>
            <a:r>
              <a:rPr lang="tr-TR" dirty="0"/>
              <a:t>®: </a:t>
            </a:r>
            <a:r>
              <a:rPr lang="tr-TR" dirty="0" err="1"/>
              <a:t>ibuprufen</a:t>
            </a:r>
            <a:r>
              <a:rPr lang="tr-TR" dirty="0"/>
              <a:t> + </a:t>
            </a:r>
            <a:r>
              <a:rPr lang="tr-TR" dirty="0" err="1"/>
              <a:t>psödoefedrin</a:t>
            </a:r>
            <a:endParaRPr lang="tr-TR" dirty="0"/>
          </a:p>
          <a:p>
            <a:pPr eaLnBrk="1" hangingPunct="1"/>
            <a:r>
              <a:rPr lang="tr-TR" dirty="0"/>
              <a:t> </a:t>
            </a:r>
          </a:p>
          <a:p>
            <a:pPr eaLnBrk="1" hangingPunct="1"/>
            <a:r>
              <a:rPr lang="tr-TR" dirty="0" err="1"/>
              <a:t>Sudafed</a:t>
            </a:r>
            <a:r>
              <a:rPr lang="tr-TR" dirty="0"/>
              <a:t>®: </a:t>
            </a:r>
            <a:r>
              <a:rPr lang="tr-TR" dirty="0" err="1"/>
              <a:t>psödoefedrin</a:t>
            </a:r>
            <a:endParaRPr lang="tr-TR" dirty="0"/>
          </a:p>
          <a:p>
            <a:pPr eaLnBrk="1" hangingPunct="1"/>
            <a:endParaRPr lang="tr-TR" dirty="0"/>
          </a:p>
          <a:p>
            <a:pPr eaLnBrk="1" hangingPunct="1"/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934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71438" y="666750"/>
            <a:ext cx="6786562" cy="6848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tr-TR" dirty="0">
                <a:solidFill>
                  <a:srgbClr val="FF0000"/>
                </a:solidFill>
              </a:rPr>
              <a:t>Grip (</a:t>
            </a:r>
            <a:r>
              <a:rPr lang="tr-TR" i="1" dirty="0">
                <a:solidFill>
                  <a:srgbClr val="FF0000"/>
                </a:solidFill>
              </a:rPr>
              <a:t>Flu</a:t>
            </a:r>
            <a:r>
              <a:rPr lang="tr-TR" dirty="0">
                <a:solidFill>
                  <a:srgbClr val="FF0000"/>
                </a:solidFill>
              </a:rPr>
              <a:t>) 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tr-TR" dirty="0">
                <a:solidFill>
                  <a:schemeClr val="tx1"/>
                </a:solidFill>
              </a:rPr>
              <a:t> İnfluenza A veya B viruslarının neden olduğu hastalık 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tr-TR" dirty="0">
                <a:solidFill>
                  <a:schemeClr val="tx1"/>
                </a:solidFill>
              </a:rPr>
              <a:t> Bu viruslar her yıl değişebiliyor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tr-TR" dirty="0">
                <a:solidFill>
                  <a:schemeClr val="tx1"/>
                </a:solidFill>
              </a:rPr>
              <a:t> Dinlenmek, çok sıvı almak ve ateşi düşürmeye çalışmaktan başka tedavisi yok gibi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tr-TR" dirty="0">
                <a:solidFill>
                  <a:schemeClr val="tx1"/>
                </a:solidFill>
              </a:rPr>
              <a:t> Ekim-Kasım ayında grip aşısı!!</a:t>
            </a:r>
          </a:p>
          <a:p>
            <a:pPr>
              <a:spcAft>
                <a:spcPts val="600"/>
              </a:spcAft>
            </a:pPr>
            <a:endParaRPr lang="tr-TR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tr-TR" dirty="0">
                <a:solidFill>
                  <a:srgbClr val="FF0000"/>
                </a:solidFill>
              </a:rPr>
              <a:t>Nezle (</a:t>
            </a:r>
            <a:r>
              <a:rPr lang="tr-TR" i="1" dirty="0">
                <a:solidFill>
                  <a:srgbClr val="FF0000"/>
                </a:solidFill>
              </a:rPr>
              <a:t>Common Cold</a:t>
            </a:r>
            <a:r>
              <a:rPr lang="tr-TR" dirty="0">
                <a:solidFill>
                  <a:srgbClr val="FF0000"/>
                </a:solidFill>
              </a:rPr>
              <a:t>)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tr-TR" dirty="0">
                <a:solidFill>
                  <a:schemeClr val="tx1"/>
                </a:solidFill>
              </a:rPr>
              <a:t> Çoğunlukla </a:t>
            </a:r>
            <a:r>
              <a:rPr lang="en-US" dirty="0">
                <a:solidFill>
                  <a:schemeClr val="tx1"/>
                </a:solidFill>
              </a:rPr>
              <a:t>Rhinovirus</a:t>
            </a:r>
            <a:r>
              <a:rPr lang="tr-TR" dirty="0">
                <a:solidFill>
                  <a:schemeClr val="tx1"/>
                </a:solidFill>
              </a:rPr>
              <a:t>lar’ın neden olduğu hastalık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 err="1">
                <a:solidFill>
                  <a:schemeClr val="tx1"/>
                </a:solidFill>
              </a:rPr>
              <a:t>rhin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tr-TR" dirty="0">
                <a:solidFill>
                  <a:schemeClr val="tx1"/>
                </a:solidFill>
              </a:rPr>
              <a:t>burun demek) 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tr-TR" dirty="0">
                <a:solidFill>
                  <a:schemeClr val="tx1"/>
                </a:solidFill>
              </a:rPr>
              <a:t> En çok sonbahar başlangıcı, ilkbahar ve yazın aktif 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tr-TR" dirty="0">
                <a:solidFill>
                  <a:schemeClr val="tx1"/>
                </a:solidFill>
              </a:rPr>
              <a:t> 110 kadar farklı Rhinovirus var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tr-TR" dirty="0" smtClean="0">
                <a:solidFill>
                  <a:schemeClr val="tx1"/>
                </a:solidFill>
              </a:rPr>
              <a:t>Dinlenmek</a:t>
            </a:r>
            <a:r>
              <a:rPr lang="tr-TR" dirty="0">
                <a:solidFill>
                  <a:schemeClr val="tx1"/>
                </a:solidFill>
              </a:rPr>
              <a:t>, çok sıvı almak ve ateşi düşürmeye çalışmaktan başka tedavisi yok gibi</a:t>
            </a:r>
          </a:p>
          <a:p>
            <a:pPr>
              <a:spcAft>
                <a:spcPts val="600"/>
              </a:spcAft>
            </a:pPr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1842859" y="290404"/>
            <a:ext cx="4392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tr-TR" sz="4000" dirty="0" err="1" smtClean="0">
                <a:solidFill>
                  <a:schemeClr val="tx1"/>
                </a:solidFill>
              </a:rPr>
              <a:t>Rhinovirus-induced</a:t>
            </a:r>
            <a:r>
              <a:rPr lang="tr-TR" sz="4000" dirty="0" smtClean="0">
                <a:solidFill>
                  <a:schemeClr val="tx1"/>
                </a:solidFill>
              </a:rPr>
              <a:t> </a:t>
            </a:r>
            <a:r>
              <a:rPr lang="tr-TR" sz="4000" dirty="0" err="1" smtClean="0">
                <a:solidFill>
                  <a:schemeClr val="tx1"/>
                </a:solidFill>
              </a:rPr>
              <a:t>disease</a:t>
            </a:r>
            <a:endParaRPr lang="tr-TR" sz="40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 rot="20262830">
            <a:off x="818102" y="213063"/>
            <a:ext cx="755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600" dirty="0" smtClean="0">
                <a:solidFill>
                  <a:srgbClr val="FF0000"/>
                </a:solidFill>
              </a:rPr>
              <a:t>?</a:t>
            </a:r>
            <a:endParaRPr lang="en-US" sz="9600" dirty="0">
              <a:solidFill>
                <a:srgbClr val="FF0000"/>
              </a:solidFill>
            </a:endParaRPr>
          </a:p>
        </p:txBody>
      </p:sp>
      <p:pic>
        <p:nvPicPr>
          <p:cNvPr id="4102" name="Picture 6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5" r="28103"/>
          <a:stretch/>
        </p:blipFill>
        <p:spPr bwMode="auto">
          <a:xfrm>
            <a:off x="638065" y="3080792"/>
            <a:ext cx="6169630" cy="428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45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45" t="76" r="92" b="-76"/>
          <a:stretch/>
        </p:blipFill>
        <p:spPr bwMode="auto">
          <a:xfrm rot="20346034">
            <a:off x="1625714" y="3193118"/>
            <a:ext cx="2679513" cy="491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 rot="17925966">
            <a:off x="-171444" y="636665"/>
            <a:ext cx="18917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COLDS</a:t>
            </a:r>
            <a:endParaRPr lang="en-US" sz="4400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50743" y="8571691"/>
            <a:ext cx="61827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 smtClean="0">
                <a:solidFill>
                  <a:srgbClr val="FF33CC"/>
                </a:solidFill>
              </a:rPr>
              <a:t>110 </a:t>
            </a:r>
            <a:r>
              <a:rPr lang="tr-TR" sz="4000" dirty="0" err="1" smtClean="0">
                <a:solidFill>
                  <a:srgbClr val="FF33CC"/>
                </a:solidFill>
              </a:rPr>
              <a:t>different</a:t>
            </a:r>
            <a:r>
              <a:rPr lang="tr-TR" sz="4000" dirty="0" smtClean="0">
                <a:solidFill>
                  <a:srgbClr val="FF33CC"/>
                </a:solidFill>
              </a:rPr>
              <a:t> </a:t>
            </a:r>
            <a:r>
              <a:rPr lang="tr-TR" sz="4000" dirty="0" err="1" smtClean="0">
                <a:solidFill>
                  <a:srgbClr val="FF33CC"/>
                </a:solidFill>
              </a:rPr>
              <a:t>types</a:t>
            </a:r>
            <a:r>
              <a:rPr lang="tr-TR" sz="4000" dirty="0" smtClean="0">
                <a:solidFill>
                  <a:srgbClr val="FF33CC"/>
                </a:solidFill>
              </a:rPr>
              <a:t> of </a:t>
            </a:r>
            <a:r>
              <a:rPr lang="tr-TR" sz="40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RHINO</a:t>
            </a:r>
            <a:endParaRPr lang="en-US" sz="4000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utoShape 2" descr="Image result for rh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Image result for rhin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Image result for rhi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840" y="262241"/>
            <a:ext cx="4648391" cy="261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44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vaxigri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vaxigri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vaxigri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Image result for fluarix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71" y="5135450"/>
            <a:ext cx="3384426" cy="195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822" y="1528316"/>
            <a:ext cx="7101408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7624" y="1869065"/>
            <a:ext cx="11820525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74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332655" y="416496"/>
            <a:ext cx="3950120" cy="646331"/>
          </a:xfrm>
          <a:prstGeom prst="rect">
            <a:avLst/>
          </a:prstGeom>
          <a:solidFill>
            <a:srgbClr val="CC00FF"/>
          </a:solidFill>
        </p:spPr>
        <p:txBody>
          <a:bodyPr wrap="none" rtlCol="0">
            <a:spAutoFit/>
          </a:bodyPr>
          <a:lstStyle/>
          <a:p>
            <a:r>
              <a:rPr lang="tr-TR" sz="3600" dirty="0" err="1" smtClean="0">
                <a:solidFill>
                  <a:schemeClr val="bg1"/>
                </a:solidFill>
              </a:rPr>
              <a:t>Treatment</a:t>
            </a:r>
            <a:r>
              <a:rPr lang="tr-TR" sz="3600" dirty="0" smtClean="0">
                <a:solidFill>
                  <a:schemeClr val="bg1"/>
                </a:solidFill>
              </a:rPr>
              <a:t> of </a:t>
            </a:r>
            <a:r>
              <a:rPr lang="tr-TR" sz="3600" dirty="0" err="1" smtClean="0">
                <a:solidFill>
                  <a:schemeClr val="bg1"/>
                </a:solidFill>
              </a:rPr>
              <a:t>Colds</a:t>
            </a:r>
            <a:r>
              <a:rPr lang="tr-TR" sz="3600" dirty="0" smtClean="0">
                <a:solidFill>
                  <a:schemeClr val="bg1"/>
                </a:solidFill>
              </a:rPr>
              <a:t>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AutoShape 2" descr="Image result for treatment of col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res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treatment of fl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8" name="Picture 10" descr="Image result for treatment of fl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571" y="1208583"/>
            <a:ext cx="4378814" cy="29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etin kutusu 10"/>
          <p:cNvSpPr txBox="1"/>
          <p:nvPr/>
        </p:nvSpPr>
        <p:spPr>
          <a:xfrm>
            <a:off x="149820" y="4395283"/>
            <a:ext cx="3490058" cy="64633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tr-TR" sz="3600" dirty="0" err="1" smtClean="0">
                <a:solidFill>
                  <a:schemeClr val="bg1"/>
                </a:solidFill>
              </a:rPr>
              <a:t>Treatment</a:t>
            </a:r>
            <a:r>
              <a:rPr lang="tr-TR" sz="3600" dirty="0" smtClean="0">
                <a:solidFill>
                  <a:schemeClr val="bg1"/>
                </a:solidFill>
              </a:rPr>
              <a:t> of </a:t>
            </a:r>
            <a:r>
              <a:rPr lang="tr-TR" sz="3600" dirty="0" err="1" smtClean="0">
                <a:solidFill>
                  <a:schemeClr val="bg1"/>
                </a:solidFill>
              </a:rPr>
              <a:t>Flu</a:t>
            </a:r>
            <a:r>
              <a:rPr lang="tr-TR" sz="3600" dirty="0" smtClean="0">
                <a:solidFill>
                  <a:schemeClr val="bg1"/>
                </a:solidFill>
              </a:rPr>
              <a:t>?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2" name="Picture 10" descr="Image result for treatment of fl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779" y="5385048"/>
            <a:ext cx="4717221" cy="318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Image result for rest when you have fl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46" y="1190022"/>
            <a:ext cx="303223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Image result for rest when you have fl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18" y="5529064"/>
            <a:ext cx="303223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2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25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workahol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" y="3080792"/>
            <a:ext cx="6884617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-27384" y="1352600"/>
            <a:ext cx="692689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800" dirty="0" err="1" smtClean="0">
                <a:latin typeface="Chiller" pitchFamily="82" charset="0"/>
              </a:rPr>
              <a:t>What</a:t>
            </a:r>
            <a:r>
              <a:rPr lang="tr-TR" sz="8800" dirty="0" smtClean="0">
                <a:latin typeface="Chiller" pitchFamily="82" charset="0"/>
              </a:rPr>
              <a:t> </a:t>
            </a:r>
            <a:r>
              <a:rPr lang="tr-TR" sz="8800" dirty="0" err="1" smtClean="0">
                <a:latin typeface="Chiller" pitchFamily="82" charset="0"/>
              </a:rPr>
              <a:t>if</a:t>
            </a:r>
            <a:r>
              <a:rPr lang="tr-TR" sz="8800" dirty="0" smtClean="0">
                <a:latin typeface="Chiller" pitchFamily="82" charset="0"/>
              </a:rPr>
              <a:t> </a:t>
            </a:r>
            <a:r>
              <a:rPr lang="tr-TR" sz="8800" dirty="0" err="1" smtClean="0">
                <a:latin typeface="Chiller" pitchFamily="82" charset="0"/>
              </a:rPr>
              <a:t>you</a:t>
            </a:r>
            <a:r>
              <a:rPr lang="tr-TR" sz="8800" dirty="0" smtClean="0">
                <a:latin typeface="Chiller" pitchFamily="82" charset="0"/>
              </a:rPr>
              <a:t> </a:t>
            </a:r>
            <a:r>
              <a:rPr lang="tr-TR" sz="8800" dirty="0" err="1" smtClean="0">
                <a:latin typeface="Chiller" pitchFamily="82" charset="0"/>
              </a:rPr>
              <a:t>cannot</a:t>
            </a:r>
            <a:r>
              <a:rPr lang="tr-TR" sz="8800" dirty="0" smtClean="0">
                <a:latin typeface="Chiller" pitchFamily="82" charset="0"/>
              </a:rPr>
              <a:t>?</a:t>
            </a:r>
            <a:endParaRPr lang="en-US" sz="8800" dirty="0">
              <a:latin typeface="Chille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75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1566</TotalTime>
  <Words>484</Words>
  <Application>Microsoft Office PowerPoint</Application>
  <PresentationFormat>A4 Kağıt (210x297 mm)</PresentationFormat>
  <Paragraphs>135</Paragraphs>
  <Slides>22</Slides>
  <Notes>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7" baseType="lpstr">
      <vt:lpstr>Arial</vt:lpstr>
      <vt:lpstr>Calibri</vt:lpstr>
      <vt:lpstr>Chiller</vt:lpstr>
      <vt:lpstr>Wingdings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Clinical Pearls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arzu</dc:creator>
  <cp:lastModifiedBy>Windows Kullanıcısı</cp:lastModifiedBy>
  <cp:revision>191</cp:revision>
  <dcterms:created xsi:type="dcterms:W3CDTF">2009-10-10T06:35:33Z</dcterms:created>
  <dcterms:modified xsi:type="dcterms:W3CDTF">2020-02-24T10:43:29Z</dcterms:modified>
</cp:coreProperties>
</file>