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8268373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7183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20632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4367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91F26BA-26D4-4F63-85A9-DAE01C08285D}" type="datetimeFigureOut">
              <a:rPr lang="tr-TR" smtClean="0">
                <a:solidFill>
                  <a:srgbClr val="E7E6E6"/>
                </a:solidFill>
              </a:rPr>
              <a:pPr/>
              <a:t>9.03.2020</a:t>
            </a:fld>
            <a:endParaRPr lang="tr-TR">
              <a:solidFill>
                <a:srgbClr val="E7E6E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E7E6E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A75190A-E21D-4AE4-A9DD-582D2EBA9A33}" type="slidenum">
              <a:rPr lang="tr-TR" smtClean="0">
                <a:solidFill>
                  <a:srgbClr val="E7E6E6"/>
                </a:solidFill>
              </a:rPr>
              <a:pPr/>
              <a:t>‹#›</a:t>
            </a:fld>
            <a:endParaRPr lang="tr-TR">
              <a:solidFill>
                <a:srgbClr val="E7E6E6"/>
              </a:solidFill>
            </a:endParaRPr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7877915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36270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31285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9118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84336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760520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4832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387772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368">
          <p15:clr>
            <a:srgbClr val="F26B43"/>
          </p15:clr>
        </p15:guide>
        <p15:guide id="2" orient="horz" pos="1440">
          <p15:clr>
            <a:srgbClr val="F26B43"/>
          </p15:clr>
        </p15:guide>
        <p15:guide id="3" orient="horz" pos="3696">
          <p15:clr>
            <a:srgbClr val="F26B43"/>
          </p15:clr>
        </p15:guide>
        <p15:guide id="4" orient="horz" pos="432">
          <p15:clr>
            <a:srgbClr val="F26B43"/>
          </p15:clr>
        </p15:guide>
        <p15:guide id="5" orient="horz" pos="1512">
          <p15:clr>
            <a:srgbClr val="F26B43"/>
          </p15:clr>
        </p15:guide>
        <p15:guide id="6" pos="6912">
          <p15:clr>
            <a:srgbClr val="F26B43"/>
          </p15:clr>
        </p15:guide>
        <p15:guide id="7" pos="936">
          <p15:clr>
            <a:srgbClr val="F26B43"/>
          </p15:clr>
        </p15:guide>
        <p15:guide id="8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EPIDEMIOLOGICAL RATES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Mortality</a:t>
            </a:r>
            <a:r>
              <a:rPr lang="tr-TR" b="1" dirty="0" smtClean="0"/>
              <a:t>:</a:t>
            </a:r>
            <a:r>
              <a:rPr lang="en-US" dirty="0" smtClean="0"/>
              <a:t> </a:t>
            </a:r>
            <a:r>
              <a:rPr lang="en-US" dirty="0"/>
              <a:t>measures are analogous to incidence measures</a:t>
            </a:r>
            <a:r>
              <a:rPr lang="en-US" dirty="0" smtClean="0"/>
              <a:t>,</a:t>
            </a:r>
            <a:r>
              <a:rPr lang="tr-TR" dirty="0" smtClean="0"/>
              <a:t>  </a:t>
            </a:r>
            <a:r>
              <a:rPr lang="en-US" dirty="0" smtClean="0"/>
              <a:t>where </a:t>
            </a:r>
            <a:r>
              <a:rPr lang="en-US" dirty="0"/>
              <a:t>the </a:t>
            </a:r>
            <a:r>
              <a:rPr lang="en-US" dirty="0" smtClean="0"/>
              <a:t>relevant</a:t>
            </a:r>
            <a:r>
              <a:rPr lang="tr-TR" dirty="0" smtClean="0"/>
              <a:t> </a:t>
            </a:r>
            <a:r>
              <a:rPr lang="en-US" dirty="0" smtClean="0"/>
              <a:t>outcome </a:t>
            </a:r>
            <a:r>
              <a:rPr lang="en-US" dirty="0"/>
              <a:t>is death </a:t>
            </a:r>
            <a:r>
              <a:rPr lang="en-US" dirty="0" smtClean="0"/>
              <a:t>associated</a:t>
            </a:r>
            <a:r>
              <a:rPr lang="tr-TR" dirty="0" smtClean="0"/>
              <a:t> </a:t>
            </a:r>
            <a:r>
              <a:rPr lang="en-US" dirty="0" smtClean="0"/>
              <a:t>with</a:t>
            </a:r>
            <a:r>
              <a:rPr lang="en-US" dirty="0"/>
              <a:t>, rather than new cases of, a specific </a:t>
            </a:r>
            <a:r>
              <a:rPr lang="en-US" dirty="0" smtClean="0"/>
              <a:t>disease</a:t>
            </a:r>
            <a:r>
              <a:rPr lang="tr-TR" dirty="0" smtClean="0"/>
              <a:t>.</a:t>
            </a:r>
          </a:p>
          <a:p>
            <a:r>
              <a:rPr lang="en-US" b="1" dirty="0"/>
              <a:t>Cumulative </a:t>
            </a:r>
            <a:r>
              <a:rPr lang="en-US" b="1" dirty="0" smtClean="0"/>
              <a:t>mortality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 smtClean="0"/>
              <a:t>can </a:t>
            </a:r>
            <a:r>
              <a:rPr lang="en-US" dirty="0"/>
              <a:t>be estimated in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similar </a:t>
            </a:r>
            <a:r>
              <a:rPr lang="en-US" dirty="0"/>
              <a:t>way to cumulative incidence, </a:t>
            </a:r>
            <a:r>
              <a:rPr lang="en-US" dirty="0" smtClean="0"/>
              <a:t>but</a:t>
            </a:r>
            <a:r>
              <a:rPr lang="tr-TR" dirty="0" smtClean="0"/>
              <a:t> </a:t>
            </a:r>
            <a:r>
              <a:rPr lang="en-US" dirty="0" smtClean="0"/>
              <a:t>with the</a:t>
            </a:r>
            <a:r>
              <a:rPr lang="tr-TR" dirty="0" smtClean="0"/>
              <a:t> </a:t>
            </a:r>
            <a:r>
              <a:rPr lang="en-US" dirty="0" smtClean="0"/>
              <a:t>numerator </a:t>
            </a:r>
            <a:r>
              <a:rPr lang="en-US" dirty="0"/>
              <a:t>comprising the number of deaths due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a </a:t>
            </a:r>
            <a:r>
              <a:rPr lang="en-US" dirty="0"/>
              <a:t>particular </a:t>
            </a:r>
            <a:r>
              <a:rPr lang="en-US" dirty="0" smtClean="0"/>
              <a:t>disease</a:t>
            </a:r>
            <a:r>
              <a:rPr lang="tr-TR" dirty="0" smtClean="0"/>
              <a:t> </a:t>
            </a:r>
            <a:r>
              <a:rPr lang="en-US" dirty="0" smtClean="0"/>
              <a:t>over </a:t>
            </a:r>
            <a:r>
              <a:rPr lang="en-US" dirty="0"/>
              <a:t>a specified period of time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the denominator comprising the number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individuals</a:t>
            </a:r>
            <a:r>
              <a:rPr lang="tr-TR" dirty="0" smtClean="0"/>
              <a:t> </a:t>
            </a:r>
            <a:r>
              <a:rPr lang="en-US" dirty="0" smtClean="0"/>
              <a:t>at </a:t>
            </a:r>
            <a:r>
              <a:rPr lang="en-US" dirty="0"/>
              <a:t>risk of dying during that </a:t>
            </a:r>
            <a:r>
              <a:rPr lang="en-US" dirty="0" smtClean="0"/>
              <a:t>period</a:t>
            </a:r>
            <a:r>
              <a:rPr lang="tr-TR" dirty="0" smtClean="0"/>
              <a:t>.</a:t>
            </a:r>
          </a:p>
          <a:p>
            <a:pPr lvl="1">
              <a:spcBef>
                <a:spcPts val="0"/>
              </a:spcBef>
            </a:pPr>
            <a:r>
              <a:rPr lang="tr-TR" i="0" dirty="0"/>
              <a:t>CM </a:t>
            </a:r>
            <a:r>
              <a:rPr lang="tr-TR" i="0" dirty="0" smtClean="0"/>
              <a:t>= </a:t>
            </a:r>
            <a:r>
              <a:rPr lang="en-US" i="0" u="sng" dirty="0" smtClean="0"/>
              <a:t>number </a:t>
            </a:r>
            <a:r>
              <a:rPr lang="en-US" i="0" u="sng" dirty="0"/>
              <a:t>of individuals that </a:t>
            </a:r>
            <a:r>
              <a:rPr lang="en-US" i="0" u="sng" dirty="0" smtClean="0"/>
              <a:t>die</a:t>
            </a:r>
            <a:r>
              <a:rPr lang="tr-TR" i="0" u="sng" dirty="0" smtClean="0"/>
              <a:t> </a:t>
            </a:r>
            <a:r>
              <a:rPr lang="tr-TR" i="0" u="sng" dirty="0" err="1" smtClean="0"/>
              <a:t>during</a:t>
            </a:r>
            <a:r>
              <a:rPr lang="tr-TR" i="0" u="sng" dirty="0" smtClean="0"/>
              <a:t> </a:t>
            </a:r>
            <a:r>
              <a:rPr lang="tr-TR" i="0" u="sng" dirty="0"/>
              <a:t>a </a:t>
            </a:r>
            <a:r>
              <a:rPr lang="tr-TR" i="0" u="sng" dirty="0" err="1"/>
              <a:t>particular</a:t>
            </a:r>
            <a:r>
              <a:rPr lang="tr-TR" i="0" u="sng" dirty="0"/>
              <a:t> </a:t>
            </a:r>
            <a:r>
              <a:rPr lang="tr-TR" i="0" u="sng" dirty="0" err="1"/>
              <a:t>period</a:t>
            </a:r>
            <a:endParaRPr lang="tr-TR" i="0" u="sng" dirty="0"/>
          </a:p>
          <a:p>
            <a:pPr marL="0" indent="0">
              <a:spcBef>
                <a:spcPts val="0"/>
              </a:spcBef>
              <a:buNone/>
            </a:pPr>
            <a:r>
              <a:rPr lang="tr-TR" dirty="0" smtClean="0"/>
              <a:t>                        </a:t>
            </a:r>
            <a:r>
              <a:rPr lang="en-US" dirty="0" smtClean="0"/>
              <a:t>number </a:t>
            </a:r>
            <a:r>
              <a:rPr lang="en-US" dirty="0"/>
              <a:t>of individuals in the </a:t>
            </a:r>
            <a:r>
              <a:rPr lang="en-US" dirty="0" smtClean="0"/>
              <a:t>population</a:t>
            </a:r>
            <a:r>
              <a:rPr lang="tr-TR" dirty="0" smtClean="0"/>
              <a:t> </a:t>
            </a:r>
            <a:r>
              <a:rPr lang="en-US" dirty="0" smtClean="0"/>
              <a:t>at </a:t>
            </a:r>
            <a:r>
              <a:rPr lang="en-US" dirty="0"/>
              <a:t>the beginning of that period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88548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EPIDEMIOLOGICAL RATES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Mortality rate (mortality density</a:t>
            </a:r>
            <a:r>
              <a:rPr lang="en-US" b="1" dirty="0" smtClean="0"/>
              <a:t>)</a:t>
            </a:r>
            <a:r>
              <a:rPr lang="en-US" dirty="0" smtClean="0"/>
              <a:t>, </a:t>
            </a:r>
            <a:r>
              <a:rPr lang="en-US" dirty="0"/>
              <a:t>is </a:t>
            </a:r>
            <a:r>
              <a:rPr lang="en-US" dirty="0" smtClean="0"/>
              <a:t>calculated</a:t>
            </a:r>
            <a:r>
              <a:rPr lang="tr-TR" dirty="0" smtClean="0"/>
              <a:t> </a:t>
            </a:r>
            <a:r>
              <a:rPr lang="tr-TR" dirty="0" err="1" smtClean="0"/>
              <a:t>similarly</a:t>
            </a:r>
            <a:r>
              <a:rPr lang="tr-TR" dirty="0" smtClean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incidence</a:t>
            </a:r>
            <a:r>
              <a:rPr lang="tr-TR" dirty="0"/>
              <a:t> </a:t>
            </a:r>
            <a:r>
              <a:rPr lang="tr-TR" dirty="0" smtClean="0"/>
              <a:t>rate.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tr-TR" sz="1600" dirty="0" smtClean="0"/>
              <a:t>	</a:t>
            </a:r>
          </a:p>
          <a:p>
            <a:pPr marL="0" indent="0">
              <a:spcBef>
                <a:spcPts val="0"/>
              </a:spcBef>
              <a:buNone/>
            </a:pPr>
            <a:r>
              <a:rPr lang="tr-TR" sz="1600" dirty="0" smtClean="0"/>
              <a:t>M= </a:t>
            </a:r>
            <a:r>
              <a:rPr lang="en-US" sz="1600" u="sng" dirty="0" smtClean="0"/>
              <a:t>number </a:t>
            </a:r>
            <a:r>
              <a:rPr lang="en-US" sz="1600" u="sng" dirty="0"/>
              <a:t>of deaths due to a disease that occur </a:t>
            </a:r>
            <a:r>
              <a:rPr lang="en-US" sz="1600" u="sng" dirty="0" smtClean="0"/>
              <a:t>in</a:t>
            </a:r>
            <a:r>
              <a:rPr lang="tr-TR" sz="1600" u="sng" dirty="0" smtClean="0"/>
              <a:t> </a:t>
            </a:r>
            <a:r>
              <a:rPr lang="en-US" sz="1600" u="sng" dirty="0" smtClean="0"/>
              <a:t>a </a:t>
            </a:r>
            <a:r>
              <a:rPr lang="en-US" sz="1600" u="sng" dirty="0"/>
              <a:t>population during a particular period of time</a:t>
            </a:r>
          </a:p>
          <a:p>
            <a:pPr marL="0" indent="0">
              <a:spcBef>
                <a:spcPts val="0"/>
              </a:spcBef>
              <a:buNone/>
            </a:pPr>
            <a:r>
              <a:rPr lang="tr-TR" sz="1600" dirty="0" smtClean="0"/>
              <a:t>                         </a:t>
            </a:r>
            <a:r>
              <a:rPr lang="en-US" sz="1600" dirty="0" smtClean="0"/>
              <a:t>the </a:t>
            </a:r>
            <a:r>
              <a:rPr lang="en-US" sz="1600" dirty="0"/>
              <a:t>sum over all individuals</a:t>
            </a:r>
            <a:r>
              <a:rPr lang="en-US" sz="1600" dirty="0" smtClean="0"/>
              <a:t>,</a:t>
            </a:r>
            <a:r>
              <a:rPr lang="tr-TR" sz="1600" dirty="0" smtClean="0"/>
              <a:t> </a:t>
            </a:r>
            <a:r>
              <a:rPr lang="en-US" sz="1600" dirty="0" smtClean="0"/>
              <a:t>of </a:t>
            </a:r>
            <a:r>
              <a:rPr lang="en-US" sz="1600" dirty="0"/>
              <a:t>the length of time at risk of </a:t>
            </a:r>
            <a:r>
              <a:rPr lang="en-US" sz="1600" dirty="0" smtClean="0"/>
              <a:t>dying</a:t>
            </a:r>
            <a:endParaRPr lang="tr-TR" sz="1600" dirty="0" smtClean="0"/>
          </a:p>
          <a:p>
            <a:pPr marL="0" indent="0">
              <a:spcBef>
                <a:spcPts val="0"/>
              </a:spcBef>
              <a:buNone/>
            </a:pPr>
            <a:endParaRPr lang="tr-TR" sz="1600" dirty="0" smtClean="0"/>
          </a:p>
          <a:p>
            <a:r>
              <a:rPr lang="tr-TR" b="1" dirty="0" err="1" smtClean="0"/>
              <a:t>Death</a:t>
            </a:r>
            <a:r>
              <a:rPr lang="tr-TR" b="1" dirty="0" smtClean="0"/>
              <a:t> rate, </a:t>
            </a:r>
            <a:r>
              <a:rPr lang="en-US" dirty="0"/>
              <a:t>is the total mortality rate for all </a:t>
            </a:r>
            <a:r>
              <a:rPr lang="en-US" dirty="0" smtClean="0"/>
              <a:t>diseases– </a:t>
            </a:r>
            <a:r>
              <a:rPr lang="en-US" dirty="0"/>
              <a:t>rather than one specific disease – in a population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tr-TR" b="1" dirty="0"/>
              <a:t>Case </a:t>
            </a:r>
            <a:r>
              <a:rPr lang="tr-TR" b="1" dirty="0" err="1" smtClean="0"/>
              <a:t>fatality</a:t>
            </a:r>
            <a:r>
              <a:rPr lang="tr-TR" b="1" dirty="0" smtClean="0"/>
              <a:t>,</a:t>
            </a:r>
            <a:r>
              <a:rPr lang="tr-TR" dirty="0" smtClean="0"/>
              <a:t> t</a:t>
            </a:r>
            <a:r>
              <a:rPr lang="en-US" dirty="0" smtClean="0"/>
              <a:t>he </a:t>
            </a:r>
            <a:r>
              <a:rPr lang="en-US" dirty="0"/>
              <a:t>tendency for a condition to cause the death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b="1" dirty="0" smtClean="0"/>
              <a:t>affected </a:t>
            </a:r>
            <a:r>
              <a:rPr lang="en-US" dirty="0"/>
              <a:t>animals in a specified time is the </a:t>
            </a:r>
            <a:r>
              <a:rPr lang="en-US" b="1" dirty="0"/>
              <a:t>case </a:t>
            </a:r>
            <a:r>
              <a:rPr lang="en-US" b="1" dirty="0" smtClean="0"/>
              <a:t>fatality</a:t>
            </a:r>
            <a:r>
              <a:rPr lang="tr-TR" dirty="0" smtClean="0"/>
              <a:t>.</a:t>
            </a:r>
          </a:p>
          <a:p>
            <a:pPr marL="530352" lvl="1" indent="0">
              <a:buNone/>
            </a:pPr>
            <a:r>
              <a:rPr lang="tr-TR" dirty="0" smtClean="0"/>
              <a:t>	</a:t>
            </a:r>
            <a:r>
              <a:rPr lang="tr-TR" i="0" dirty="0" smtClean="0"/>
              <a:t>CF</a:t>
            </a:r>
            <a:r>
              <a:rPr lang="tr-TR" dirty="0" smtClean="0"/>
              <a:t> = </a:t>
            </a:r>
            <a:r>
              <a:rPr lang="tr-TR" i="0" u="sng" dirty="0" err="1" smtClean="0"/>
              <a:t>number</a:t>
            </a:r>
            <a:r>
              <a:rPr lang="tr-TR" i="0" u="sng" dirty="0" smtClean="0"/>
              <a:t> </a:t>
            </a:r>
            <a:r>
              <a:rPr lang="tr-TR" i="0" u="sng" dirty="0"/>
              <a:t>of </a:t>
            </a:r>
            <a:r>
              <a:rPr lang="tr-TR" i="0" u="sng" dirty="0" err="1"/>
              <a:t>deaths</a:t>
            </a:r>
            <a:endParaRPr lang="tr-TR" i="0" u="sng" dirty="0"/>
          </a:p>
          <a:p>
            <a:pPr marL="530352" lvl="1" indent="0">
              <a:spcBef>
                <a:spcPts val="0"/>
              </a:spcBef>
              <a:buNone/>
            </a:pPr>
            <a:r>
              <a:rPr lang="tr-TR" dirty="0" smtClean="0"/>
              <a:t>	        </a:t>
            </a:r>
            <a:r>
              <a:rPr lang="tr-TR" i="0" dirty="0" err="1" smtClean="0"/>
              <a:t>number</a:t>
            </a:r>
            <a:r>
              <a:rPr lang="tr-TR" i="0" dirty="0" smtClean="0"/>
              <a:t> </a:t>
            </a:r>
            <a:r>
              <a:rPr lang="tr-TR" i="0" dirty="0"/>
              <a:t>of </a:t>
            </a:r>
            <a:r>
              <a:rPr lang="tr-TR" i="0" dirty="0" err="1"/>
              <a:t>diseased</a:t>
            </a:r>
            <a:r>
              <a:rPr lang="tr-TR" i="0" dirty="0"/>
              <a:t> </a:t>
            </a:r>
            <a:r>
              <a:rPr lang="tr-TR" i="0" dirty="0" err="1"/>
              <a:t>animals</a:t>
            </a:r>
            <a:endParaRPr lang="en-US" i="0" dirty="0"/>
          </a:p>
        </p:txBody>
      </p:sp>
    </p:spTree>
    <p:extLst>
      <p:ext uri="{BB962C8B-B14F-4D97-AF65-F5344CB8AC3E}">
        <p14:creationId xmlns:p14="http://schemas.microsoft.com/office/powerpoint/2010/main" val="16628654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EPIDEMIOLOGICAL RATES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 smtClean="0"/>
              <a:t>Morbidity</a:t>
            </a:r>
            <a:r>
              <a:rPr lang="tr-TR" dirty="0" smtClean="0"/>
              <a:t>, t</a:t>
            </a:r>
            <a:r>
              <a:rPr lang="en-US" dirty="0" smtClean="0"/>
              <a:t>he </a:t>
            </a:r>
            <a:r>
              <a:rPr lang="en-US" dirty="0"/>
              <a:t>proportion of sick animals in a population to the sum of the animals in the </a:t>
            </a:r>
            <a:r>
              <a:rPr lang="en-US" dirty="0" smtClean="0"/>
              <a:t>population</a:t>
            </a:r>
            <a:endParaRPr lang="tr-TR" dirty="0" smtClean="0"/>
          </a:p>
          <a:p>
            <a:pPr lvl="1"/>
            <a:r>
              <a:rPr lang="tr-TR" i="0" dirty="0" err="1" smtClean="0"/>
              <a:t>For</a:t>
            </a:r>
            <a:r>
              <a:rPr lang="tr-TR" i="0" dirty="0" smtClean="0"/>
              <a:t> </a:t>
            </a:r>
            <a:r>
              <a:rPr lang="tr-TR" i="0" dirty="0" err="1" smtClean="0"/>
              <a:t>example</a:t>
            </a:r>
            <a:r>
              <a:rPr lang="tr-TR" i="0" dirty="0" smtClean="0"/>
              <a:t>, </a:t>
            </a:r>
            <a:r>
              <a:rPr lang="en-US" i="0" dirty="0"/>
              <a:t>If there are 200 animals in a flock of sheep and 50 of them have brucellosis, the morbidity rate of brucellosis in this population is </a:t>
            </a:r>
            <a:endParaRPr lang="tr-TR" i="0" dirty="0" smtClean="0"/>
          </a:p>
          <a:p>
            <a:pPr marL="987552" lvl="2" indent="0">
              <a:buNone/>
            </a:pPr>
            <a:r>
              <a:rPr lang="tr-TR" dirty="0"/>
              <a:t>	</a:t>
            </a:r>
            <a:r>
              <a:rPr lang="tr-TR" u="sng" dirty="0" smtClean="0"/>
              <a:t>50</a:t>
            </a:r>
            <a:r>
              <a:rPr lang="tr-TR" dirty="0" smtClean="0"/>
              <a:t>  x 100 = </a:t>
            </a:r>
            <a:r>
              <a:rPr lang="en-US" dirty="0"/>
              <a:t>25</a:t>
            </a:r>
            <a:r>
              <a:rPr lang="en-US" dirty="0" smtClean="0"/>
              <a:t>%</a:t>
            </a:r>
            <a:endParaRPr lang="tr-TR" dirty="0"/>
          </a:p>
          <a:p>
            <a:pPr marL="987552" lvl="2" indent="0">
              <a:buNone/>
            </a:pPr>
            <a:r>
              <a:rPr lang="tr-TR" dirty="0"/>
              <a:t>	</a:t>
            </a:r>
            <a:r>
              <a:rPr lang="tr-TR" dirty="0" smtClean="0"/>
              <a:t>200</a:t>
            </a:r>
          </a:p>
          <a:p>
            <a:pPr marL="987552" lvl="2" indent="0">
              <a:buNone/>
            </a:pPr>
            <a:endParaRPr lang="tr-TR" dirty="0"/>
          </a:p>
          <a:p>
            <a:pPr marL="987552" lvl="2" indent="0">
              <a:buNone/>
            </a:pPr>
            <a:endParaRPr lang="tr-TR" dirty="0" smtClean="0"/>
          </a:p>
          <a:p>
            <a:pPr marL="987552" lvl="2" indent="0">
              <a:buNone/>
            </a:pPr>
            <a:endParaRPr lang="tr-TR" dirty="0"/>
          </a:p>
          <a:p>
            <a:pPr marL="0" lvl="0" indent="0">
              <a:buNone/>
            </a:pPr>
            <a:r>
              <a:rPr lang="tr-TR" sz="1050" i="1" dirty="0">
                <a:solidFill>
                  <a:srgbClr val="44546A"/>
                </a:solidFill>
              </a:rPr>
              <a:t>Reference: </a:t>
            </a:r>
            <a:r>
              <a:rPr lang="tr-TR" sz="1050" i="1" dirty="0" err="1">
                <a:solidFill>
                  <a:srgbClr val="44546A"/>
                </a:solidFill>
              </a:rPr>
              <a:t>Veterinary</a:t>
            </a:r>
            <a:r>
              <a:rPr lang="tr-TR" sz="1050" i="1" dirty="0">
                <a:solidFill>
                  <a:srgbClr val="44546A"/>
                </a:solidFill>
              </a:rPr>
              <a:t> </a:t>
            </a:r>
            <a:r>
              <a:rPr lang="tr-TR" sz="1050" i="1" dirty="0" err="1">
                <a:solidFill>
                  <a:srgbClr val="44546A"/>
                </a:solidFill>
              </a:rPr>
              <a:t>Epidemiology</a:t>
            </a:r>
            <a:r>
              <a:rPr lang="tr-TR" sz="1050" i="1" dirty="0">
                <a:solidFill>
                  <a:srgbClr val="44546A"/>
                </a:solidFill>
              </a:rPr>
              <a:t>, 4ed. Michael </a:t>
            </a:r>
            <a:r>
              <a:rPr lang="tr-TR" sz="1050" i="1" dirty="0" err="1">
                <a:solidFill>
                  <a:srgbClr val="44546A"/>
                </a:solidFill>
              </a:rPr>
              <a:t>Thrusfield</a:t>
            </a:r>
            <a:r>
              <a:rPr lang="tr-TR" sz="1050" i="1" dirty="0">
                <a:solidFill>
                  <a:srgbClr val="44546A"/>
                </a:solidFill>
              </a:rPr>
              <a:t> </a:t>
            </a:r>
            <a:r>
              <a:rPr lang="tr-TR" sz="1050" i="1" dirty="0" err="1">
                <a:solidFill>
                  <a:srgbClr val="44546A"/>
                </a:solidFill>
              </a:rPr>
              <a:t>with</a:t>
            </a:r>
            <a:r>
              <a:rPr lang="tr-TR" sz="1050" i="1" dirty="0">
                <a:solidFill>
                  <a:srgbClr val="44546A"/>
                </a:solidFill>
              </a:rPr>
              <a:t> Robert </a:t>
            </a:r>
            <a:r>
              <a:rPr lang="tr-TR" sz="1050" i="1" dirty="0" err="1">
                <a:solidFill>
                  <a:srgbClr val="44546A"/>
                </a:solidFill>
              </a:rPr>
              <a:t>Christley</a:t>
            </a:r>
            <a:r>
              <a:rPr lang="tr-TR" sz="1050" i="1" dirty="0">
                <a:solidFill>
                  <a:srgbClr val="44546A"/>
                </a:solidFill>
              </a:rPr>
              <a:t>, Brown H, </a:t>
            </a:r>
            <a:r>
              <a:rPr lang="tr-TR" sz="1050" i="1" dirty="0" err="1">
                <a:solidFill>
                  <a:srgbClr val="44546A"/>
                </a:solidFill>
              </a:rPr>
              <a:t>Diggle</a:t>
            </a:r>
            <a:r>
              <a:rPr lang="tr-TR" sz="1050" i="1" dirty="0">
                <a:solidFill>
                  <a:srgbClr val="44546A"/>
                </a:solidFill>
              </a:rPr>
              <a:t> PJ, French N, </a:t>
            </a:r>
            <a:r>
              <a:rPr lang="tr-TR" sz="1050" i="1" dirty="0" err="1">
                <a:solidFill>
                  <a:srgbClr val="44546A"/>
                </a:solidFill>
              </a:rPr>
              <a:t>Howe</a:t>
            </a:r>
            <a:r>
              <a:rPr lang="tr-TR" sz="1050" i="1" dirty="0">
                <a:solidFill>
                  <a:srgbClr val="44546A"/>
                </a:solidFill>
              </a:rPr>
              <a:t> K, </a:t>
            </a:r>
            <a:r>
              <a:rPr lang="tr-TR" sz="1050" i="1" dirty="0" err="1">
                <a:solidFill>
                  <a:srgbClr val="44546A"/>
                </a:solidFill>
              </a:rPr>
              <a:t>Kelly</a:t>
            </a:r>
            <a:r>
              <a:rPr lang="tr-TR" sz="1050" i="1" dirty="0">
                <a:solidFill>
                  <a:srgbClr val="44546A"/>
                </a:solidFill>
              </a:rPr>
              <a:t> L, </a:t>
            </a:r>
            <a:r>
              <a:rPr lang="tr-TR" sz="1050" i="1" dirty="0" err="1">
                <a:solidFill>
                  <a:srgbClr val="44546A"/>
                </a:solidFill>
              </a:rPr>
              <a:t>O’Connor</a:t>
            </a:r>
            <a:r>
              <a:rPr lang="tr-TR" sz="1050" i="1" dirty="0">
                <a:solidFill>
                  <a:srgbClr val="44546A"/>
                </a:solidFill>
              </a:rPr>
              <a:t> A, </a:t>
            </a:r>
            <a:r>
              <a:rPr lang="tr-TR" sz="1050" i="1" dirty="0" err="1">
                <a:solidFill>
                  <a:srgbClr val="44546A"/>
                </a:solidFill>
              </a:rPr>
              <a:t>Sargeant</a:t>
            </a:r>
            <a:r>
              <a:rPr lang="tr-TR" sz="1050" i="1" dirty="0">
                <a:solidFill>
                  <a:srgbClr val="44546A"/>
                </a:solidFill>
              </a:rPr>
              <a:t> J, </a:t>
            </a:r>
            <a:r>
              <a:rPr lang="tr-TR" sz="1050" i="1" dirty="0" err="1">
                <a:solidFill>
                  <a:srgbClr val="44546A"/>
                </a:solidFill>
              </a:rPr>
              <a:t>Wood</a:t>
            </a:r>
            <a:r>
              <a:rPr lang="tr-TR" sz="1050" i="1">
                <a:solidFill>
                  <a:srgbClr val="44546A"/>
                </a:solidFill>
              </a:rPr>
              <a:t> </a:t>
            </a:r>
            <a:r>
              <a:rPr lang="tr-TR" sz="1050" i="1">
                <a:solidFill>
                  <a:srgbClr val="44546A"/>
                </a:solidFill>
              </a:rPr>
              <a:t>H</a:t>
            </a:r>
            <a:r>
              <a:rPr lang="tr-TR" sz="1050" i="1" smtClean="0">
                <a:solidFill>
                  <a:srgbClr val="44546A"/>
                </a:solidFill>
              </a:rPr>
              <a:t>.</a:t>
            </a:r>
            <a:endParaRPr lang="tr-TR" sz="1050" i="1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4964603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171</Words>
  <Application>Microsoft Office PowerPoint</Application>
  <PresentationFormat>Geniş ekran</PresentationFormat>
  <Paragraphs>24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5" baseType="lpstr">
      <vt:lpstr>Franklin Gothic Book</vt:lpstr>
      <vt:lpstr>Crop</vt:lpstr>
      <vt:lpstr>EPIDEMIOLOGICAL RATES</vt:lpstr>
      <vt:lpstr>EPIDEMIOLOGICAL RATES</vt:lpstr>
      <vt:lpstr>EPIDEMIOLOGICAL RATES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EPIDEMIOLOGICAL RATES</dc:title>
  <dc:creator>Inci Basak Kaya</dc:creator>
  <cp:lastModifiedBy>Inci Basak Kaya</cp:lastModifiedBy>
  <cp:revision>2</cp:revision>
  <dcterms:created xsi:type="dcterms:W3CDTF">2020-03-09T08:02:20Z</dcterms:created>
  <dcterms:modified xsi:type="dcterms:W3CDTF">2020-03-09T08:28:23Z</dcterms:modified>
</cp:coreProperties>
</file>