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55490005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3: Transport Layer</a:t>
            </a:r>
          </a:p>
          <a:p>
            <a:r>
              <a:rPr lang="tr-TR" b="1" dirty="0" smtClean="0"/>
              <a:t>(PART 1)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Principles of 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Rdt 1.0 reliable data transfer over a reliable channel</a:t>
            </a:r>
          </a:p>
          <a:p>
            <a:pPr lvl="1"/>
            <a:r>
              <a:rPr lang="tr-TR" b="1" dirty="0" smtClean="0"/>
              <a:t>No bit errors</a:t>
            </a:r>
          </a:p>
          <a:p>
            <a:pPr lvl="1"/>
            <a:r>
              <a:rPr lang="tr-TR" b="1" dirty="0" smtClean="0"/>
              <a:t>No loss of packets</a:t>
            </a:r>
          </a:p>
          <a:p>
            <a:r>
              <a:rPr lang="tr-TR" b="1" dirty="0" smtClean="0"/>
              <a:t>Rdt 2.0 channel with bit errors</a:t>
            </a:r>
          </a:p>
          <a:p>
            <a:pPr lvl="1"/>
            <a:r>
              <a:rPr lang="tr-TR" b="1" dirty="0" smtClean="0"/>
              <a:t>Channel may flip bits in packet</a:t>
            </a:r>
          </a:p>
          <a:p>
            <a:pPr lvl="2"/>
            <a:r>
              <a:rPr lang="tr-TR" b="1" dirty="0" smtClean="0"/>
              <a:t>Checksum</a:t>
            </a:r>
          </a:p>
          <a:p>
            <a:pPr lvl="2"/>
            <a:r>
              <a:rPr lang="tr-TR" b="1" dirty="0" smtClean="0"/>
              <a:t>Acknowledgements (ACKs)</a:t>
            </a:r>
          </a:p>
          <a:p>
            <a:pPr lvl="2"/>
            <a:r>
              <a:rPr lang="tr-TR" b="1" dirty="0" smtClean="0"/>
              <a:t>Negative Acknowledgements (NAKs)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51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Principles of 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Rdt </a:t>
            </a:r>
            <a:r>
              <a:rPr lang="tr-TR" b="1" dirty="0" smtClean="0"/>
              <a:t>2.0 </a:t>
            </a:r>
            <a:r>
              <a:rPr lang="tr-TR" b="1" dirty="0"/>
              <a:t>channel </a:t>
            </a:r>
            <a:r>
              <a:rPr lang="tr-TR" b="1" dirty="0" smtClean="0"/>
              <a:t>has a big problem</a:t>
            </a:r>
          </a:p>
          <a:p>
            <a:pPr lvl="1"/>
            <a:r>
              <a:rPr lang="tr-TR" b="1" dirty="0" smtClean="0"/>
              <a:t>What happens if ACK/NAK corrupted? (RDT 2.1 sender handles garbled ACK/NAKs)</a:t>
            </a:r>
          </a:p>
          <a:p>
            <a:pPr lvl="1"/>
            <a:r>
              <a:rPr lang="tr-TR" b="1" dirty="0" smtClean="0"/>
              <a:t>Can not just retransmit: possible duplicate</a:t>
            </a:r>
          </a:p>
          <a:p>
            <a:pPr lvl="1"/>
            <a:r>
              <a:rPr lang="tr-TR" b="1" dirty="0" smtClean="0"/>
              <a:t>Handling duplicates:</a:t>
            </a:r>
          </a:p>
          <a:p>
            <a:pPr lvl="2"/>
            <a:r>
              <a:rPr lang="tr-TR" b="1" dirty="0" smtClean="0"/>
              <a:t>Sender retransmits current paket if ACK/NAK corrupted</a:t>
            </a:r>
          </a:p>
          <a:p>
            <a:pPr lvl="2"/>
            <a:r>
              <a:rPr lang="tr-TR" b="1" dirty="0" smtClean="0"/>
              <a:t>Sender adds sequence number to each paket</a:t>
            </a:r>
          </a:p>
          <a:p>
            <a:pPr lvl="2"/>
            <a:r>
              <a:rPr lang="tr-TR" b="1" dirty="0" smtClean="0"/>
              <a:t>Receiver discards duplicate paket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88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Principles of 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Rdt </a:t>
            </a:r>
            <a:r>
              <a:rPr lang="tr-TR" b="1" dirty="0" smtClean="0"/>
              <a:t>2.2 NAK-free protocol</a:t>
            </a:r>
          </a:p>
          <a:p>
            <a:pPr lvl="1"/>
            <a:r>
              <a:rPr lang="tr-TR" b="1" dirty="0" smtClean="0"/>
              <a:t>Same functionality as rdt 2.1 using ACKs only</a:t>
            </a:r>
          </a:p>
          <a:p>
            <a:pPr lvl="1"/>
            <a:r>
              <a:rPr lang="tr-TR" b="1" dirty="0" smtClean="0"/>
              <a:t>Instead of NAK receiver sends ACK for last paket received OK</a:t>
            </a:r>
          </a:p>
          <a:p>
            <a:pPr lvl="1"/>
            <a:r>
              <a:rPr lang="tr-TR" b="1" dirty="0" smtClean="0"/>
              <a:t>Duplicate ACK at sender results in same action as NAK: retransmit current paket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41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Principles of 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Rdt </a:t>
            </a:r>
            <a:r>
              <a:rPr lang="tr-TR" b="1" dirty="0" smtClean="0"/>
              <a:t>3.0 channels with errors and loss</a:t>
            </a:r>
          </a:p>
          <a:p>
            <a:pPr lvl="1"/>
            <a:r>
              <a:rPr lang="tr-TR" b="1" dirty="0" smtClean="0"/>
              <a:t>Underlying channel can also lose packets (data or ACKs)</a:t>
            </a:r>
          </a:p>
          <a:p>
            <a:pPr lvl="1"/>
            <a:r>
              <a:rPr lang="tr-TR" b="1" dirty="0" smtClean="0"/>
              <a:t>Sender waits reasonable amount of time for ACK</a:t>
            </a:r>
          </a:p>
          <a:p>
            <a:pPr lvl="1"/>
            <a:r>
              <a:rPr lang="tr-TR" b="1" dirty="0" smtClean="0"/>
              <a:t>Retransmits if no ACK received in this time</a:t>
            </a:r>
          </a:p>
          <a:p>
            <a:pPr lvl="1"/>
            <a:r>
              <a:rPr lang="tr-TR" b="1" dirty="0" smtClean="0"/>
              <a:t>Requires countdown timer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82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Principles of 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Pipelined protocols</a:t>
            </a:r>
          </a:p>
          <a:p>
            <a:pPr lvl="1"/>
            <a:r>
              <a:rPr lang="tr-TR" b="1" dirty="0" smtClean="0"/>
              <a:t>Pipelining: Sender allows multiple in flight yet to be acknowledged pakets</a:t>
            </a:r>
          </a:p>
          <a:p>
            <a:pPr lvl="2"/>
            <a:r>
              <a:rPr lang="tr-TR" b="1" dirty="0" smtClean="0"/>
              <a:t>Range of sequence numbers should be increased</a:t>
            </a:r>
          </a:p>
          <a:p>
            <a:pPr lvl="2"/>
            <a:r>
              <a:rPr lang="tr-TR" b="1" dirty="0" smtClean="0"/>
              <a:t>Buffering</a:t>
            </a:r>
          </a:p>
          <a:p>
            <a:pPr lvl="1"/>
            <a:r>
              <a:rPr lang="tr-TR" b="1" dirty="0" smtClean="0"/>
              <a:t>Two generic forms of pipelined protocols:</a:t>
            </a:r>
          </a:p>
          <a:p>
            <a:pPr lvl="2"/>
            <a:r>
              <a:rPr lang="tr-TR" b="1" dirty="0" smtClean="0"/>
              <a:t>Go-Back-N</a:t>
            </a:r>
          </a:p>
          <a:p>
            <a:pPr lvl="2"/>
            <a:r>
              <a:rPr lang="tr-TR" b="1" dirty="0" smtClean="0"/>
              <a:t>Selective Repeat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16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Principles of 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Go-back-N</a:t>
            </a:r>
          </a:p>
          <a:p>
            <a:pPr lvl="1"/>
            <a:r>
              <a:rPr lang="tr-TR" b="1" dirty="0" smtClean="0"/>
              <a:t>Sender can have up to N unacked packets in pipeline</a:t>
            </a:r>
          </a:p>
          <a:p>
            <a:pPr lvl="1"/>
            <a:r>
              <a:rPr lang="tr-TR" b="1" dirty="0" smtClean="0"/>
              <a:t>Receiver only sends cumulative ACKs</a:t>
            </a:r>
          </a:p>
          <a:p>
            <a:pPr lvl="1"/>
            <a:r>
              <a:rPr lang="tr-TR" b="1" dirty="0" smtClean="0"/>
              <a:t>Sender has timer for oldest unacked packet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01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Principles of 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Selective Repeat</a:t>
            </a:r>
          </a:p>
          <a:p>
            <a:pPr lvl="1"/>
            <a:r>
              <a:rPr lang="tr-TR" b="1" dirty="0" smtClean="0"/>
              <a:t>Sender can have up to N unacked packets in pipeline</a:t>
            </a:r>
          </a:p>
          <a:p>
            <a:pPr lvl="1"/>
            <a:r>
              <a:rPr lang="tr-TR" b="1" dirty="0" smtClean="0"/>
              <a:t>Receiver sends individual ACK for each packet</a:t>
            </a:r>
          </a:p>
          <a:p>
            <a:pPr lvl="1"/>
            <a:r>
              <a:rPr lang="tr-TR" b="1" dirty="0" smtClean="0"/>
              <a:t>Sender maintains timer for each unacked packet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90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Transport Layer Services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Connectionless Transport: UDP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Principles of Reliable </a:t>
            </a:r>
            <a:r>
              <a:rPr lang="tr-TR" sz="1900" b="1" smtClean="0">
                <a:solidFill>
                  <a:srgbClr val="3E3D2D"/>
                </a:solidFill>
              </a:rPr>
              <a:t>Data Transfer</a:t>
            </a:r>
            <a:endParaRPr 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Transport Layer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Transport layer provides logical communication between application processes</a:t>
            </a:r>
          </a:p>
          <a:p>
            <a:r>
              <a:rPr lang="tr-TR" b="1" dirty="0" smtClean="0"/>
              <a:t>Transport protocols run in end systems</a:t>
            </a:r>
          </a:p>
          <a:p>
            <a:r>
              <a:rPr lang="tr-TR" b="1" dirty="0" smtClean="0"/>
              <a:t>There are two transport layer protocols</a:t>
            </a:r>
          </a:p>
          <a:p>
            <a:pPr lvl="1"/>
            <a:r>
              <a:rPr lang="tr-TR" b="1" dirty="0" smtClean="0"/>
              <a:t>TCP</a:t>
            </a:r>
          </a:p>
          <a:p>
            <a:pPr lvl="1"/>
            <a:r>
              <a:rPr lang="tr-TR" b="1" dirty="0" smtClean="0"/>
              <a:t>UDP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Transport Layer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TCP</a:t>
            </a:r>
          </a:p>
          <a:p>
            <a:pPr lvl="1"/>
            <a:r>
              <a:rPr lang="tr-TR" b="1" dirty="0" smtClean="0"/>
              <a:t>Reliable, in-order delivery</a:t>
            </a:r>
          </a:p>
          <a:p>
            <a:pPr lvl="1"/>
            <a:r>
              <a:rPr lang="tr-TR" b="1" dirty="0" smtClean="0"/>
              <a:t>Congestion control</a:t>
            </a:r>
          </a:p>
          <a:p>
            <a:pPr lvl="1"/>
            <a:r>
              <a:rPr lang="tr-TR" b="1" dirty="0" smtClean="0"/>
              <a:t>Flow control</a:t>
            </a:r>
          </a:p>
          <a:p>
            <a:pPr lvl="1"/>
            <a:r>
              <a:rPr lang="tr-TR" b="1" dirty="0" smtClean="0"/>
              <a:t>Connection setup</a:t>
            </a:r>
          </a:p>
          <a:p>
            <a:r>
              <a:rPr lang="tr-TR" b="1" dirty="0" smtClean="0"/>
              <a:t>UDP</a:t>
            </a:r>
          </a:p>
          <a:p>
            <a:pPr lvl="1"/>
            <a:r>
              <a:rPr lang="tr-TR" b="1" dirty="0" smtClean="0"/>
              <a:t>Unreliable, unordered delivery</a:t>
            </a:r>
          </a:p>
          <a:p>
            <a:pPr lvl="1"/>
            <a:r>
              <a:rPr lang="tr-TR" b="1" dirty="0" smtClean="0"/>
              <a:t>No extension of best-effort IP</a:t>
            </a:r>
          </a:p>
          <a:p>
            <a:pPr lvl="1"/>
            <a:endParaRPr lang="tr-TR" b="1" dirty="0"/>
          </a:p>
          <a:p>
            <a:r>
              <a:rPr lang="tr-TR" b="1" dirty="0" smtClean="0"/>
              <a:t>Delay guarantees and bandwidth guarantees arenat available on TCP and UDP</a:t>
            </a:r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67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Connectionless Transport: UDP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UDP</a:t>
            </a:r>
          </a:p>
          <a:p>
            <a:pPr lvl="1"/>
            <a:r>
              <a:rPr lang="tr-TR" b="1" dirty="0" smtClean="0"/>
              <a:t>Best effort service</a:t>
            </a:r>
          </a:p>
          <a:p>
            <a:pPr lvl="1"/>
            <a:r>
              <a:rPr lang="tr-TR" b="1" dirty="0" smtClean="0"/>
              <a:t>UDP segments may be lost, or delivered out of order to applicaiton</a:t>
            </a:r>
          </a:p>
          <a:p>
            <a:pPr lvl="1"/>
            <a:r>
              <a:rPr lang="tr-TR" b="1" dirty="0" smtClean="0"/>
              <a:t>Connectionless</a:t>
            </a:r>
          </a:p>
          <a:p>
            <a:pPr lvl="1"/>
            <a:r>
              <a:rPr lang="tr-TR" b="1" dirty="0" smtClean="0"/>
              <a:t>No handshaking between UDP sender and receiver</a:t>
            </a:r>
          </a:p>
          <a:p>
            <a:pPr lvl="1"/>
            <a:r>
              <a:rPr lang="tr-TR" b="1" dirty="0" smtClean="0"/>
              <a:t>UDP is used by:</a:t>
            </a:r>
          </a:p>
          <a:p>
            <a:pPr lvl="2"/>
            <a:r>
              <a:rPr lang="tr-TR" b="1" dirty="0" smtClean="0"/>
              <a:t>Streaming Multimedia</a:t>
            </a:r>
          </a:p>
          <a:p>
            <a:pPr lvl="2"/>
            <a:r>
              <a:rPr lang="tr-TR" b="1" dirty="0" smtClean="0"/>
              <a:t>DNS</a:t>
            </a:r>
          </a:p>
          <a:p>
            <a:pPr lvl="2"/>
            <a:r>
              <a:rPr lang="tr-TR" b="1" dirty="0" smtClean="0"/>
              <a:t>SNMP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15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Connectionless Transport: UDP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Why UDP?</a:t>
            </a:r>
          </a:p>
          <a:p>
            <a:pPr lvl="1"/>
            <a:r>
              <a:rPr lang="tr-TR" b="1" dirty="0" smtClean="0"/>
              <a:t>No connection establishment (which can add delay)</a:t>
            </a:r>
          </a:p>
          <a:p>
            <a:pPr lvl="1"/>
            <a:r>
              <a:rPr lang="tr-TR" b="1" dirty="0" smtClean="0"/>
              <a:t>Simple: No connection state at sender or receiver</a:t>
            </a:r>
          </a:p>
          <a:p>
            <a:pPr lvl="1"/>
            <a:r>
              <a:rPr lang="tr-TR" b="1" dirty="0" smtClean="0"/>
              <a:t>Small header size</a:t>
            </a:r>
          </a:p>
          <a:p>
            <a:pPr lvl="1"/>
            <a:r>
              <a:rPr lang="tr-TR" b="1" dirty="0" smtClean="0"/>
              <a:t>No congestion control: (can blast away as fast as desired)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58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Connectionless Transport: UDP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UDP Checksum</a:t>
            </a:r>
          </a:p>
          <a:p>
            <a:pPr lvl="1"/>
            <a:r>
              <a:rPr lang="tr-TR" b="1" dirty="0" smtClean="0"/>
              <a:t>Used to detect errors in transmitted segment</a:t>
            </a:r>
          </a:p>
          <a:p>
            <a:pPr lvl="1"/>
            <a:r>
              <a:rPr lang="tr-TR" b="1" dirty="0" smtClean="0"/>
              <a:t>Sender:</a:t>
            </a:r>
          </a:p>
          <a:p>
            <a:pPr lvl="2"/>
            <a:r>
              <a:rPr lang="tr-TR" b="1" dirty="0" smtClean="0"/>
              <a:t>Treat segment contents as a sequence of 16 bit integers</a:t>
            </a:r>
          </a:p>
          <a:p>
            <a:pPr lvl="2"/>
            <a:r>
              <a:rPr lang="tr-TR" b="1" dirty="0" smtClean="0"/>
              <a:t>Checksum: addition of segment contents</a:t>
            </a:r>
          </a:p>
          <a:p>
            <a:pPr lvl="2"/>
            <a:r>
              <a:rPr lang="tr-TR" b="1" dirty="0" smtClean="0"/>
              <a:t>Sender puts checksum value into UDP checksum field</a:t>
            </a:r>
          </a:p>
          <a:p>
            <a:pPr marL="365760" lvl="1" indent="0">
              <a:buNone/>
            </a:pPr>
            <a:endParaRPr lang="tr-TR" b="1" dirty="0" smtClean="0"/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5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Connectionless Transport: UDP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UDP Checksum</a:t>
            </a:r>
          </a:p>
          <a:p>
            <a:pPr lvl="1"/>
            <a:r>
              <a:rPr lang="tr-TR" b="1" dirty="0" smtClean="0"/>
              <a:t>Used to detect errors in transmitted segment</a:t>
            </a:r>
          </a:p>
          <a:p>
            <a:pPr lvl="1"/>
            <a:r>
              <a:rPr lang="tr-TR" b="1" dirty="0" smtClean="0"/>
              <a:t>Receiver:</a:t>
            </a:r>
          </a:p>
          <a:p>
            <a:pPr lvl="2"/>
            <a:r>
              <a:rPr lang="tr-TR" b="1" dirty="0" smtClean="0"/>
              <a:t>Compute checksum of received segment</a:t>
            </a:r>
          </a:p>
          <a:p>
            <a:pPr lvl="2"/>
            <a:r>
              <a:rPr lang="tr-TR" b="1" dirty="0" smtClean="0"/>
              <a:t>Check the computed checksum whether it is equal to checksum field value or not</a:t>
            </a:r>
          </a:p>
          <a:p>
            <a:pPr lvl="3"/>
            <a:r>
              <a:rPr lang="tr-TR" b="1" dirty="0" smtClean="0"/>
              <a:t>NO: error detected</a:t>
            </a:r>
          </a:p>
          <a:p>
            <a:pPr lvl="3"/>
            <a:r>
              <a:rPr lang="tr-TR" b="1" dirty="0" smtClean="0"/>
              <a:t>YES: no error detected</a:t>
            </a:r>
          </a:p>
          <a:p>
            <a:pPr marL="365760" lvl="1" indent="0">
              <a:buNone/>
            </a:pPr>
            <a:endParaRPr lang="tr-TR" b="1" dirty="0" smtClean="0"/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95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Principles of Reliable Data Transfer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Reliable data transfer is important in applicaiton, transport and link layers</a:t>
            </a:r>
          </a:p>
          <a:p>
            <a:r>
              <a:rPr lang="tr-TR" b="1" dirty="0" smtClean="0"/>
              <a:t>The complexity of reliable data transfer protocol is related to the characteristics of unreliable channel</a:t>
            </a:r>
          </a:p>
          <a:p>
            <a:r>
              <a:rPr lang="tr-TR" b="1" dirty="0" smtClean="0"/>
              <a:t>Incrementally reliable data transfer protocol will be developed.</a:t>
            </a:r>
          </a:p>
          <a:p>
            <a:r>
              <a:rPr lang="tr-TR" b="1" dirty="0" smtClean="0"/>
              <a:t>Only unidirectional data transfer will be considered.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43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9180</TotalTime>
  <Words>614</Words>
  <Application>Microsoft Office PowerPoint</Application>
  <PresentationFormat>On-screen Show (4:3)</PresentationFormat>
  <Paragraphs>138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</vt:lpstr>
      <vt:lpstr>Century Gothic</vt:lpstr>
      <vt:lpstr>Wingdings 2</vt:lpstr>
      <vt:lpstr>Austin</vt:lpstr>
      <vt:lpstr>55490005</vt:lpstr>
      <vt:lpstr>Outline</vt:lpstr>
      <vt:lpstr>Transport Layer Services</vt:lpstr>
      <vt:lpstr>Transport Layer Services</vt:lpstr>
      <vt:lpstr>Connectionless Transport: UDP</vt:lpstr>
      <vt:lpstr>Connectionless Transport: UDP</vt:lpstr>
      <vt:lpstr>Connectionless Transport: UDP</vt:lpstr>
      <vt:lpstr>Connectionless Transport: UDP</vt:lpstr>
      <vt:lpstr>Principles of Reliable Data Transfer</vt:lpstr>
      <vt:lpstr>Principles of Reliable Data Transfer</vt:lpstr>
      <vt:lpstr>Principles of Reliable Data Transfer</vt:lpstr>
      <vt:lpstr>Principles of Reliable Data Transfer</vt:lpstr>
      <vt:lpstr>Principles of Reliable Data Transfer</vt:lpstr>
      <vt:lpstr>Principles of Reliable Data Transfer</vt:lpstr>
      <vt:lpstr>Principles of Reliable Data Transfer</vt:lpstr>
      <vt:lpstr>Principles of Reliable Data Transfer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530</cp:revision>
  <dcterms:created xsi:type="dcterms:W3CDTF">2006-08-16T00:00:00Z</dcterms:created>
  <dcterms:modified xsi:type="dcterms:W3CDTF">2019-12-04T11:41:26Z</dcterms:modified>
</cp:coreProperties>
</file>