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4" r:id="rId3"/>
    <p:sldId id="343" r:id="rId4"/>
    <p:sldId id="344" r:id="rId5"/>
    <p:sldId id="345" r:id="rId6"/>
    <p:sldId id="305" r:id="rId7"/>
    <p:sldId id="312" r:id="rId8"/>
    <p:sldId id="306" r:id="rId9"/>
    <p:sldId id="307" r:id="rId10"/>
    <p:sldId id="308" r:id="rId11"/>
    <p:sldId id="311" r:id="rId12"/>
    <p:sldId id="257" r:id="rId13"/>
    <p:sldId id="258" r:id="rId14"/>
    <p:sldId id="340" r:id="rId15"/>
    <p:sldId id="297" r:id="rId16"/>
    <p:sldId id="263" r:id="rId17"/>
    <p:sldId id="274" r:id="rId18"/>
    <p:sldId id="276" r:id="rId19"/>
    <p:sldId id="277" r:id="rId20"/>
    <p:sldId id="267" r:id="rId21"/>
    <p:sldId id="269" r:id="rId22"/>
    <p:sldId id="272" r:id="rId23"/>
    <p:sldId id="280" r:id="rId24"/>
    <p:sldId id="281" r:id="rId25"/>
    <p:sldId id="348" r:id="rId26"/>
    <p:sldId id="349"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3E0591D-A16D-41AD-A614-ACF8049099C8}" type="datetimeFigureOut">
              <a:rPr lang="tr-TR" smtClean="0"/>
              <a:t>6.04.2022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117179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E0591D-A16D-41AD-A614-ACF8049099C8}" type="datetimeFigureOut">
              <a:rPr lang="tr-TR" smtClean="0"/>
              <a:t>6.04.2022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2314495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E0591D-A16D-41AD-A614-ACF8049099C8}" type="datetimeFigureOut">
              <a:rPr lang="tr-TR" smtClean="0"/>
              <a:t>6.04.2022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700837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E0591D-A16D-41AD-A614-ACF8049099C8}" type="datetimeFigureOut">
              <a:rPr lang="tr-TR" smtClean="0"/>
              <a:t>6.04.2022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89233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3E0591D-A16D-41AD-A614-ACF8049099C8}" type="datetimeFigureOut">
              <a:rPr lang="tr-TR" smtClean="0"/>
              <a:t>6.04.2022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837876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E0591D-A16D-41AD-A614-ACF8049099C8}" type="datetimeFigureOut">
              <a:rPr lang="tr-TR" smtClean="0"/>
              <a:t>6.04.2022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43090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E0591D-A16D-41AD-A614-ACF8049099C8}" type="datetimeFigureOut">
              <a:rPr lang="tr-TR" smtClean="0"/>
              <a:t>6.04.2022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535152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E0591D-A16D-41AD-A614-ACF8049099C8}" type="datetimeFigureOut">
              <a:rPr lang="tr-TR" smtClean="0"/>
              <a:t>6.04.2022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126383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E0591D-A16D-41AD-A614-ACF8049099C8}" type="datetimeFigureOut">
              <a:rPr lang="tr-TR" smtClean="0"/>
              <a:t>6.04.2022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339852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3E0591D-A16D-41AD-A614-ACF8049099C8}" type="datetimeFigureOut">
              <a:rPr lang="tr-TR" smtClean="0"/>
              <a:t>6.04.2022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1168796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3E0591D-A16D-41AD-A614-ACF8049099C8}" type="datetimeFigureOut">
              <a:rPr lang="tr-TR" smtClean="0"/>
              <a:t>6.04.2022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6F62FF-2C2E-4F3B-8511-079B4BBBDC02}" type="slidenum">
              <a:rPr lang="tr-TR" smtClean="0"/>
              <a:t>‹#›</a:t>
            </a:fld>
            <a:endParaRPr lang="tr-TR"/>
          </a:p>
        </p:txBody>
      </p:sp>
    </p:spTree>
    <p:extLst>
      <p:ext uri="{BB962C8B-B14F-4D97-AF65-F5344CB8AC3E}">
        <p14:creationId xmlns:p14="http://schemas.microsoft.com/office/powerpoint/2010/main" val="584066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0591D-A16D-41AD-A614-ACF8049099C8}" type="datetimeFigureOut">
              <a:rPr lang="tr-TR" smtClean="0"/>
              <a:t>6.04.2022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6F62FF-2C2E-4F3B-8511-079B4BBBDC02}" type="slidenum">
              <a:rPr lang="tr-TR" smtClean="0"/>
              <a:t>‹#›</a:t>
            </a:fld>
            <a:endParaRPr lang="tr-TR"/>
          </a:p>
        </p:txBody>
      </p:sp>
    </p:spTree>
    <p:extLst>
      <p:ext uri="{BB962C8B-B14F-4D97-AF65-F5344CB8AC3E}">
        <p14:creationId xmlns:p14="http://schemas.microsoft.com/office/powerpoint/2010/main" val="1327866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darienwellness.com/david-ezell-m-a-m-s-l-p-c-l-m-h-c/"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singlecare.com/conditions/bipolar-disorder-treatment-and-medications/"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medicalnewstoday.com/kc/antidepressants-work-248320" TargetMode="External"/><Relationship Id="rId2" Type="http://schemas.openxmlformats.org/officeDocument/2006/relationships/hyperlink" Target="https://www.medicalnewstoday.com/info/anxiety/"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medicalnewstoday.com/articles/296579.php"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webmd.com/depression/depression-tv/default.htm" TargetMode="External"/><Relationship Id="rId2" Type="http://schemas.openxmlformats.org/officeDocument/2006/relationships/hyperlink" Target="https://www.webmd.com/depression/ss/slideshow-depression-overview"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my.clevelandclinic.org/health/diseases/9290-depression-overview"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my.clevelandclinic.org/health/articles/11874-stress"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psycom.net/depression.central.html" TargetMode="External"/><Relationship Id="rId2" Type="http://schemas.openxmlformats.org/officeDocument/2006/relationships/hyperlink" Target="https://www.psycom.net/depression.central.bipolar.html"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my.clevelandclinic.org/health/symptoms/8106-nausea--vomiting"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my.clevelandclinic.org/health/treatments/9302-electroconvulsive-therapy"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impactofbipolar.com/en/about-bipolar-disorder" TargetMode="External"/><Relationship Id="rId2" Type="http://schemas.openxmlformats.org/officeDocument/2006/relationships/hyperlink" Target="https://www.eurekalert.org/pub_releases/2017-05/spmd-umm050517.php" TargetMode="External"/><Relationship Id="rId1" Type="http://schemas.openxmlformats.org/officeDocument/2006/relationships/slideLayout" Target="../slideLayouts/slideLayout7.xml"/><Relationship Id="rId4" Type="http://schemas.openxmlformats.org/officeDocument/2006/relationships/hyperlink" Target="http://www.webmd.com/bipolar-disorder/guide/electroconvulsive-therapy-ec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my.clevelandclinic.org/health/diseases/9536-anxiety-disorders" TargetMode="External"/><Relationship Id="rId2" Type="http://schemas.openxmlformats.org/officeDocument/2006/relationships/hyperlink" Target="https://my.clevelandclinic.org/health/diseases/4784-attention-deficithyperactivity-disorder-adhd" TargetMode="External"/><Relationship Id="rId1" Type="http://schemas.openxmlformats.org/officeDocument/2006/relationships/slideLayout" Target="../slideLayouts/slideLayout7.xml"/><Relationship Id="rId4" Type="http://schemas.openxmlformats.org/officeDocument/2006/relationships/hyperlink" Target="https://my.clevelandclinic.org/health/diseases/9545-post-traumatic-stress-disorder-pts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nimh.nih.gov/health/topics/bipolar-disorder/index.s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annahindell.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745671" y="517589"/>
            <a:ext cx="8695115"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2800" dirty="0" err="1" smtClean="0"/>
              <a:t>Major</a:t>
            </a:r>
            <a:r>
              <a:rPr lang="tr-TR" sz="2800" dirty="0" smtClean="0"/>
              <a:t> depresyon ve </a:t>
            </a:r>
            <a:r>
              <a:rPr lang="tr-TR" sz="2800" dirty="0" err="1" smtClean="0"/>
              <a:t>bipolar</a:t>
            </a:r>
            <a:r>
              <a:rPr lang="tr-TR" sz="2800" dirty="0" smtClean="0"/>
              <a:t> depresyon tedavisi</a:t>
            </a:r>
            <a:endParaRPr lang="tr-TR" sz="2800" dirty="0"/>
          </a:p>
        </p:txBody>
      </p:sp>
      <p:sp>
        <p:nvSpPr>
          <p:cNvPr id="5" name="Rectangle 1"/>
          <p:cNvSpPr>
            <a:spLocks noChangeArrowheads="1"/>
          </p:cNvSpPr>
          <p:nvPr/>
        </p:nvSpPr>
        <p:spPr bwMode="auto">
          <a:xfrm>
            <a:off x="1920239" y="5629098"/>
            <a:ext cx="6192983" cy="620691"/>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tr-TR" altLang="tr-TR" sz="2100" b="0" i="0" u="none" strike="noStrike" cap="none" normalizeH="0" baseline="0" dirty="0" err="1" smtClean="0">
                <a:ln>
                  <a:noFill/>
                </a:ln>
                <a:solidFill>
                  <a:srgbClr val="202124"/>
                </a:solidFill>
                <a:effectLst/>
                <a:latin typeface="inherit"/>
              </a:rPr>
              <a:t>Major</a:t>
            </a:r>
            <a:r>
              <a:rPr kumimoji="0" lang="tr-TR" altLang="tr-TR" sz="2100" b="0" i="0" u="none" strike="noStrike" cap="none" normalizeH="0" baseline="0" dirty="0" smtClean="0">
                <a:ln>
                  <a:noFill/>
                </a:ln>
                <a:solidFill>
                  <a:srgbClr val="202124"/>
                </a:solidFill>
                <a:effectLst/>
                <a:latin typeface="inherit"/>
              </a:rPr>
              <a:t> </a:t>
            </a:r>
            <a:r>
              <a:rPr kumimoji="0" lang="tr-TR" altLang="tr-TR" sz="2100" b="0" i="0" u="none" strike="noStrike" cap="none" normalizeH="0" baseline="0" dirty="0" err="1" smtClean="0">
                <a:ln>
                  <a:noFill/>
                </a:ln>
                <a:solidFill>
                  <a:srgbClr val="202124"/>
                </a:solidFill>
                <a:effectLst/>
                <a:latin typeface="inherit"/>
              </a:rPr>
              <a:t>depression</a:t>
            </a:r>
            <a:r>
              <a:rPr kumimoji="0" lang="tr-TR" altLang="tr-TR" sz="2100" b="0" i="0" u="none" strike="noStrike" cap="none" normalizeH="0" baseline="0" dirty="0" smtClean="0">
                <a:ln>
                  <a:noFill/>
                </a:ln>
                <a:solidFill>
                  <a:srgbClr val="202124"/>
                </a:solidFill>
                <a:effectLst/>
                <a:latin typeface="inherit"/>
              </a:rPr>
              <a:t> </a:t>
            </a:r>
            <a:r>
              <a:rPr kumimoji="0" lang="tr-TR" altLang="tr-TR" sz="2100" b="0" i="0" u="none" strike="noStrike" cap="none" normalizeH="0" baseline="0" dirty="0" err="1" smtClean="0">
                <a:ln>
                  <a:noFill/>
                </a:ln>
                <a:solidFill>
                  <a:srgbClr val="202124"/>
                </a:solidFill>
                <a:effectLst/>
                <a:latin typeface="inherit"/>
              </a:rPr>
              <a:t>and</a:t>
            </a:r>
            <a:r>
              <a:rPr kumimoji="0" lang="tr-TR" altLang="tr-TR" sz="2100" b="0" i="0" u="none" strike="noStrike" cap="none" normalizeH="0" baseline="0" dirty="0" smtClean="0">
                <a:ln>
                  <a:noFill/>
                </a:ln>
                <a:solidFill>
                  <a:srgbClr val="202124"/>
                </a:solidFill>
                <a:effectLst/>
                <a:latin typeface="inherit"/>
              </a:rPr>
              <a:t> </a:t>
            </a:r>
            <a:r>
              <a:rPr kumimoji="0" lang="tr-TR" altLang="tr-TR" sz="2100" b="0" i="0" u="none" strike="noStrike" cap="none" normalizeH="0" baseline="0" dirty="0" err="1" smtClean="0">
                <a:ln>
                  <a:noFill/>
                </a:ln>
                <a:solidFill>
                  <a:srgbClr val="202124"/>
                </a:solidFill>
                <a:effectLst/>
                <a:latin typeface="inherit"/>
              </a:rPr>
              <a:t>bipolar</a:t>
            </a:r>
            <a:r>
              <a:rPr kumimoji="0" lang="tr-TR" altLang="tr-TR" sz="2100" b="0" i="0" u="none" strike="noStrike" cap="none" normalizeH="0" baseline="0" dirty="0" smtClean="0">
                <a:ln>
                  <a:noFill/>
                </a:ln>
                <a:solidFill>
                  <a:srgbClr val="202124"/>
                </a:solidFill>
                <a:effectLst/>
                <a:latin typeface="inherit"/>
              </a:rPr>
              <a:t> </a:t>
            </a:r>
            <a:r>
              <a:rPr kumimoji="0" lang="tr-TR" altLang="tr-TR" sz="2100" b="0" i="0" u="none" strike="noStrike" cap="none" normalizeH="0" baseline="0" dirty="0" err="1" smtClean="0">
                <a:ln>
                  <a:noFill/>
                </a:ln>
                <a:solidFill>
                  <a:srgbClr val="202124"/>
                </a:solidFill>
                <a:effectLst/>
                <a:latin typeface="inherit"/>
              </a:rPr>
              <a:t>depression</a:t>
            </a:r>
            <a:r>
              <a:rPr kumimoji="0" lang="tr-TR" altLang="tr-TR" sz="2100" b="0" i="0" u="none" strike="noStrike" cap="none" normalizeH="0" baseline="0" dirty="0" smtClean="0">
                <a:ln>
                  <a:noFill/>
                </a:ln>
                <a:solidFill>
                  <a:srgbClr val="202124"/>
                </a:solidFill>
                <a:effectLst/>
                <a:latin typeface="inherit"/>
              </a:rPr>
              <a:t> </a:t>
            </a:r>
            <a:r>
              <a:rPr kumimoji="0" lang="tr-TR" altLang="tr-TR" sz="2100" b="0" i="0" u="none" strike="noStrike" cap="none" normalizeH="0" baseline="0" dirty="0" err="1" smtClean="0">
                <a:ln>
                  <a:noFill/>
                </a:ln>
                <a:solidFill>
                  <a:srgbClr val="202124"/>
                </a:solidFill>
                <a:effectLst/>
                <a:latin typeface="inherit"/>
              </a:rPr>
              <a:t>treatment</a:t>
            </a:r>
            <a:r>
              <a:rPr kumimoji="0" lang="tr-TR" altLang="tr-TR" sz="800" b="0" i="0" u="none" strike="noStrike" cap="none" normalizeH="0" baseline="0" dirty="0" smtClean="0">
                <a:ln>
                  <a:noFill/>
                </a:ln>
                <a:solidFill>
                  <a:schemeClr val="tx1"/>
                </a:solidFill>
                <a:effectLst/>
              </a:rPr>
              <a:t> </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6254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7444" y="5483688"/>
            <a:ext cx="11114117"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0" i="0" dirty="0" smtClean="0">
                <a:effectLst/>
                <a:latin typeface="proxima-nova"/>
              </a:rPr>
              <a:t>“When they are in the manic stage being around them can be rather exhausting,” says</a:t>
            </a:r>
            <a:r>
              <a:rPr lang="en-US" sz="1200" b="0" i="0" u="sng" dirty="0" smtClean="0">
                <a:effectLst/>
                <a:latin typeface="proxima-nova"/>
                <a:hlinkClick r:id="rId2"/>
              </a:rPr>
              <a:t> David Ezell</a:t>
            </a:r>
            <a:r>
              <a:rPr lang="en-US" sz="1200" b="0" i="0" dirty="0" smtClean="0">
                <a:effectLst/>
                <a:latin typeface="proxima-nova"/>
              </a:rPr>
              <a:t>, LMHC, the CEO and founder of Darien Wellness.</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 “They tend to have endless energy, set a vast number of goals, and have beliefs about themselves that aren’t true or are even impossible for humans to achieve.”</a:t>
            </a:r>
          </a:p>
          <a:p>
            <a:pPr marL="171450" indent="-171450">
              <a:buFont typeface="Arial" panose="020B0604020202020204" pitchFamily="34" charset="0"/>
              <a:buChar char="•"/>
            </a:pPr>
            <a:r>
              <a:rPr lang="en-US" sz="1200" b="0" i="0" dirty="0" smtClean="0">
                <a:effectLst/>
                <a:latin typeface="proxima-nova"/>
              </a:rPr>
              <a:t>“Conversely, when they are experiencing the depressive side of their mood they essentially become the opposite with regard to mood. </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They don’t want to do anything, they tend to disengage from people and become fairly lifeless. As a result, people withdraw from them,” says Ezell.</a:t>
            </a:r>
            <a:endParaRPr lang="en-US" sz="1200" b="0" i="0" dirty="0">
              <a:effectLst/>
              <a:latin typeface="proxima-nova"/>
            </a:endParaRPr>
          </a:p>
        </p:txBody>
      </p:sp>
      <p:sp>
        <p:nvSpPr>
          <p:cNvPr id="3" name="Rectangle 1"/>
          <p:cNvSpPr>
            <a:spLocks noChangeArrowheads="1"/>
          </p:cNvSpPr>
          <p:nvPr/>
        </p:nvSpPr>
        <p:spPr bwMode="auto">
          <a:xfrm>
            <a:off x="193729" y="230996"/>
            <a:ext cx="11441545" cy="1082356"/>
          </a:xfrm>
          <a:prstGeom prst="rect">
            <a:avLst/>
          </a:prstGeom>
          <a:ln/>
          <a:extLst/>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rPr>
              <a:t>Darien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Wellness'ın</a:t>
            </a:r>
            <a:r>
              <a:rPr kumimoji="0" lang="tr-TR" altLang="tr-TR" sz="1200" b="0" i="0" u="none" strike="noStrike" cap="none" normalizeH="0" baseline="0" dirty="0" smtClean="0">
                <a:ln>
                  <a:noFill/>
                </a:ln>
                <a:solidFill>
                  <a:srgbClr val="202124"/>
                </a:solidFill>
                <a:effectLst/>
              </a:rPr>
              <a:t> CEO'su ve kurucusu LMHC David </a:t>
            </a:r>
            <a:r>
              <a:rPr kumimoji="0" lang="tr-TR" altLang="tr-TR" sz="1200" b="0" i="0" u="none" strike="noStrike" cap="none" normalizeH="0" baseline="0" dirty="0" err="1" smtClean="0">
                <a:ln>
                  <a:noFill/>
                </a:ln>
                <a:solidFill>
                  <a:srgbClr val="202124"/>
                </a:solidFill>
                <a:effectLst/>
              </a:rPr>
              <a:t>Ezell</a:t>
            </a:r>
            <a:r>
              <a:rPr kumimoji="0" lang="tr-TR" altLang="tr-TR" sz="1200" b="0" i="0" u="none" strike="noStrike" cap="none" normalizeH="0" baseline="0" dirty="0" smtClean="0">
                <a:ln>
                  <a:noFill/>
                </a:ln>
                <a:solidFill>
                  <a:srgbClr val="202124"/>
                </a:solidFill>
                <a:effectLst/>
              </a:rPr>
              <a:t>,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a:t>
            </a:r>
            <a:r>
              <a:rPr kumimoji="0" lang="tr-TR" altLang="tr-TR" sz="1200" b="0" i="0" u="none" strike="noStrike" cap="none" normalizeH="0" baseline="0" dirty="0" err="1" smtClean="0">
                <a:ln>
                  <a:noFill/>
                </a:ln>
                <a:solidFill>
                  <a:srgbClr val="202124"/>
                </a:solidFill>
                <a:effectLst/>
              </a:rPr>
              <a:t>Manik</a:t>
            </a:r>
            <a:r>
              <a:rPr kumimoji="0" lang="tr-TR" altLang="tr-TR" sz="1200" b="0" i="0" u="none" strike="noStrike" cap="none" normalizeH="0" baseline="0" dirty="0" smtClean="0">
                <a:ln>
                  <a:noFill/>
                </a:ln>
                <a:solidFill>
                  <a:srgbClr val="202124"/>
                </a:solidFill>
                <a:effectLst/>
              </a:rPr>
              <a:t> aşamada olduklarında etraflarında olmak oldukça yorucu olabilir" diyor.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“Sonsuz bir enerjiye sahip olma, çok sayıda hedef belirleme ve kendileri hakkında doğru olmayan, hatta insanlar için ulaşılması imkansız olan inançlara sahip olma eğilimindedirler.” “Tersine, ruh hallerinin depresif tarafını deneyimlediklerinde, ruh hali açısından esasen tam tersi oluyorlar.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Hiçbir şey yapmak istemiyorlar, insanlardan uzaklaşmaya ve oldukça cansız olmaya meyillidirler.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Sonuç olarak insanlar onlardan uzaklaşıyor” diyor </a:t>
            </a:r>
            <a:r>
              <a:rPr kumimoji="0" lang="tr-TR" altLang="tr-TR" sz="1200" b="0" i="0" u="none" strike="noStrike" cap="none" normalizeH="0" baseline="0" dirty="0" err="1" smtClean="0">
                <a:ln>
                  <a:noFill/>
                </a:ln>
                <a:solidFill>
                  <a:srgbClr val="202124"/>
                </a:solidFill>
                <a:effectLst/>
              </a:rPr>
              <a:t>Ezell</a:t>
            </a:r>
            <a:r>
              <a:rPr kumimoji="0" lang="tr-TR" altLang="tr-TR" sz="1200" b="0" i="0" u="none" strike="noStrike" cap="none" normalizeH="0" baseline="0" dirty="0" smtClean="0">
                <a:ln>
                  <a:noFill/>
                </a:ln>
                <a:solidFill>
                  <a:srgbClr val="202124"/>
                </a:solidFill>
                <a:effectLst/>
              </a:rPr>
              <a:t>.</a:t>
            </a:r>
            <a:r>
              <a:rPr kumimoji="0" lang="tr-TR" altLang="tr-TR" sz="12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195759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2757" y="4935600"/>
            <a:ext cx="11363498" cy="1754326"/>
          </a:xfrm>
          <a:prstGeom prst="rect">
            <a:avLst/>
          </a:prstGeom>
        </p:spPr>
        <p:txBody>
          <a:bodyPr wrap="square">
            <a:spAutoFit/>
          </a:bodyPr>
          <a:lstStyle/>
          <a:p>
            <a:pPr marL="171450" indent="-171450">
              <a:buFont typeface="Arial" panose="020B0604020202020204" pitchFamily="34" charset="0"/>
              <a:buChar char="•"/>
            </a:pPr>
            <a:r>
              <a:rPr lang="en-US" sz="1200" b="0" i="0" dirty="0" smtClean="0">
                <a:solidFill>
                  <a:srgbClr val="FF0000"/>
                </a:solidFill>
                <a:effectLst/>
                <a:latin typeface="proxima-nova"/>
              </a:rPr>
              <a:t>Treating bipolar disorder</a:t>
            </a:r>
            <a:r>
              <a:rPr lang="en-US" sz="1200" b="0" i="0" dirty="0" smtClean="0">
                <a:effectLst/>
                <a:latin typeface="proxima-nova"/>
              </a:rPr>
              <a:t> </a:t>
            </a:r>
            <a:endParaRPr lang="en-US" sz="1200" b="1"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Unfortunately, bipolar disorder is left untreated in half of the diagnosed individuals in any given year. </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Although there is no cure, Ezell says that the optimal </a:t>
            </a:r>
            <a:r>
              <a:rPr lang="en-US" sz="1200" b="0" i="0" u="sng" dirty="0" smtClean="0">
                <a:effectLst/>
                <a:latin typeface="proxima-nova"/>
                <a:hlinkClick r:id="rId2"/>
              </a:rPr>
              <a:t>treatment plan for bipolar disorder</a:t>
            </a:r>
            <a:r>
              <a:rPr lang="en-US" sz="1200" b="0" i="0" dirty="0" smtClean="0">
                <a:effectLst/>
                <a:latin typeface="proxima-nova"/>
              </a:rPr>
              <a:t> is a combination of </a:t>
            </a:r>
            <a:r>
              <a:rPr lang="en-US" sz="1200" b="1" i="0" dirty="0" smtClean="0">
                <a:effectLst/>
                <a:latin typeface="proxima-nova"/>
              </a:rPr>
              <a:t>medication and cognitive-behavioral therapy</a:t>
            </a:r>
            <a:r>
              <a:rPr lang="en-US" sz="1200" b="0" i="0" dirty="0" smtClean="0">
                <a:effectLst/>
                <a:latin typeface="proxima-nova"/>
              </a:rPr>
              <a:t>.</a:t>
            </a:r>
          </a:p>
          <a:p>
            <a:pPr marL="171450" indent="-171450">
              <a:buFont typeface="Arial" panose="020B0604020202020204" pitchFamily="34" charset="0"/>
              <a:buChar char="•"/>
            </a:pPr>
            <a:r>
              <a:rPr lang="en-US" sz="1200" b="0" i="0" dirty="0" smtClean="0">
                <a:effectLst/>
                <a:latin typeface="proxima-nova"/>
              </a:rPr>
              <a:t>“The medication allows the client to experience a more stable mood and see things more clearly,” says Ezell. “When they are able to have a more stable emotional experience they are more open to starting and sticking with therapy. The therapy helps them understand their thoughts and begin to differentiate between accurate thoughts as opposed to thoughts that are generated by their condition.”</a:t>
            </a:r>
          </a:p>
          <a:p>
            <a:pPr marL="171450" indent="-171450">
              <a:buFont typeface="Arial" panose="020B0604020202020204" pitchFamily="34" charset="0"/>
              <a:buChar char="•"/>
            </a:pPr>
            <a:r>
              <a:rPr lang="en-US" sz="1200" b="0" i="0" dirty="0" smtClean="0">
                <a:effectLst/>
                <a:latin typeface="proxima-nova"/>
              </a:rPr>
              <a:t>“Once treated with medication, usually mood stabilizers, and perhaps an anti-depressant for bipolar type 2, people can be high functioning in the world,” says </a:t>
            </a:r>
            <a:r>
              <a:rPr lang="en-US" sz="1200" b="0" i="0" dirty="0" err="1" smtClean="0">
                <a:effectLst/>
                <a:latin typeface="proxima-nova"/>
              </a:rPr>
              <a:t>Hindell</a:t>
            </a:r>
            <a:r>
              <a:rPr lang="en-US" sz="1200" b="0" i="0" dirty="0" smtClean="0">
                <a:effectLst/>
                <a:latin typeface="proxima-nova"/>
              </a:rPr>
              <a:t>. “Many people with a bipolar diagnosis hold regular jobs, are parents, are successful, and live normal lives. That being said, medication is usually needed to control the mood dysregulation. Psychotherapy is needed to help gain insights into one’s patterns, moods, gaining awareness of when one becomes symptomatic.”</a:t>
            </a:r>
            <a:endParaRPr lang="en-US" sz="1200" b="0" i="0" dirty="0">
              <a:effectLst/>
              <a:latin typeface="proxima-nova"/>
            </a:endParaRPr>
          </a:p>
        </p:txBody>
      </p:sp>
      <p:sp>
        <p:nvSpPr>
          <p:cNvPr id="3" name="Rectangle 1"/>
          <p:cNvSpPr>
            <a:spLocks noChangeArrowheads="1"/>
          </p:cNvSpPr>
          <p:nvPr/>
        </p:nvSpPr>
        <p:spPr bwMode="auto">
          <a:xfrm>
            <a:off x="232757" y="113435"/>
            <a:ext cx="11457864" cy="237501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FF0000"/>
                </a:solidFill>
                <a:effectLst/>
                <a:latin typeface="inherit"/>
              </a:rPr>
              <a:t>Bipolar</a:t>
            </a:r>
            <a:r>
              <a:rPr kumimoji="0" lang="tr-TR" altLang="tr-TR" sz="1200" b="0" i="0" u="none" strike="noStrike" cap="none" normalizeH="0" baseline="0" dirty="0" smtClean="0">
                <a:ln>
                  <a:noFill/>
                </a:ln>
                <a:solidFill>
                  <a:srgbClr val="FF0000"/>
                </a:solidFill>
                <a:effectLst/>
                <a:latin typeface="inherit"/>
              </a:rPr>
              <a:t> bozukluğu tedavi etmek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Ne yazık ki,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herhangi bir yılda teşhis edilen bireylerin yarısında tedavi edilmemektedir.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Tedavisi olmamasına rağmen </a:t>
            </a:r>
            <a:r>
              <a:rPr kumimoji="0" lang="tr-TR" altLang="tr-TR" sz="1200" b="0" i="0" u="none" strike="noStrike" cap="none" normalizeH="0" baseline="0" dirty="0" err="1" smtClean="0">
                <a:ln>
                  <a:noFill/>
                </a:ln>
                <a:solidFill>
                  <a:srgbClr val="202124"/>
                </a:solidFill>
                <a:effectLst/>
                <a:latin typeface="inherit"/>
              </a:rPr>
              <a:t>Ezell</a:t>
            </a: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için en uygun tedavi planının </a:t>
            </a:r>
            <a:r>
              <a:rPr kumimoji="0" lang="tr-TR" altLang="tr-TR" sz="1200" b="1" i="0" u="none" strike="noStrike" cap="none" normalizeH="0" baseline="0" dirty="0" smtClean="0">
                <a:ln>
                  <a:noFill/>
                </a:ln>
                <a:solidFill>
                  <a:srgbClr val="202124"/>
                </a:solidFill>
                <a:effectLst/>
                <a:latin typeface="inherit"/>
              </a:rPr>
              <a:t>ilaç tedavisi ve bilişsel-davranışçı terapinin</a:t>
            </a:r>
            <a:r>
              <a:rPr kumimoji="0" lang="tr-TR" altLang="tr-TR" sz="1200" b="0" i="0" u="none" strike="noStrike" cap="none" normalizeH="0" baseline="0" dirty="0" smtClean="0">
                <a:ln>
                  <a:noFill/>
                </a:ln>
                <a:solidFill>
                  <a:srgbClr val="202124"/>
                </a:solidFill>
                <a:effectLst/>
                <a:latin typeface="inherit"/>
              </a:rPr>
              <a:t> bir kombinasyonu olduğunu söylüyor.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Ezell</a:t>
            </a:r>
            <a:r>
              <a:rPr kumimoji="0" lang="tr-TR" altLang="tr-TR" sz="1200" b="0" i="0" u="none" strike="noStrike" cap="none" normalizeH="0" baseline="0" dirty="0" smtClean="0">
                <a:ln>
                  <a:noFill/>
                </a:ln>
                <a:solidFill>
                  <a:srgbClr val="202124"/>
                </a:solidFill>
                <a:effectLst/>
                <a:latin typeface="inherit"/>
              </a:rPr>
              <a:t>, "İlaç, hastanın daha istikrarlı bir ruh hali yaşamasına ve olayları daha net görmesine izin veriyor" diyor.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"Daha istikrarlı bir duygusal deneyime sahip olduklarında, terapiye başlamaya ve terapiye bağlı kalmaya daha açıktırlar.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Terapi, </a:t>
            </a:r>
            <a:r>
              <a:rPr kumimoji="0" lang="tr-TR" altLang="tr-TR" sz="1200" b="1" i="0" u="none" strike="noStrike" cap="none" normalizeH="0" baseline="0" dirty="0" smtClean="0">
                <a:ln>
                  <a:noFill/>
                </a:ln>
                <a:solidFill>
                  <a:srgbClr val="202124"/>
                </a:solidFill>
                <a:effectLst/>
                <a:latin typeface="inherit"/>
              </a:rPr>
              <a:t>onların düşüncelerini anlamalarına ve durumları tarafından oluşturulan düşüncelerin aksine doğru düşünceleri ayırt etmeye </a:t>
            </a:r>
            <a:r>
              <a:rPr kumimoji="0" lang="tr-TR" altLang="tr-TR" sz="1200" b="0" i="0" u="none" strike="noStrike" cap="none" normalizeH="0" baseline="0" dirty="0" smtClean="0">
                <a:ln>
                  <a:noFill/>
                </a:ln>
                <a:solidFill>
                  <a:srgbClr val="202124"/>
                </a:solidFill>
                <a:effectLst/>
                <a:latin typeface="inherit"/>
              </a:rPr>
              <a:t>başlamalarına yardımcı olur.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Hindell</a:t>
            </a:r>
            <a:r>
              <a:rPr kumimoji="0" lang="tr-TR" altLang="tr-TR" sz="1200" b="0" i="0" u="none" strike="noStrike" cap="none" normalizeH="0" baseline="0" dirty="0" smtClean="0">
                <a:ln>
                  <a:noFill/>
                </a:ln>
                <a:solidFill>
                  <a:srgbClr val="202124"/>
                </a:solidFill>
                <a:effectLst/>
                <a:latin typeface="inherit"/>
              </a:rPr>
              <a:t>, "Bir kez, genellikle </a:t>
            </a:r>
            <a:r>
              <a:rPr kumimoji="0" lang="tr-TR" altLang="tr-TR" sz="1200" b="0" i="0" u="none" strike="noStrike" cap="none" normalizeH="0" baseline="0" dirty="0" err="1" smtClean="0">
                <a:ln>
                  <a:noFill/>
                </a:ln>
                <a:solidFill>
                  <a:srgbClr val="202124"/>
                </a:solidFill>
                <a:effectLst/>
                <a:latin typeface="inherit"/>
              </a:rPr>
              <a:t>duygudurum</a:t>
            </a:r>
            <a:r>
              <a:rPr kumimoji="0" lang="tr-TR" altLang="tr-TR" sz="1200" b="0" i="0" u="none" strike="noStrike" cap="none" normalizeH="0" baseline="0" dirty="0" smtClean="0">
                <a:ln>
                  <a:noFill/>
                </a:ln>
                <a:solidFill>
                  <a:srgbClr val="202124"/>
                </a:solidFill>
                <a:effectLst/>
                <a:latin typeface="inherit"/>
              </a:rPr>
              <a:t> düzenleyiciler ve belki de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tip 2 için bir anti-</a:t>
            </a:r>
            <a:r>
              <a:rPr kumimoji="0" lang="tr-TR" altLang="tr-TR" sz="1200" b="0" i="0" u="none" strike="noStrike" cap="none" normalizeH="0" baseline="0" dirty="0" err="1" smtClean="0">
                <a:ln>
                  <a:noFill/>
                </a:ln>
                <a:solidFill>
                  <a:srgbClr val="202124"/>
                </a:solidFill>
                <a:effectLst/>
                <a:latin typeface="inherit"/>
              </a:rPr>
              <a:t>depresan</a:t>
            </a:r>
            <a:r>
              <a:rPr kumimoji="0" lang="tr-TR" altLang="tr-TR" sz="1200" b="0" i="0" u="none" strike="noStrike" cap="none" normalizeH="0" baseline="0" dirty="0" smtClean="0">
                <a:ln>
                  <a:noFill/>
                </a:ln>
                <a:solidFill>
                  <a:srgbClr val="202124"/>
                </a:solidFill>
                <a:effectLst/>
                <a:latin typeface="inherit"/>
              </a:rPr>
              <a:t> olan ilaçlarla tedavi edildikten sonra, insanlar dünyada yüksek işlevselliğe sahip olabilir" diyor.</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teşhisi olan birçok insan düzenli bir işte çalışıyor, ebeveyn, başarılı ve normal hayatlar yaşıyor. Bununla birlikte, </a:t>
            </a:r>
            <a:r>
              <a:rPr kumimoji="0" lang="tr-TR" altLang="tr-TR" sz="1200" b="0" i="0" u="none" strike="noStrike" cap="none" normalizeH="0" baseline="0" dirty="0" err="1" smtClean="0">
                <a:ln>
                  <a:noFill/>
                </a:ln>
                <a:solidFill>
                  <a:srgbClr val="202124"/>
                </a:solidFill>
                <a:effectLst/>
                <a:latin typeface="inherit"/>
              </a:rPr>
              <a:t>duygudurum</a:t>
            </a:r>
            <a:r>
              <a:rPr kumimoji="0" lang="tr-TR" altLang="tr-TR" sz="1200" b="0" i="0" u="none" strike="noStrike" cap="none" normalizeH="0" baseline="0" dirty="0" smtClean="0">
                <a:ln>
                  <a:noFill/>
                </a:ln>
                <a:solidFill>
                  <a:srgbClr val="202124"/>
                </a:solidFill>
                <a:effectLst/>
                <a:latin typeface="inherit"/>
              </a:rPr>
              <a:t> düzensizliğini kontrol etmek için genellikle ilaca ihtiyaç duyulur. </a:t>
            </a:r>
          </a:p>
          <a:p>
            <a:pPr marL="171450" marR="0" lvl="0" indent="-171450" algn="l" defTabSz="914400" rtl="0" eaLnBrk="0" fontAlgn="base" latinLnBrk="0" hangingPunct="0">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Kişinin kalıpları, ruh halleri hakkında bilgi edinmesine ve ne zaman </a:t>
            </a:r>
            <a:r>
              <a:rPr kumimoji="0" lang="tr-TR" altLang="tr-TR" sz="1200" b="0" i="0" u="none" strike="noStrike" cap="none" normalizeH="0" baseline="0" dirty="0" err="1" smtClean="0">
                <a:ln>
                  <a:noFill/>
                </a:ln>
                <a:solidFill>
                  <a:srgbClr val="202124"/>
                </a:solidFill>
                <a:effectLst/>
                <a:latin typeface="inherit"/>
              </a:rPr>
              <a:t>semptomatik</a:t>
            </a:r>
            <a:r>
              <a:rPr kumimoji="0" lang="tr-TR" altLang="tr-TR" sz="1200" b="0" i="0" u="none" strike="noStrike" cap="none" normalizeH="0" baseline="0" dirty="0" smtClean="0">
                <a:ln>
                  <a:noFill/>
                </a:ln>
                <a:solidFill>
                  <a:srgbClr val="202124"/>
                </a:solidFill>
                <a:effectLst/>
                <a:latin typeface="inherit"/>
              </a:rPr>
              <a:t> hale geldiğine dair farkındalık kazanmasına yardımcı olmak için psikoterapiye ihtiyaç vardır."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6738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0108" y="5021408"/>
            <a:ext cx="11856721" cy="1569660"/>
          </a:xfrm>
          <a:prstGeom prst="rect">
            <a:avLst/>
          </a:prstGeom>
        </p:spPr>
        <p:txBody>
          <a:bodyPr wrap="square">
            <a:spAutoFit/>
          </a:bodyPr>
          <a:lstStyle/>
          <a:p>
            <a:pPr marL="171450" indent="-171450">
              <a:buFont typeface="Arial" panose="020B0604020202020204" pitchFamily="34" charset="0"/>
              <a:buChar char="•"/>
            </a:pPr>
            <a:r>
              <a:rPr lang="en-US" sz="1200" b="0" i="0" dirty="0" smtClean="0">
                <a:solidFill>
                  <a:srgbClr val="111111"/>
                </a:solidFill>
                <a:effectLst/>
              </a:rPr>
              <a:t>Overview</a:t>
            </a:r>
          </a:p>
          <a:p>
            <a:pPr marL="171450" indent="-171450">
              <a:buFont typeface="Arial" panose="020B0604020202020204" pitchFamily="34" charset="0"/>
              <a:buChar char="•"/>
            </a:pPr>
            <a:r>
              <a:rPr lang="en-US" sz="1200" b="0" i="0" dirty="0" smtClean="0">
                <a:solidFill>
                  <a:srgbClr val="111111"/>
                </a:solidFill>
                <a:effectLst/>
              </a:rPr>
              <a:t>Bipolar disorder, formerly called manic depression, is a mental health condition that causes extreme mood swings that include emotional highs (mania or hypomania) and lows (depression).</a:t>
            </a:r>
          </a:p>
          <a:p>
            <a:pPr marL="171450" indent="-171450">
              <a:buFont typeface="Arial" panose="020B0604020202020204" pitchFamily="34" charset="0"/>
              <a:buChar char="•"/>
            </a:pPr>
            <a:r>
              <a:rPr lang="en-US" sz="1200" b="0" i="0" dirty="0" smtClean="0">
                <a:solidFill>
                  <a:srgbClr val="111111"/>
                </a:solidFill>
                <a:effectLst/>
              </a:rPr>
              <a:t>When you become depressed, you may feel sad or hopeless and lose interest or pleasure in most activities. When your mood shifts to mania or hypomania (less extreme than mania), you may feel euphoric, full of energy or unusually irritable. These mood swings can affect sleep, energy, activity, judgment, behavior and the ability to think clearly.</a:t>
            </a:r>
          </a:p>
          <a:p>
            <a:pPr marL="171450" indent="-171450">
              <a:buFont typeface="Arial" panose="020B0604020202020204" pitchFamily="34" charset="0"/>
              <a:buChar char="•"/>
            </a:pPr>
            <a:r>
              <a:rPr lang="en-US" sz="1200" b="0" i="0" dirty="0" smtClean="0">
                <a:solidFill>
                  <a:srgbClr val="111111"/>
                </a:solidFill>
                <a:effectLst/>
              </a:rPr>
              <a:t>Episodes of mood swings may occur rarely or multiple times a year. While most people will experience some emotional symptoms between episodes, some may not experience any.</a:t>
            </a:r>
          </a:p>
          <a:p>
            <a:pPr marL="171450" indent="-171450">
              <a:buFont typeface="Arial" panose="020B0604020202020204" pitchFamily="34" charset="0"/>
              <a:buChar char="•"/>
            </a:pPr>
            <a:r>
              <a:rPr lang="en-US" sz="1200" b="0" i="0" dirty="0" smtClean="0">
                <a:solidFill>
                  <a:srgbClr val="111111"/>
                </a:solidFill>
                <a:effectLst/>
              </a:rPr>
              <a:t>Although bipolar disorder is a lifelong condition, you can manage your mood swings and other symptoms by following a treatment plan. In most cases, bipolar disorder is treated with medications and psychological counseling (psychotherapy).</a:t>
            </a:r>
            <a:endParaRPr lang="en-US" sz="1200" b="0" i="0" dirty="0">
              <a:solidFill>
                <a:srgbClr val="111111"/>
              </a:solidFill>
              <a:effectLst/>
            </a:endParaRPr>
          </a:p>
        </p:txBody>
      </p:sp>
      <p:sp>
        <p:nvSpPr>
          <p:cNvPr id="3" name="Rectangle 1"/>
          <p:cNvSpPr>
            <a:spLocks noChangeArrowheads="1"/>
          </p:cNvSpPr>
          <p:nvPr/>
        </p:nvSpPr>
        <p:spPr bwMode="auto">
          <a:xfrm>
            <a:off x="280473" y="231079"/>
            <a:ext cx="7088439"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tr-TR" altLang="tr-TR" sz="1200" dirty="0">
                <a:solidFill>
                  <a:srgbClr val="202124"/>
                </a:solidFill>
                <a:latin typeface="inherit"/>
              </a:rPr>
              <a:t>G</a:t>
            </a:r>
            <a:r>
              <a:rPr kumimoji="0" lang="tr-TR" altLang="tr-TR" sz="1200" b="0" i="0" u="none" strike="noStrike" cap="none" normalizeH="0" baseline="0" dirty="0" smtClean="0">
                <a:ln>
                  <a:noFill/>
                </a:ln>
                <a:solidFill>
                  <a:srgbClr val="202124"/>
                </a:solidFill>
                <a:effectLst/>
                <a:latin typeface="inherit"/>
              </a:rPr>
              <a:t>enel bakış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Eskiden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depresyon olarak adlandırılan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duygusal yükselmeler (mani veya </a:t>
            </a: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ve düşükler (depresyon) içeren aşırı ruh hali değişimlerine neden olan bir zihinsel sağlık durumudur.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Depresyona girdiğinizde, kendinizi üzgün veya umutsuz hissedebilir ve çoğu aktiviteye olan ilginizi veya zevkinizi kaybedebilirsiniz.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Ruh haliniz mani veya </a:t>
            </a:r>
            <a:r>
              <a:rPr kumimoji="0" lang="tr-TR" altLang="tr-TR" sz="1200" b="0" i="0" u="none" strike="noStrike" cap="none" normalizeH="0" baseline="0" dirty="0" err="1" smtClean="0">
                <a:ln>
                  <a:noFill/>
                </a:ln>
                <a:solidFill>
                  <a:srgbClr val="202124"/>
                </a:solidFill>
                <a:effectLst/>
                <a:latin typeface="inherit"/>
              </a:rPr>
              <a:t>hipomaniye</a:t>
            </a:r>
            <a:r>
              <a:rPr kumimoji="0" lang="tr-TR" altLang="tr-TR" sz="1200" b="0" i="0" u="none" strike="noStrike" cap="none" normalizeH="0" baseline="0" dirty="0" smtClean="0">
                <a:ln>
                  <a:noFill/>
                </a:ln>
                <a:solidFill>
                  <a:srgbClr val="202124"/>
                </a:solidFill>
                <a:effectLst/>
                <a:latin typeface="inherit"/>
              </a:rPr>
              <a:t> geçtiğinde (maniden daha az aşırı), </a:t>
            </a:r>
            <a:r>
              <a:rPr kumimoji="0" lang="tr-TR" altLang="tr-TR" sz="1200" b="0" i="0" u="none" strike="noStrike" cap="none" normalizeH="0" baseline="0" dirty="0" err="1" smtClean="0">
                <a:ln>
                  <a:noFill/>
                </a:ln>
                <a:solidFill>
                  <a:srgbClr val="202124"/>
                </a:solidFill>
                <a:effectLst/>
                <a:latin typeface="inherit"/>
              </a:rPr>
              <a:t>öforik</a:t>
            </a:r>
            <a:r>
              <a:rPr kumimoji="0" lang="tr-TR" altLang="tr-TR" sz="1200" b="0" i="0" u="none" strike="noStrike" cap="none" normalizeH="0" baseline="0" dirty="0" smtClean="0">
                <a:ln>
                  <a:noFill/>
                </a:ln>
                <a:solidFill>
                  <a:srgbClr val="202124"/>
                </a:solidFill>
                <a:effectLst/>
                <a:latin typeface="inherit"/>
              </a:rPr>
              <a:t>, enerji dolu veya alışılmadık derecede sinirli hissedebilirsiniz.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ruh hali değişimleri uykuyu, enerjiyi, aktiviteyi, yargıyı, davranışı ve net düşünme yeteneğini etkileyebilir.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Ruh hali değişimleri nadiren veya yılda birkaç kez meydana gelebilir.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Çoğu insan, bölümler arasında bazı duygusal semptomlar yaşarken, bazıları hiç yaşamayabilir.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ömür boyu süren bir durum olmasına rağmen, bir tedavi planı izleyerek ruh hali değişimlerinizi ve diğer semptomlarınızı yönetebilirsiniz.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Çoğu durumda,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ilaçlar ve psikolojik danışmanlık (psikoterapi) ile tedavi edilir.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5995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7817" y="4188560"/>
            <a:ext cx="11621193" cy="2492990"/>
          </a:xfrm>
          <a:prstGeom prst="rect">
            <a:avLst/>
          </a:prstGeom>
        </p:spPr>
        <p:txBody>
          <a:bodyPr wrap="square">
            <a:spAutoFit/>
          </a:bodyPr>
          <a:lstStyle/>
          <a:p>
            <a:pPr marL="171450" indent="-171450">
              <a:buFont typeface="Arial" panose="020B0604020202020204" pitchFamily="34" charset="0"/>
              <a:buChar char="•"/>
            </a:pPr>
            <a:r>
              <a:rPr lang="en-US" sz="1200" b="0" i="0" dirty="0" smtClean="0">
                <a:effectLst/>
                <a:latin typeface="Nunito Sans"/>
              </a:rPr>
              <a:t>Bipolar Depression</a:t>
            </a:r>
          </a:p>
          <a:p>
            <a:pPr marL="171450" indent="-171450">
              <a:buFont typeface="Arial" panose="020B0604020202020204" pitchFamily="34" charset="0"/>
              <a:buChar char="•"/>
            </a:pPr>
            <a:r>
              <a:rPr lang="en-US" sz="1200" b="0" i="0" dirty="0" smtClean="0">
                <a:effectLst/>
                <a:latin typeface="Nunito Sans"/>
              </a:rPr>
              <a:t>Sometimes referred to as manic depression, bipolar depression ranges from “</a:t>
            </a:r>
            <a:r>
              <a:rPr lang="en-US" sz="1200" b="1" i="0" dirty="0" smtClean="0">
                <a:effectLst/>
                <a:latin typeface="Nunito Sans"/>
              </a:rPr>
              <a:t>depression so low you can’t get out of bed</a:t>
            </a:r>
            <a:r>
              <a:rPr lang="en-US" sz="1200" b="0" i="0" dirty="0" smtClean="0">
                <a:effectLst/>
                <a:latin typeface="Nunito Sans"/>
              </a:rPr>
              <a:t>” to manic highs of euphoria and </a:t>
            </a:r>
            <a:r>
              <a:rPr lang="en-US" sz="1200" b="1" i="0" dirty="0" smtClean="0">
                <a:effectLst/>
                <a:latin typeface="Nunito Sans"/>
              </a:rPr>
              <a:t>“talking so fast and furiously</a:t>
            </a:r>
            <a:r>
              <a:rPr lang="en-US" sz="1200" b="0" i="0" dirty="0" smtClean="0">
                <a:effectLst/>
                <a:latin typeface="Nunito Sans"/>
              </a:rPr>
              <a:t>, you can’t follow the train of thought,” Esposito says. </a:t>
            </a:r>
          </a:p>
          <a:p>
            <a:pPr marL="171450" indent="-171450">
              <a:buFont typeface="Arial" panose="020B0604020202020204" pitchFamily="34" charset="0"/>
              <a:buChar char="•"/>
            </a:pPr>
            <a:r>
              <a:rPr lang="en-US" sz="1200" b="0" i="0" dirty="0" smtClean="0">
                <a:effectLst/>
                <a:latin typeface="Nunito Sans"/>
              </a:rPr>
              <a:t>“Think of the best day you’ve ever had, multiply that by </a:t>
            </a:r>
            <a:r>
              <a:rPr lang="en-US" sz="1200" b="1" i="0" dirty="0" smtClean="0">
                <a:effectLst/>
                <a:latin typeface="Nunito Sans"/>
              </a:rPr>
              <a:t>one hundred</a:t>
            </a:r>
            <a:r>
              <a:rPr lang="en-US" sz="1200" b="0" i="0" dirty="0" smtClean="0">
                <a:effectLst/>
                <a:latin typeface="Nunito Sans"/>
              </a:rPr>
              <a:t>, and that’s the mania of bipolar depression.”</a:t>
            </a:r>
          </a:p>
          <a:p>
            <a:pPr marL="171450" indent="-171450">
              <a:buFont typeface="Arial" panose="020B0604020202020204" pitchFamily="34" charset="0"/>
              <a:buChar char="•"/>
            </a:pPr>
            <a:r>
              <a:rPr lang="en-US" sz="1200" b="0" i="0" dirty="0" smtClean="0">
                <a:effectLst/>
                <a:latin typeface="Nunito Sans"/>
              </a:rPr>
              <a:t>However, the manic phase varies in intensity in two types of bipolar disorder, classified as bipolar I and bipolar II, Esposito adds. </a:t>
            </a:r>
          </a:p>
          <a:p>
            <a:pPr marL="171450" indent="-171450">
              <a:buFont typeface="Arial" panose="020B0604020202020204" pitchFamily="34" charset="0"/>
              <a:buChar char="•"/>
            </a:pPr>
            <a:r>
              <a:rPr lang="en-US" sz="1200" b="0" i="0" dirty="0" smtClean="0">
                <a:effectLst/>
                <a:latin typeface="Nunito Sans"/>
              </a:rPr>
              <a:t>In bipolar I, manic episodes are more intense. The resulting mood swings – from the lows of depression to the highs of mania – make maintaining a job and taking care of life’s issues difficult. </a:t>
            </a:r>
          </a:p>
          <a:p>
            <a:pPr marL="171450" indent="-171450">
              <a:buFont typeface="Arial" panose="020B0604020202020204" pitchFamily="34" charset="0"/>
              <a:buChar char="•"/>
            </a:pPr>
            <a:r>
              <a:rPr lang="en-US" sz="1200" b="0" i="0" dirty="0" smtClean="0">
                <a:effectLst/>
                <a:latin typeface="Nunito Sans"/>
              </a:rPr>
              <a:t>With bipolar II, the manic phase – called hypomania – is mild in comparison. With hypomania, you feel and function well in many situations, including at work. </a:t>
            </a:r>
          </a:p>
          <a:p>
            <a:pPr marL="171450" indent="-171450">
              <a:buFont typeface="Arial" panose="020B0604020202020204" pitchFamily="34" charset="0"/>
              <a:buChar char="•"/>
            </a:pPr>
            <a:r>
              <a:rPr lang="en-US" sz="1200" b="0" i="0" dirty="0" smtClean="0">
                <a:effectLst/>
                <a:latin typeface="Nunito Sans"/>
              </a:rPr>
              <a:t>During manic phases, people with bipolar disorder typically “feel good and can get all sorts of things done,” Esposito said. Because they feel good, they sometimes stop taking their medication. And without treatment, the mania – and depression – can intensify over time.</a:t>
            </a:r>
          </a:p>
          <a:p>
            <a:pPr marL="171450" indent="-171450">
              <a:buFont typeface="Arial" panose="020B0604020202020204" pitchFamily="34" charset="0"/>
              <a:buChar char="•"/>
            </a:pPr>
            <a:r>
              <a:rPr lang="en-US" sz="1200" b="0" i="0" dirty="0" smtClean="0">
                <a:effectLst/>
                <a:latin typeface="Nunito Sans"/>
              </a:rPr>
              <a:t>In the more intense manic swings of bipolar I disorder, an individual may lose judgment and act irrationally. “They can spend money they don’t have, have overdrawn bank accounts, get in trouble with the law,” Esposito explains. “They may have multiple partners, they’re oversexualized, they make poor decisions and won’t listen to loved ones.”</a:t>
            </a:r>
          </a:p>
        </p:txBody>
      </p:sp>
      <p:sp>
        <p:nvSpPr>
          <p:cNvPr id="3" name="Rectangle 1"/>
          <p:cNvSpPr>
            <a:spLocks noChangeArrowheads="1"/>
          </p:cNvSpPr>
          <p:nvPr/>
        </p:nvSpPr>
        <p:spPr bwMode="auto">
          <a:xfrm>
            <a:off x="307570" y="377653"/>
            <a:ext cx="11139056"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Depresyon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Bazen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depresyon olarak anılan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depresyon</a:t>
            </a:r>
            <a:r>
              <a:rPr kumimoji="0" lang="tr-TR" altLang="tr-TR" sz="1200" b="1" i="0" u="none" strike="noStrike" cap="none" normalizeH="0" baseline="0" dirty="0" smtClean="0">
                <a:ln>
                  <a:noFill/>
                </a:ln>
                <a:solidFill>
                  <a:srgbClr val="202124"/>
                </a:solidFill>
                <a:effectLst/>
                <a:latin typeface="inherit"/>
              </a:rPr>
              <a:t>, "yataktan kalkamayacağınız kadar düşük depresyon" i</a:t>
            </a:r>
            <a:r>
              <a:rPr kumimoji="0" lang="tr-TR" altLang="tr-TR" sz="1200" b="0" i="0" u="none" strike="noStrike" cap="none" normalizeH="0" baseline="0" dirty="0" smtClean="0">
                <a:ln>
                  <a:noFill/>
                </a:ln>
                <a:solidFill>
                  <a:srgbClr val="202124"/>
                </a:solidFill>
                <a:effectLst/>
                <a:latin typeface="inherit"/>
              </a:rPr>
              <a:t>le </a:t>
            </a:r>
            <a:r>
              <a:rPr kumimoji="0" lang="tr-TR" altLang="tr-TR" sz="1200" b="1" i="0" u="none" strike="noStrike" cap="none" normalizeH="0" baseline="0" dirty="0" smtClean="0">
                <a:ln>
                  <a:noFill/>
                </a:ln>
                <a:solidFill>
                  <a:srgbClr val="202124"/>
                </a:solidFill>
                <a:effectLst/>
                <a:latin typeface="inherit"/>
              </a:rPr>
              <a:t>yüksek </a:t>
            </a:r>
            <a:r>
              <a:rPr kumimoji="0" lang="tr-TR" altLang="tr-TR" sz="1200" b="1" i="0" u="none" strike="noStrike" cap="none" normalizeH="0" baseline="0" dirty="0" err="1" smtClean="0">
                <a:ln>
                  <a:noFill/>
                </a:ln>
                <a:solidFill>
                  <a:srgbClr val="202124"/>
                </a:solidFill>
                <a:effectLst/>
                <a:latin typeface="inherit"/>
              </a:rPr>
              <a:t>manik</a:t>
            </a:r>
            <a:r>
              <a:rPr kumimoji="0" lang="tr-TR" altLang="tr-TR" sz="1200" b="1" i="0" u="none" strike="noStrike" cap="none" normalizeH="0" baseline="0" dirty="0" smtClean="0">
                <a:ln>
                  <a:noFill/>
                </a:ln>
                <a:solidFill>
                  <a:srgbClr val="202124"/>
                </a:solidFill>
                <a:effectLst/>
                <a:latin typeface="inherit"/>
              </a:rPr>
              <a:t> </a:t>
            </a:r>
            <a:r>
              <a:rPr kumimoji="0" lang="tr-TR" altLang="tr-TR" sz="1200" b="1" i="0" u="none" strike="noStrike" cap="none" normalizeH="0" baseline="0" dirty="0" err="1" smtClean="0">
                <a:ln>
                  <a:noFill/>
                </a:ln>
                <a:solidFill>
                  <a:srgbClr val="202124"/>
                </a:solidFill>
                <a:effectLst/>
                <a:latin typeface="inherit"/>
              </a:rPr>
              <a:t>öfori</a:t>
            </a:r>
            <a:r>
              <a:rPr kumimoji="0" lang="tr-TR" altLang="tr-TR" sz="1200" b="1" i="0" u="none" strike="noStrike" cap="none" normalizeH="0" baseline="0" dirty="0" smtClean="0">
                <a:ln>
                  <a:noFill/>
                </a:ln>
                <a:solidFill>
                  <a:srgbClr val="202124"/>
                </a:solidFill>
                <a:effectLst/>
                <a:latin typeface="inherit"/>
              </a:rPr>
              <a:t> ve "çok hızlı ve öfkeli konuşmak, düşünce trenini takip edemezsiniz" </a:t>
            </a:r>
            <a:r>
              <a:rPr kumimoji="0" lang="tr-TR" altLang="tr-TR" sz="1200" b="0" i="0" u="none" strike="noStrike" cap="none" normalizeH="0" baseline="0" dirty="0" smtClean="0">
                <a:ln>
                  <a:noFill/>
                </a:ln>
                <a:solidFill>
                  <a:srgbClr val="202124"/>
                </a:solidFill>
                <a:effectLst/>
                <a:latin typeface="inherit"/>
              </a:rPr>
              <a:t>arasında değişir.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"Yaşadığınız en güzel günü düşünün, bunu yüzle çarpın ve bu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depresyonun manisidir."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Bununla birlikte,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 ve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II olarak sınıflandırılan iki tip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bozuklukta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fazın yoğunluğu değişir.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I'de</a:t>
            </a: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dönemler daha yoğundur.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Ortaya çıkan ruh hali değişiklikleri - depresyonun en düşük seviyesinden maninin en yükseğine kadar - bir işi sürdürmeyi ve hayatın sorunlarıyla ilgilenmeyi zorlaştırır.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II ile, </a:t>
            </a: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olarak adlandırılan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evre, karşılaştırıldığında hafiftir.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ile, iş de dahil olmak üzere birçok durumda kendinizi iyi hisseder ve işlev görürsünüz. </a:t>
            </a:r>
            <a:r>
              <a:rPr lang="tr-TR" altLang="tr-TR" sz="1200" dirty="0" err="1">
                <a:solidFill>
                  <a:srgbClr val="202124"/>
                </a:solidFill>
                <a:latin typeface="inherit"/>
              </a:rPr>
              <a:t>M</a:t>
            </a:r>
            <a:r>
              <a:rPr kumimoji="0" lang="tr-TR" altLang="tr-TR" sz="1200" b="0" i="0" u="none" strike="noStrike" cap="none" normalizeH="0" baseline="0" dirty="0" err="1" smtClean="0">
                <a:ln>
                  <a:noFill/>
                </a:ln>
                <a:solidFill>
                  <a:srgbClr val="202124"/>
                </a:solidFill>
                <a:effectLst/>
                <a:latin typeface="inherit"/>
              </a:rPr>
              <a:t>anik</a:t>
            </a:r>
            <a:r>
              <a:rPr kumimoji="0" lang="tr-TR" altLang="tr-TR" sz="1200" b="0" i="0" u="none" strike="noStrike" cap="none" normalizeH="0" baseline="0" dirty="0" smtClean="0">
                <a:ln>
                  <a:noFill/>
                </a:ln>
                <a:solidFill>
                  <a:srgbClr val="202124"/>
                </a:solidFill>
                <a:effectLst/>
                <a:latin typeface="inherit"/>
              </a:rPr>
              <a:t> evreler sırasında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kişilerin kendilerini iyi hissettiklerini ve her türlü şeyi yaptırabildiklerini söyledi.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İyi hissettikleri için bazen ilaçlarını almayı bırakırlar.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Ve tedavi olmadan, mani - ve depresyon - zamanla yoğunlaşabilir.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 bozukluğunun daha yoğun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dalgalanmalarında, kişi muhakeme gücünü kaybedebilir ve mantıksız davranabilir., "Sahip olmadıkları parayı harcayabilirler, aşırı banka hesaplarına sahip olabilirler, kanunla başları derde girebilir" diye açıklıyor. "Birden fazla partnerleri olabilir, aşırı </a:t>
            </a:r>
            <a:r>
              <a:rPr kumimoji="0" lang="tr-TR" altLang="tr-TR" sz="1200" b="0" i="0" u="none" strike="noStrike" cap="none" normalizeH="0" baseline="0" dirty="0" err="1" smtClean="0">
                <a:ln>
                  <a:noFill/>
                </a:ln>
                <a:solidFill>
                  <a:srgbClr val="202124"/>
                </a:solidFill>
                <a:effectLst/>
                <a:latin typeface="inherit"/>
              </a:rPr>
              <a:t>cinselleştirilmişler</a:t>
            </a:r>
            <a:r>
              <a:rPr kumimoji="0" lang="tr-TR" altLang="tr-TR" sz="1200" b="0" i="0" u="none" strike="noStrike" cap="none" normalizeH="0" baseline="0" dirty="0" smtClean="0">
                <a:ln>
                  <a:noFill/>
                </a:ln>
                <a:solidFill>
                  <a:srgbClr val="202124"/>
                </a:solidFill>
                <a:effectLst/>
                <a:latin typeface="inherit"/>
              </a:rPr>
              <a:t>, yanlış kararlar veriyorlar ve sevdiklerini dinlemiyorlar."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38459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2509" y="4910387"/>
            <a:ext cx="11749532" cy="1569660"/>
          </a:xfrm>
          <a:prstGeom prst="rect">
            <a:avLst/>
          </a:prstGeom>
        </p:spPr>
        <p:txBody>
          <a:bodyPr wrap="square">
            <a:spAutoFit/>
          </a:bodyPr>
          <a:lstStyle/>
          <a:p>
            <a:pPr marL="171450" indent="-171450">
              <a:buFont typeface="Arial" panose="020B0604020202020204" pitchFamily="34" charset="0"/>
              <a:buChar char="•"/>
            </a:pPr>
            <a:r>
              <a:rPr lang="en-US" sz="1200" dirty="0"/>
              <a:t>Depression is </a:t>
            </a:r>
            <a:r>
              <a:rPr lang="en-US" sz="1200" b="1" dirty="0"/>
              <a:t>one state of bipolar disorder</a:t>
            </a:r>
            <a:r>
              <a:rPr lang="en-US" sz="1200" dirty="0" smtClean="0"/>
              <a:t>.</a:t>
            </a:r>
            <a:endParaRPr lang="tr-TR" sz="1200" dirty="0" smtClean="0"/>
          </a:p>
          <a:p>
            <a:pPr marL="171450" indent="-171450">
              <a:buFont typeface="Arial" panose="020B0604020202020204" pitchFamily="34" charset="0"/>
              <a:buChar char="•"/>
            </a:pPr>
            <a:r>
              <a:rPr lang="en-US" sz="1200" dirty="0" smtClean="0"/>
              <a:t> </a:t>
            </a:r>
            <a:r>
              <a:rPr lang="en-US" sz="1200" dirty="0"/>
              <a:t>However, some people might experience different aspects of bipolar disorder at once. </a:t>
            </a:r>
            <a:endParaRPr lang="tr-TR" sz="1200" dirty="0" smtClean="0"/>
          </a:p>
          <a:p>
            <a:pPr marL="171450" indent="-171450">
              <a:buFont typeface="Arial" panose="020B0604020202020204" pitchFamily="34" charset="0"/>
              <a:buChar char="•"/>
            </a:pPr>
            <a:r>
              <a:rPr lang="en-US" sz="1200" dirty="0" smtClean="0"/>
              <a:t>For </a:t>
            </a:r>
            <a:r>
              <a:rPr lang="en-US" sz="1200" dirty="0"/>
              <a:t>example, they might have feelings of emptiness and low motivation alongside racing thoughts and high energy.</a:t>
            </a:r>
          </a:p>
          <a:p>
            <a:pPr marL="171450" indent="-171450">
              <a:buFont typeface="Arial" panose="020B0604020202020204" pitchFamily="34" charset="0"/>
              <a:buChar char="•"/>
            </a:pPr>
            <a:r>
              <a:rPr lang="en-US" sz="1200" dirty="0"/>
              <a:t>In some cases, a person who is experiencing a severe manic episode may require hospitalization to prevent dangerous behavior that puts them or others at risk. A doctor may diagnose bipolar disorder at this point. However, before making a diagnosis, they will need to rule out other conditions, such as </a:t>
            </a:r>
            <a:r>
              <a:rPr lang="en-US" sz="1200" u="sng" dirty="0">
                <a:solidFill>
                  <a:srgbClr val="3D5191"/>
                </a:solidFill>
                <a:hlinkClick r:id="rId2" tooltip="What is Anxiety?"/>
              </a:rPr>
              <a:t>anxiety</a:t>
            </a:r>
            <a:r>
              <a:rPr lang="en-US" sz="1200" dirty="0"/>
              <a:t>, substance use disorder, and thyroid disease.</a:t>
            </a:r>
          </a:p>
          <a:p>
            <a:pPr marL="171450" indent="-171450">
              <a:buFont typeface="Arial" panose="020B0604020202020204" pitchFamily="34" charset="0"/>
              <a:buChar char="•"/>
            </a:pPr>
            <a:r>
              <a:rPr lang="en-US" sz="1200" dirty="0"/>
              <a:t>Another difference between bipolar disorder and depression is how doctors treat the conditions.</a:t>
            </a:r>
          </a:p>
          <a:p>
            <a:pPr marL="171450" indent="-171450">
              <a:buFont typeface="Arial" panose="020B0604020202020204" pitchFamily="34" charset="0"/>
              <a:buChar char="•"/>
            </a:pPr>
            <a:r>
              <a:rPr lang="en-US" sz="1200" dirty="0"/>
              <a:t>Each condition requires different medications. While a doctor may prescribe </a:t>
            </a:r>
            <a:r>
              <a:rPr lang="en-US" sz="1200" u="sng" dirty="0">
                <a:solidFill>
                  <a:srgbClr val="3D5191"/>
                </a:solidFill>
                <a:hlinkClick r:id="rId3" tooltip="All about antidepressants"/>
              </a:rPr>
              <a:t>antidepressants</a:t>
            </a:r>
            <a:r>
              <a:rPr lang="en-US" sz="1200" dirty="0"/>
              <a:t> to someone with depression, these drugs can trigger a manic episode in people with bipolar disorder. Mood stabilizers or antipsychotic medications are standard treatments for bipolar disorder.</a:t>
            </a:r>
          </a:p>
        </p:txBody>
      </p:sp>
      <p:sp>
        <p:nvSpPr>
          <p:cNvPr id="3" name="Rectangle 1"/>
          <p:cNvSpPr>
            <a:spLocks noChangeArrowheads="1"/>
          </p:cNvSpPr>
          <p:nvPr/>
        </p:nvSpPr>
        <p:spPr bwMode="auto">
          <a:xfrm>
            <a:off x="332509" y="384956"/>
            <a:ext cx="5861333"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smtClean="0">
                <a:ln>
                  <a:noFill/>
                </a:ln>
                <a:solidFill>
                  <a:srgbClr val="202124"/>
                </a:solidFill>
                <a:effectLst/>
                <a:latin typeface="inherit"/>
              </a:rPr>
              <a:t>Depresyon, </a:t>
            </a:r>
            <a:r>
              <a:rPr kumimoji="0" lang="tr-TR" altLang="tr-TR" sz="1200" b="1" i="0" u="none" strike="noStrike" cap="none" normalizeH="0" baseline="0" dirty="0" err="1" smtClean="0">
                <a:ln>
                  <a:noFill/>
                </a:ln>
                <a:solidFill>
                  <a:srgbClr val="202124"/>
                </a:solidFill>
                <a:effectLst/>
                <a:latin typeface="inherit"/>
              </a:rPr>
              <a:t>bipolar</a:t>
            </a:r>
            <a:r>
              <a:rPr kumimoji="0" lang="tr-TR" altLang="tr-TR" sz="1200" b="1" i="0" u="none" strike="noStrike" cap="none" normalizeH="0" baseline="0" dirty="0" smtClean="0">
                <a:ln>
                  <a:noFill/>
                </a:ln>
                <a:solidFill>
                  <a:srgbClr val="202124"/>
                </a:solidFill>
                <a:effectLst/>
                <a:latin typeface="inherit"/>
              </a:rPr>
              <a:t> bozukluğun </a:t>
            </a:r>
            <a:r>
              <a:rPr kumimoji="0" lang="tr-TR" altLang="tr-TR" sz="1200" b="0" i="0" u="none" strike="noStrike" cap="none" normalizeH="0" baseline="0" dirty="0" smtClean="0">
                <a:ln>
                  <a:noFill/>
                </a:ln>
                <a:solidFill>
                  <a:srgbClr val="202124"/>
                </a:solidFill>
                <a:effectLst/>
                <a:latin typeface="inherit"/>
              </a:rPr>
              <a:t>bir halidir. Bununla birlikte, bazı insanlar aynı anda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farklı yönlerini deneyimleyebilir.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Örneğin, yarışan düşünceler ve yüksek enerjinin yanı sıra boşluk ve düşük motivasyon duygularına sahip olabilirler. Bazı durumlarda, şiddetli bir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dönem yaşayan bir kişinin, kendisini veya başkalarını riske atan tehlikeli davranışları önlemek için hastaneye kaldırılması gerekebilir. Bir doktor bu noktada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teşhis edebilir.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Ancak tanı koymadan önce </a:t>
            </a:r>
            <a:r>
              <a:rPr kumimoji="0" lang="tr-TR" altLang="tr-TR" sz="1200" b="1" i="0" u="none" strike="noStrike" cap="none" normalizeH="0" baseline="0" dirty="0" smtClean="0">
                <a:ln>
                  <a:noFill/>
                </a:ln>
                <a:solidFill>
                  <a:srgbClr val="202124"/>
                </a:solidFill>
                <a:effectLst/>
                <a:latin typeface="inherit"/>
              </a:rPr>
              <a:t>endişe, madde kullanım bozukluğu ve </a:t>
            </a:r>
            <a:r>
              <a:rPr kumimoji="0" lang="tr-TR" altLang="tr-TR" sz="1200" b="1" i="0" u="none" strike="noStrike" cap="none" normalizeH="0" baseline="0" dirty="0" err="1" smtClean="0">
                <a:ln>
                  <a:noFill/>
                </a:ln>
                <a:solidFill>
                  <a:srgbClr val="202124"/>
                </a:solidFill>
                <a:effectLst/>
                <a:latin typeface="inherit"/>
              </a:rPr>
              <a:t>tiroid</a:t>
            </a:r>
            <a:r>
              <a:rPr kumimoji="0" lang="tr-TR" altLang="tr-TR" sz="1200" b="1" i="0" u="none" strike="noStrike" cap="none" normalizeH="0" baseline="0" dirty="0" smtClean="0">
                <a:ln>
                  <a:noFill/>
                </a:ln>
                <a:solidFill>
                  <a:srgbClr val="202124"/>
                </a:solidFill>
                <a:effectLst/>
                <a:latin typeface="inherit"/>
              </a:rPr>
              <a:t> hastalığı </a:t>
            </a:r>
            <a:r>
              <a:rPr kumimoji="0" lang="tr-TR" altLang="tr-TR" sz="1200" b="0" i="0" u="none" strike="noStrike" cap="none" normalizeH="0" baseline="0" dirty="0" smtClean="0">
                <a:ln>
                  <a:noFill/>
                </a:ln>
                <a:solidFill>
                  <a:srgbClr val="202124"/>
                </a:solidFill>
                <a:effectLst/>
                <a:latin typeface="inherit"/>
              </a:rPr>
              <a:t>gibi diğer durumları ekarte etmeleri gerekecektir.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Her durum farklı ilaçlar gerektirir.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Doktor, depresyonu olan birine </a:t>
            </a:r>
            <a:r>
              <a:rPr kumimoji="0" lang="tr-TR" altLang="tr-TR" sz="1200" b="0" i="0" u="none" strike="noStrike" cap="none" normalizeH="0" baseline="0" dirty="0" err="1" smtClean="0">
                <a:ln>
                  <a:noFill/>
                </a:ln>
                <a:solidFill>
                  <a:srgbClr val="202124"/>
                </a:solidFill>
                <a:effectLst/>
                <a:latin typeface="inherit"/>
              </a:rPr>
              <a:t>antidepresan</a:t>
            </a:r>
            <a:r>
              <a:rPr kumimoji="0" lang="tr-TR" altLang="tr-TR" sz="1200" b="0" i="0" u="none" strike="noStrike" cap="none" normalizeH="0" baseline="0" dirty="0" smtClean="0">
                <a:ln>
                  <a:noFill/>
                </a:ln>
                <a:solidFill>
                  <a:srgbClr val="202124"/>
                </a:solidFill>
                <a:effectLst/>
                <a:latin typeface="inherit"/>
              </a:rPr>
              <a:t> reçete edebilirken, bu ilaçlar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kişilerde </a:t>
            </a:r>
            <a:r>
              <a:rPr kumimoji="0" lang="tr-TR" altLang="tr-TR" sz="1200" b="1" i="0" u="none" strike="noStrike" cap="none" normalizeH="0" baseline="0" dirty="0" err="1" smtClean="0">
                <a:ln>
                  <a:noFill/>
                </a:ln>
                <a:solidFill>
                  <a:srgbClr val="202124"/>
                </a:solidFill>
                <a:effectLst/>
                <a:latin typeface="inherit"/>
              </a:rPr>
              <a:t>manik</a:t>
            </a:r>
            <a:r>
              <a:rPr kumimoji="0" lang="tr-TR" altLang="tr-TR" sz="1200" b="1" i="0" u="none" strike="noStrike" cap="none" normalizeH="0" baseline="0" dirty="0" smtClean="0">
                <a:ln>
                  <a:noFill/>
                </a:ln>
                <a:solidFill>
                  <a:srgbClr val="202124"/>
                </a:solidFill>
                <a:effectLst/>
                <a:latin typeface="inherit"/>
              </a:rPr>
              <a:t> dönemi tetikleyebilir</a:t>
            </a:r>
            <a:r>
              <a:rPr kumimoji="0" lang="tr-TR" altLang="tr-TR" sz="1200" b="0" i="0" u="none" strike="noStrike" cap="none" normalizeH="0" baseline="0" dirty="0" smtClean="0">
                <a:ln>
                  <a:noFill/>
                </a:ln>
                <a:solidFill>
                  <a:srgbClr val="202124"/>
                </a:solidFill>
                <a:effectLst/>
                <a:latin typeface="inherit"/>
              </a:rPr>
              <a:t>.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Duygudurum</a:t>
            </a:r>
            <a:r>
              <a:rPr kumimoji="0" lang="tr-TR" altLang="tr-TR" sz="1200" b="0" i="0" u="none" strike="noStrike" cap="none" normalizeH="0" baseline="0" dirty="0" smtClean="0">
                <a:ln>
                  <a:noFill/>
                </a:ln>
                <a:solidFill>
                  <a:srgbClr val="202124"/>
                </a:solidFill>
                <a:effectLst/>
                <a:latin typeface="inherit"/>
              </a:rPr>
              <a:t> düzenleyiciler veya </a:t>
            </a:r>
            <a:r>
              <a:rPr kumimoji="0" lang="tr-TR" altLang="tr-TR" sz="1200" b="0" i="0" u="none" strike="noStrike" cap="none" normalizeH="0" baseline="0" dirty="0" err="1" smtClean="0">
                <a:ln>
                  <a:noFill/>
                </a:ln>
                <a:solidFill>
                  <a:srgbClr val="202124"/>
                </a:solidFill>
                <a:effectLst/>
                <a:latin typeface="inherit"/>
              </a:rPr>
              <a:t>antipsikotik</a:t>
            </a:r>
            <a:r>
              <a:rPr kumimoji="0" lang="tr-TR" altLang="tr-TR" sz="1200" b="0" i="0" u="none" strike="noStrike" cap="none" normalizeH="0" baseline="0" dirty="0" smtClean="0">
                <a:ln>
                  <a:noFill/>
                </a:ln>
                <a:solidFill>
                  <a:srgbClr val="202124"/>
                </a:solidFill>
                <a:effectLst/>
                <a:latin typeface="inherit"/>
              </a:rPr>
              <a:t> ilaçlar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için standart tedavilerdir.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47147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6130" y="4677906"/>
            <a:ext cx="11363498" cy="21236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1" i="0" dirty="0" smtClean="0">
                <a:solidFill>
                  <a:srgbClr val="231F20"/>
                </a:solidFill>
                <a:effectLst/>
                <a:latin typeface="Proxima Nova"/>
              </a:rPr>
              <a:t>Treatment</a:t>
            </a:r>
          </a:p>
          <a:p>
            <a:pPr marL="171450" indent="-171450">
              <a:buFont typeface="Arial" panose="020B0604020202020204" pitchFamily="34" charset="0"/>
              <a:buChar char="•"/>
            </a:pPr>
            <a:r>
              <a:rPr lang="en-US" sz="1200" b="0" i="0" dirty="0" smtClean="0">
                <a:solidFill>
                  <a:srgbClr val="231F20"/>
                </a:solidFill>
                <a:effectLst/>
                <a:latin typeface="Proxima Nova"/>
              </a:rPr>
              <a:t>Treatments for both bipolar disorder and depression include </a:t>
            </a:r>
            <a:r>
              <a:rPr lang="en-US" sz="1200" b="1" i="0" dirty="0" smtClean="0">
                <a:solidFill>
                  <a:srgbClr val="231F20"/>
                </a:solidFill>
                <a:effectLst/>
                <a:latin typeface="Proxima Nova"/>
              </a:rPr>
              <a:t>medications and psychotherapy.</a:t>
            </a:r>
          </a:p>
          <a:p>
            <a:pPr marL="171450" indent="-171450">
              <a:buFont typeface="Arial" panose="020B0604020202020204" pitchFamily="34" charset="0"/>
              <a:buChar char="•"/>
            </a:pPr>
            <a:r>
              <a:rPr lang="en-US" sz="1200" b="0" i="0" dirty="0" smtClean="0">
                <a:solidFill>
                  <a:srgbClr val="231F20"/>
                </a:solidFill>
                <a:effectLst/>
                <a:latin typeface="Proxima Nova"/>
              </a:rPr>
              <a:t>Psychotherapy involves talking to counselors or other healthcare professionals on a one-to-one basis or in a group situation. </a:t>
            </a:r>
            <a:endParaRPr lang="tr-TR" sz="1200" b="0" i="0" dirty="0" smtClean="0">
              <a:solidFill>
                <a:srgbClr val="231F20"/>
              </a:solidFill>
              <a:effectLst/>
              <a:latin typeface="Proxima Nova"/>
            </a:endParaRPr>
          </a:p>
          <a:p>
            <a:pPr marL="171450" indent="-171450">
              <a:buFont typeface="Arial" panose="020B0604020202020204" pitchFamily="34" charset="0"/>
              <a:buChar char="•"/>
            </a:pPr>
            <a:r>
              <a:rPr lang="en-US" sz="1200" b="0" i="0" dirty="0" smtClean="0">
                <a:solidFill>
                  <a:srgbClr val="231F20"/>
                </a:solidFill>
                <a:effectLst/>
                <a:latin typeface="Proxima Nova"/>
              </a:rPr>
              <a:t>A person seeking help can choose from a wide range of counselors who practice different techniques, including </a:t>
            </a:r>
            <a:r>
              <a:rPr lang="en-US" sz="1200" b="1" i="0" dirty="0" smtClean="0">
                <a:solidFill>
                  <a:srgbClr val="231F20"/>
                </a:solidFill>
                <a:effectLst/>
                <a:latin typeface="Proxima Nova"/>
              </a:rPr>
              <a:t>cognitive-behavioral therapy (</a:t>
            </a:r>
            <a:r>
              <a:rPr lang="en-US" sz="1200" b="1" i="0" u="sng" dirty="0" smtClean="0">
                <a:solidFill>
                  <a:srgbClr val="3D5191"/>
                </a:solidFill>
                <a:effectLst/>
                <a:latin typeface="Proxima Nova"/>
                <a:hlinkClick r:id="rId2" tooltip="How does cognitive behavioral therapy work?"/>
              </a:rPr>
              <a:t>CBT</a:t>
            </a:r>
            <a:r>
              <a:rPr lang="en-US" sz="1200" b="1" i="0" dirty="0" smtClean="0">
                <a:solidFill>
                  <a:srgbClr val="231F20"/>
                </a:solidFill>
                <a:effectLst/>
                <a:latin typeface="Proxima Nova"/>
              </a:rPr>
              <a:t>)</a:t>
            </a:r>
            <a:r>
              <a:rPr lang="en-US" sz="1200" b="0" i="0" dirty="0" smtClean="0">
                <a:solidFill>
                  <a:srgbClr val="231F20"/>
                </a:solidFill>
                <a:effectLst/>
                <a:latin typeface="Proxima Nova"/>
              </a:rPr>
              <a:t>, which may help with thinking processes.</a:t>
            </a:r>
          </a:p>
          <a:p>
            <a:pPr marL="171450" indent="-171450">
              <a:buFont typeface="Arial" panose="020B0604020202020204" pitchFamily="34" charset="0"/>
              <a:buChar char="•"/>
            </a:pPr>
            <a:r>
              <a:rPr lang="en-US" sz="1200" b="1" i="0" dirty="0" smtClean="0">
                <a:solidFill>
                  <a:srgbClr val="231F20"/>
                </a:solidFill>
                <a:effectLst/>
                <a:latin typeface="Proxima Nova"/>
              </a:rPr>
              <a:t>Lithium is a drug that can treat bipolar disorder but not major depressive disorder. </a:t>
            </a:r>
            <a:endParaRPr lang="tr-TR" sz="1200" b="1" i="0" dirty="0" smtClean="0">
              <a:solidFill>
                <a:srgbClr val="231F20"/>
              </a:solidFill>
              <a:effectLst/>
              <a:latin typeface="Proxima Nova"/>
            </a:endParaRPr>
          </a:p>
          <a:p>
            <a:pPr marL="171450" indent="-171450">
              <a:buFont typeface="Arial" panose="020B0604020202020204" pitchFamily="34" charset="0"/>
              <a:buChar char="•"/>
            </a:pPr>
            <a:r>
              <a:rPr lang="en-US" sz="1200" b="0" i="0" dirty="0" smtClean="0">
                <a:solidFill>
                  <a:srgbClr val="231F20"/>
                </a:solidFill>
                <a:effectLst/>
                <a:latin typeface="Proxima Nova"/>
              </a:rPr>
              <a:t>The same is true of other mood stabilizers, which may include carbamazepine, lamotrigine, and valproate.</a:t>
            </a:r>
          </a:p>
          <a:p>
            <a:pPr marL="171450" indent="-171450">
              <a:buFont typeface="Arial" panose="020B0604020202020204" pitchFamily="34" charset="0"/>
              <a:buChar char="•"/>
            </a:pPr>
            <a:r>
              <a:rPr lang="en-US" sz="1200" b="0" i="0" dirty="0" smtClean="0">
                <a:solidFill>
                  <a:srgbClr val="231F20"/>
                </a:solidFill>
                <a:effectLst/>
                <a:latin typeface="Proxima Nova"/>
              </a:rPr>
              <a:t>For major depressive disorder, doctors may prescribe </a:t>
            </a:r>
            <a:r>
              <a:rPr lang="en-US" sz="1200" b="1" i="0" dirty="0" smtClean="0">
                <a:solidFill>
                  <a:srgbClr val="231F20"/>
                </a:solidFill>
                <a:effectLst/>
                <a:latin typeface="Proxima Nova"/>
              </a:rPr>
              <a:t>selective serotonin reuptake inhibitors (SSRIs), serotonin-norepinephrine reuptake inhibitors (SNRIs), or drugs from other categories of medication. </a:t>
            </a:r>
            <a:r>
              <a:rPr lang="en-US" sz="1200" b="0" i="0" dirty="0" smtClean="0">
                <a:solidFill>
                  <a:srgbClr val="231F20"/>
                </a:solidFill>
                <a:effectLst/>
                <a:latin typeface="Proxima Nova"/>
              </a:rPr>
              <a:t>People usually take these alongside talking therapy.</a:t>
            </a:r>
          </a:p>
          <a:p>
            <a:pPr marL="171450" indent="-171450">
              <a:buFont typeface="Arial" panose="020B0604020202020204" pitchFamily="34" charset="0"/>
              <a:buChar char="•"/>
            </a:pPr>
            <a:r>
              <a:rPr lang="en-US" sz="1200" b="0" i="0" dirty="0" smtClean="0">
                <a:solidFill>
                  <a:srgbClr val="231F20"/>
                </a:solidFill>
                <a:effectLst/>
                <a:latin typeface="Proxima Nova"/>
              </a:rPr>
              <a:t>A person with bipolar disorder will typically need help, medication, and support for the rest of their life. For those with major depressive disorder, the support may need to be short- or long-term, depending on whether or not their depression is recurrent.</a:t>
            </a:r>
            <a:endParaRPr lang="en-US" sz="1200" b="0" i="0" dirty="0">
              <a:solidFill>
                <a:srgbClr val="231F20"/>
              </a:solidFill>
              <a:effectLst/>
              <a:latin typeface="Proxima Nova"/>
            </a:endParaRPr>
          </a:p>
        </p:txBody>
      </p:sp>
      <p:sp>
        <p:nvSpPr>
          <p:cNvPr id="3" name="Rectangle 1"/>
          <p:cNvSpPr>
            <a:spLocks noChangeArrowheads="1"/>
          </p:cNvSpPr>
          <p:nvPr/>
        </p:nvSpPr>
        <p:spPr bwMode="auto">
          <a:xfrm>
            <a:off x="216130" y="115138"/>
            <a:ext cx="6305968" cy="428323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Tedavi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Hem bipolar bozukluk hem de depresyon için tedaviler arasında </a:t>
            </a:r>
            <a:r>
              <a:rPr kumimoji="0" lang="tr-TR" altLang="tr-TR" sz="1400" b="1" i="0" u="none" strike="noStrike" cap="none" normalizeH="0" baseline="0" dirty="0" smtClean="0">
                <a:ln>
                  <a:noFill/>
                </a:ln>
                <a:solidFill>
                  <a:srgbClr val="202124"/>
                </a:solidFill>
                <a:effectLst/>
                <a:latin typeface="inherit"/>
              </a:rPr>
              <a:t>ilaçlar ve psikoterapi </a:t>
            </a:r>
            <a:r>
              <a:rPr kumimoji="0" lang="tr-TR" altLang="tr-TR" sz="1400" b="0" i="0" u="none" strike="noStrike" cap="none" normalizeH="0" baseline="0" dirty="0" smtClean="0">
                <a:ln>
                  <a:noFill/>
                </a:ln>
                <a:solidFill>
                  <a:srgbClr val="202124"/>
                </a:solidFill>
                <a:effectLst/>
                <a:latin typeface="inherit"/>
              </a:rPr>
              <a:t>bulunur. </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Psikoterapi, danışmanlarla veya diğer sağlık uzmanlarıyla bire bir veya grup halinde konuşmayı içerir.</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 Yardım arayan bir kişi, düşünme süreçlerine yardımcı </a:t>
            </a:r>
            <a:r>
              <a:rPr kumimoji="0" lang="tr-TR" altLang="tr-TR" sz="1400" b="1" i="0" u="none" strike="noStrike" cap="none" normalizeH="0" baseline="0" dirty="0" smtClean="0">
                <a:ln>
                  <a:noFill/>
                </a:ln>
                <a:solidFill>
                  <a:srgbClr val="202124"/>
                </a:solidFill>
                <a:effectLst/>
                <a:latin typeface="inherit"/>
              </a:rPr>
              <a:t>olabilecek bilişsel-davranışçı terapi (CBT) </a:t>
            </a:r>
            <a:r>
              <a:rPr kumimoji="0" lang="tr-TR" altLang="tr-TR" sz="1400" b="0" i="0" u="none" strike="noStrike" cap="none" normalizeH="0" baseline="0" dirty="0" smtClean="0">
                <a:ln>
                  <a:noFill/>
                </a:ln>
                <a:solidFill>
                  <a:srgbClr val="202124"/>
                </a:solidFill>
                <a:effectLst/>
                <a:latin typeface="inherit"/>
              </a:rPr>
              <a:t>dahil olmak üzere farklı teknikleri uygulayan çok çeşitli danışmanlar arasından seçim yapabilir. </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1" i="0" u="none" strike="noStrike" cap="none" normalizeH="0" baseline="0" dirty="0" smtClean="0">
                <a:ln>
                  <a:noFill/>
                </a:ln>
                <a:solidFill>
                  <a:srgbClr val="202124"/>
                </a:solidFill>
                <a:effectLst/>
                <a:latin typeface="inherit"/>
              </a:rPr>
              <a:t>Lityum,</a:t>
            </a:r>
            <a:r>
              <a:rPr kumimoji="0" lang="tr-TR" altLang="tr-TR" sz="1400" b="0" i="0" u="none" strike="noStrike" cap="none" normalizeH="0" baseline="0" dirty="0" smtClean="0">
                <a:ln>
                  <a:noFill/>
                </a:ln>
                <a:solidFill>
                  <a:srgbClr val="202124"/>
                </a:solidFill>
                <a:effectLst/>
                <a:latin typeface="inherit"/>
              </a:rPr>
              <a:t> bipolar bozukluğu tedavi edebilen ancak majör depresif bozukluğu tedavi etmeyen bir ilaçtır. </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Aynısı, </a:t>
            </a:r>
            <a:r>
              <a:rPr kumimoji="0" lang="tr-TR" altLang="tr-TR" sz="1400" b="1" i="0" u="none" strike="noStrike" cap="none" normalizeH="0" baseline="0" dirty="0" smtClean="0">
                <a:ln>
                  <a:noFill/>
                </a:ln>
                <a:solidFill>
                  <a:srgbClr val="202124"/>
                </a:solidFill>
                <a:effectLst/>
                <a:latin typeface="inherit"/>
              </a:rPr>
              <a:t>karbamazepin, lamotrijin ve valproat</a:t>
            </a:r>
            <a:r>
              <a:rPr kumimoji="0" lang="tr-TR" altLang="tr-TR" sz="1400" b="0" i="0" u="none" strike="noStrike" cap="none" normalizeH="0" baseline="0" dirty="0" smtClean="0">
                <a:ln>
                  <a:noFill/>
                </a:ln>
                <a:solidFill>
                  <a:srgbClr val="202124"/>
                </a:solidFill>
                <a:effectLst/>
                <a:latin typeface="inherit"/>
              </a:rPr>
              <a:t> içerebilen diğer duygudurum düzenleyiciler için de geçerlidir. </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Majör depresif bozukluk için doktorlar, </a:t>
            </a:r>
            <a:r>
              <a:rPr kumimoji="0" lang="tr-TR" altLang="tr-TR" sz="1400" b="1" i="0" u="none" strike="noStrike" cap="none" normalizeH="0" baseline="0" dirty="0" smtClean="0">
                <a:ln>
                  <a:noFill/>
                </a:ln>
                <a:solidFill>
                  <a:srgbClr val="202124"/>
                </a:solidFill>
                <a:effectLst/>
                <a:latin typeface="inherit"/>
              </a:rPr>
              <a:t>seçici serotonin geri alım inhibitörleri (SSRI'lar), serotonin-norepinefrin geri alım inhibitörleri (SNRI'ler)</a:t>
            </a:r>
            <a:r>
              <a:rPr kumimoji="0" lang="tr-TR" altLang="tr-TR" sz="1400" b="0" i="0" u="none" strike="noStrike" cap="none" normalizeH="0" baseline="0" dirty="0" smtClean="0">
                <a:ln>
                  <a:noFill/>
                </a:ln>
                <a:solidFill>
                  <a:srgbClr val="202124"/>
                </a:solidFill>
                <a:effectLst/>
                <a:latin typeface="inherit"/>
              </a:rPr>
              <a:t> veya diğer ilaç kategorilerinden ilaçlar reçete edebilir. </a:t>
            </a:r>
            <a:endParaRPr kumimoji="0" lang="en-US" altLang="tr-TR" sz="1400" b="0" i="0" u="none" strike="noStrike" cap="none" normalizeH="0" baseline="0" dirty="0" smtClean="0">
              <a:ln>
                <a:noFill/>
              </a:ln>
              <a:solidFill>
                <a:srgbClr val="202124"/>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İnsanlar genellikle bunları konuşma terapisinin yanında alırlar. Bipolar bozukluğu olan bir kişi, yaşamının geri kalanında genellikle yardıma, ilaca ve desteğe ihtiyaç duyacaktır. Majör depresif bozukluğu olanlar için, depresyonlarının tekrar edip etmemesine bağlı olarak desteğin kısa veya uzun vadeli olması gerekebilir.</a:t>
            </a:r>
            <a:r>
              <a:rPr kumimoji="0" lang="tr-TR" altLang="tr-TR" sz="1400" b="0" i="0" u="none" strike="noStrike" cap="none" normalizeH="0" baseline="0" dirty="0" smtClean="0">
                <a:ln>
                  <a:noFill/>
                </a:ln>
                <a:solidFill>
                  <a:schemeClr val="tx1"/>
                </a:solidFill>
                <a:effectLst/>
              </a:rPr>
              <a:t> </a:t>
            </a:r>
            <a:endParaRPr kumimoji="0" lang="tr-TR" altLang="tr-TR"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4554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9568" y="4164049"/>
            <a:ext cx="11858699" cy="246221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sz="1400" dirty="0">
                <a:solidFill>
                  <a:srgbClr val="444444"/>
                </a:solidFill>
                <a:latin typeface="Source Sans Pro"/>
              </a:rPr>
              <a:t>Bipolar disorder and depression have many similarities. But they also have some key differences. It's important to know how to tell one from the other to get the right treatment.</a:t>
            </a:r>
          </a:p>
          <a:p>
            <a:pPr marL="285750" indent="-285750">
              <a:buFont typeface="Arial" panose="020B0604020202020204" pitchFamily="34" charset="0"/>
              <a:buChar char="•"/>
            </a:pPr>
            <a:r>
              <a:rPr lang="en-US" sz="1400" dirty="0">
                <a:solidFill>
                  <a:srgbClr val="187AAB"/>
                </a:solidFill>
                <a:latin typeface="Source Sans Pro"/>
                <a:hlinkClick r:id="rId2"/>
              </a:rPr>
              <a:t>Depression</a:t>
            </a:r>
            <a:r>
              <a:rPr lang="en-US" sz="1400" dirty="0">
                <a:solidFill>
                  <a:srgbClr val="444444"/>
                </a:solidFill>
                <a:latin typeface="Source Sans Pro"/>
              </a:rPr>
              <a:t> is more than just feeling low</a:t>
            </a:r>
            <a:r>
              <a:rPr lang="en-US" sz="1400" dirty="0" smtClean="0">
                <a:solidFill>
                  <a:srgbClr val="444444"/>
                </a:solidFill>
                <a:latin typeface="Source Sans Pro"/>
              </a:rPr>
              <a:t>.</a:t>
            </a:r>
            <a:endParaRPr lang="tr-TR" sz="1400" dirty="0" smtClean="0">
              <a:solidFill>
                <a:srgbClr val="444444"/>
              </a:solidFill>
              <a:latin typeface="Source Sans Pro"/>
            </a:endParaRPr>
          </a:p>
          <a:p>
            <a:pPr marL="285750" indent="-285750">
              <a:buFont typeface="Arial" panose="020B0604020202020204" pitchFamily="34" charset="0"/>
              <a:buChar char="•"/>
            </a:pPr>
            <a:r>
              <a:rPr lang="en-US" sz="1400" dirty="0" smtClean="0">
                <a:solidFill>
                  <a:srgbClr val="444444"/>
                </a:solidFill>
                <a:latin typeface="Source Sans Pro"/>
              </a:rPr>
              <a:t>It's </a:t>
            </a:r>
            <a:r>
              <a:rPr lang="en-US" sz="1400" dirty="0">
                <a:solidFill>
                  <a:srgbClr val="444444"/>
                </a:solidFill>
                <a:latin typeface="Source Sans Pro"/>
              </a:rPr>
              <a:t>a deep sadness or emptiness you can't shake. </a:t>
            </a:r>
            <a:endParaRPr lang="tr-TR" sz="1400" dirty="0" smtClean="0">
              <a:solidFill>
                <a:srgbClr val="444444"/>
              </a:solidFill>
              <a:latin typeface="Source Sans Pro"/>
            </a:endParaRPr>
          </a:p>
          <a:p>
            <a:pPr marL="285750" indent="-285750">
              <a:buFont typeface="Arial" panose="020B0604020202020204" pitchFamily="34" charset="0"/>
              <a:buChar char="•"/>
            </a:pPr>
            <a:r>
              <a:rPr lang="en-US" sz="1400" dirty="0" smtClean="0">
                <a:solidFill>
                  <a:srgbClr val="444444"/>
                </a:solidFill>
                <a:latin typeface="Source Sans Pro"/>
              </a:rPr>
              <a:t>You </a:t>
            </a:r>
            <a:r>
              <a:rPr lang="en-US" sz="1400" dirty="0">
                <a:solidFill>
                  <a:srgbClr val="444444"/>
                </a:solidFill>
                <a:latin typeface="Source Sans Pro"/>
              </a:rPr>
              <a:t>might feel hopeless, worthless, and restless. </a:t>
            </a:r>
            <a:endParaRPr lang="tr-TR" sz="1400" dirty="0" smtClean="0">
              <a:solidFill>
                <a:srgbClr val="444444"/>
              </a:solidFill>
              <a:latin typeface="Source Sans Pro"/>
            </a:endParaRPr>
          </a:p>
          <a:p>
            <a:pPr marL="285750" indent="-285750">
              <a:buFont typeface="Arial" panose="020B0604020202020204" pitchFamily="34" charset="0"/>
              <a:buChar char="•"/>
            </a:pPr>
            <a:r>
              <a:rPr lang="en-US" sz="1400" dirty="0" smtClean="0">
                <a:solidFill>
                  <a:srgbClr val="444444"/>
                </a:solidFill>
                <a:latin typeface="Source Sans Pro"/>
              </a:rPr>
              <a:t>You </a:t>
            </a:r>
            <a:r>
              <a:rPr lang="en-US" sz="1400" dirty="0">
                <a:solidFill>
                  <a:srgbClr val="444444"/>
                </a:solidFill>
                <a:latin typeface="Source Sans Pro"/>
              </a:rPr>
              <a:t>might lose interest in things that you used to enjoy. </a:t>
            </a:r>
            <a:endParaRPr lang="tr-TR" sz="1400" dirty="0" smtClean="0">
              <a:solidFill>
                <a:srgbClr val="444444"/>
              </a:solidFill>
              <a:latin typeface="Source Sans Pro"/>
            </a:endParaRPr>
          </a:p>
          <a:p>
            <a:pPr marL="285750" indent="-285750">
              <a:buFont typeface="Arial" panose="020B0604020202020204" pitchFamily="34" charset="0"/>
              <a:buChar char="•"/>
            </a:pPr>
            <a:r>
              <a:rPr lang="en-US" sz="1400" dirty="0" smtClean="0">
                <a:solidFill>
                  <a:srgbClr val="187AAB"/>
                </a:solidFill>
                <a:latin typeface="Source Sans Pro"/>
                <a:hlinkClick r:id="rId3"/>
              </a:rPr>
              <a:t>Depression</a:t>
            </a:r>
            <a:r>
              <a:rPr lang="en-US" sz="1400" dirty="0">
                <a:solidFill>
                  <a:srgbClr val="444444"/>
                </a:solidFill>
                <a:latin typeface="Source Sans Pro"/>
              </a:rPr>
              <a:t> (also called major depressive disorder or MDD) often goes hand-in-hand with sleep problems, changes in appetite, and trouble concentrating. It can lead to suicidal thoughts or actions. </a:t>
            </a:r>
            <a:endParaRPr lang="tr-TR" sz="1400" dirty="0" smtClean="0">
              <a:solidFill>
                <a:srgbClr val="444444"/>
              </a:solidFill>
              <a:latin typeface="Source Sans Pro"/>
            </a:endParaRPr>
          </a:p>
          <a:p>
            <a:pPr marL="285750" indent="-285750">
              <a:buFont typeface="Arial" panose="020B0604020202020204" pitchFamily="34" charset="0"/>
              <a:buChar char="•"/>
            </a:pPr>
            <a:r>
              <a:rPr lang="en-US" sz="1400" dirty="0" smtClean="0">
                <a:solidFill>
                  <a:srgbClr val="444444"/>
                </a:solidFill>
                <a:latin typeface="Source Sans Pro"/>
              </a:rPr>
              <a:t>People </a:t>
            </a:r>
            <a:r>
              <a:rPr lang="en-US" sz="1400" dirty="0">
                <a:solidFill>
                  <a:srgbClr val="444444"/>
                </a:solidFill>
                <a:latin typeface="Source Sans Pro"/>
              </a:rPr>
              <a:t>who suffer with depression might have some days that are better than others. But without proper treatment, their mood tends to remain low.</a:t>
            </a:r>
          </a:p>
          <a:p>
            <a:pPr marL="285750" indent="-285750">
              <a:buFont typeface="Arial" panose="020B0604020202020204" pitchFamily="34" charset="0"/>
              <a:buChar char="•"/>
            </a:pPr>
            <a:endParaRPr lang="en-US" sz="1400" b="0" i="0" dirty="0" smtClean="0">
              <a:solidFill>
                <a:srgbClr val="444444"/>
              </a:solidFill>
              <a:effectLst/>
              <a:latin typeface="Source Sans Pro"/>
            </a:endParaRPr>
          </a:p>
        </p:txBody>
      </p:sp>
      <p:sp>
        <p:nvSpPr>
          <p:cNvPr id="4" name="Rectangle 2"/>
          <p:cNvSpPr>
            <a:spLocks noChangeArrowheads="1"/>
          </p:cNvSpPr>
          <p:nvPr/>
        </p:nvSpPr>
        <p:spPr bwMode="auto">
          <a:xfrm>
            <a:off x="379296" y="183998"/>
            <a:ext cx="5930064" cy="219035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Bipolar bozukluk ve depresyonun birçok benzerliği vardır.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Ama aynı zamanda bazı önemli farklılıkları var.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Doğru tedaviyi almak için birini diğerinden nasıl ayırt edeceğinizi bilmek önemlidir.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Depresyon, kendinizi kötü hissetmekten daha fazlasıdır.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Bu, üzerinizden atamayacağınız derin bir üzüntü ya da boşluktur.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Kendinizi umutsuz, değersiz ve huzursuz hissedebilirsiniz.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Eskiden zevk aldığınız şeylere olan ilginizi kaybedebilirsiniz.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Depresyon (aynı zamanda majör depresif bozukluk ) genellikle uyku sorunları, iştah değişiklikleri ve konsantrasyon güçlüğü ile el ele gider.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 İntihar düşüncelerine veya eylemlerine yol açabilir.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en-US" sz="1200" b="0" i="0" u="none" strike="noStrike" cap="none" normalizeH="0" baseline="0" dirty="0" smtClean="0">
                <a:ln>
                  <a:noFill/>
                </a:ln>
                <a:solidFill>
                  <a:srgbClr val="202124"/>
                </a:solidFill>
                <a:effectLst/>
                <a:latin typeface="inherit"/>
              </a:rPr>
              <a:t>Depresyondan muzdarip insanların diğerlerinden daha iyi olduğu bazı günleri olabilir. Ancak uygun tedavi olmadan ruh halleri düşük kalma eğilimindedir.</a:t>
            </a:r>
            <a:r>
              <a:rPr kumimoji="0" lang="tr-TR" altLang="en-US" sz="1200" b="0" i="0" u="none" strike="noStrike" cap="none" normalizeH="0" baseline="0" dirty="0" smtClean="0">
                <a:ln>
                  <a:noFill/>
                </a:ln>
                <a:solidFill>
                  <a:schemeClr val="tx1"/>
                </a:solidFill>
                <a:effectLst/>
              </a:rPr>
              <a:t> </a:t>
            </a:r>
            <a:endParaRPr kumimoji="0" lang="tr-TR" altLang="en-US"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82601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2879" y="4531233"/>
            <a:ext cx="11579629" cy="21236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1" i="0" dirty="0" smtClean="0">
                <a:solidFill>
                  <a:srgbClr val="343536"/>
                </a:solidFill>
                <a:effectLst/>
                <a:latin typeface="Source Sans Pro"/>
              </a:rPr>
              <a:t>What is bipolar disorder?</a:t>
            </a:r>
          </a:p>
          <a:p>
            <a:pPr marL="171450" indent="-171450">
              <a:buFont typeface="Arial" panose="020B0604020202020204" pitchFamily="34" charset="0"/>
              <a:buChar char="•"/>
            </a:pPr>
            <a:r>
              <a:rPr lang="en-US" sz="1200" b="0" i="0" dirty="0" smtClean="0">
                <a:solidFill>
                  <a:srgbClr val="343536"/>
                </a:solidFill>
                <a:effectLst/>
                <a:latin typeface="Source Sans Pro"/>
              </a:rPr>
              <a:t>Bipolar disorder, also called </a:t>
            </a:r>
            <a:r>
              <a:rPr lang="en-US" sz="1200" b="1" i="0" dirty="0" smtClean="0">
                <a:solidFill>
                  <a:srgbClr val="343536"/>
                </a:solidFill>
                <a:effectLst/>
                <a:latin typeface="Source Sans Pro"/>
              </a:rPr>
              <a:t>"manic-depressive" disease, is a mental illness </a:t>
            </a:r>
            <a:r>
              <a:rPr lang="en-US" sz="1200" b="0" i="0" dirty="0" smtClean="0">
                <a:solidFill>
                  <a:srgbClr val="343536"/>
                </a:solidFill>
                <a:effectLst/>
                <a:latin typeface="Source Sans Pro"/>
              </a:rPr>
              <a:t>that causes people to have high and low moods.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People with this illness have periods of feeling </a:t>
            </a:r>
            <a:r>
              <a:rPr lang="en-US" sz="1200" b="1" i="0" dirty="0" smtClean="0">
                <a:solidFill>
                  <a:srgbClr val="343536"/>
                </a:solidFill>
                <a:effectLst/>
                <a:latin typeface="Source Sans Pro"/>
              </a:rPr>
              <a:t>overly happy and joyful (or irritable) or of feeling very sad or feeling normal</a:t>
            </a:r>
            <a:r>
              <a:rPr lang="en-US" sz="1200" b="0" i="0" dirty="0" smtClean="0">
                <a:solidFill>
                  <a:srgbClr val="343536"/>
                </a:solidFill>
                <a:effectLst/>
                <a:latin typeface="Source Sans Pro"/>
              </a:rPr>
              <a:t>.</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 Because of the highs and the lows – or two poles of mood – the condition is referred to as "bipolar” disorder.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However, patients’ moods may not necessarily follow a cyclic pattern, and sometimes the highs and lows can be experienced at the same time (mixed state). The hallmark of bipolar illness is the occurrence of the manic episode. In fact, by definition, to meet the criteria for bipolar disorder, patients must have at least one manic episode in their lifetime with or without ever experiencing a depressive episode.</a:t>
            </a:r>
          </a:p>
          <a:p>
            <a:pPr marL="171450" indent="-171450">
              <a:buFont typeface="Arial" panose="020B0604020202020204" pitchFamily="34" charset="0"/>
              <a:buChar char="•"/>
            </a:pPr>
            <a:r>
              <a:rPr lang="en-US" sz="1200" b="0" i="0" dirty="0" smtClean="0">
                <a:solidFill>
                  <a:srgbClr val="343536"/>
                </a:solidFill>
                <a:effectLst/>
                <a:latin typeface="Source Sans Pro"/>
              </a:rPr>
              <a:t>The word “hypomania” or “manic” describes the periods when the person feels overly excited and confident. These feelings can quickly turn to confusion, irritability, anger, and even rage. The word “depressive” describes the periods when the person feels very sad or </a:t>
            </a:r>
            <a:r>
              <a:rPr lang="en-US" sz="1200" b="0" i="0" u="none" strike="noStrike" dirty="0" smtClean="0">
                <a:solidFill>
                  <a:srgbClr val="007BC2"/>
                </a:solidFill>
                <a:effectLst/>
                <a:latin typeface="Source Sans Pro"/>
                <a:hlinkClick r:id="rId2"/>
              </a:rPr>
              <a:t>depressed</a:t>
            </a:r>
            <a:r>
              <a:rPr lang="en-US" sz="1200" b="0" i="0" dirty="0" smtClean="0">
                <a:solidFill>
                  <a:srgbClr val="343536"/>
                </a:solidFill>
                <a:effectLst/>
                <a:latin typeface="Source Sans Pro"/>
              </a:rPr>
              <a:t>. Because the symptoms are similar, sometimes people with bipolar depression are incorrectly diagnosed as having major depression. This is why it is especially important to screen for mania.</a:t>
            </a:r>
          </a:p>
          <a:p>
            <a:pPr marL="171450" indent="-171450">
              <a:buFont typeface="Arial" panose="020B0604020202020204" pitchFamily="34" charset="0"/>
              <a:buChar char="•"/>
            </a:pPr>
            <a:r>
              <a:rPr lang="en-US" sz="1200" b="0" i="0" dirty="0" smtClean="0">
                <a:solidFill>
                  <a:srgbClr val="343536"/>
                </a:solidFill>
                <a:effectLst/>
                <a:latin typeface="Source Sans Pro"/>
              </a:rPr>
              <a:t>Most individuals with bipolar disorder spend three times the amount of time in depressed phases than in manic phases.</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182879" y="68988"/>
            <a:ext cx="11799149" cy="219035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nedir?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-depresif" hastalık olarak da adlandırılan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insanların yüksek ve düşük ruh hallerine sahip olmasına neden olan bir akıl hastalığıdır.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hastalığı olan kişilerde aşırı mutlu ve neşeli (ya da sinirli) ya da çok üzgün ya da normal hissetme dönemleri olur. İnişler ve çıkışlar -ya da ruh halinin iki kutbu- nedeniyle bu duruma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denir.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Ancak, hastaların ruh halleri mutlaka döngüsel bir model izlemeyebilir ve bazen inişler ve çıkışlar aynı anda deneyimlenebilir. zaman (karışık durum)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hastalığın ayırt edici özelliği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dönemin ortaya </a:t>
            </a:r>
            <a:r>
              <a:rPr kumimoji="0" lang="tr-TR" altLang="tr-TR" sz="1200" b="0" i="0" u="none" strike="noStrike" cap="none" normalizeH="0" baseline="0" dirty="0" err="1" smtClean="0">
                <a:ln>
                  <a:noFill/>
                </a:ln>
                <a:solidFill>
                  <a:srgbClr val="202124"/>
                </a:solidFill>
                <a:effectLst/>
                <a:latin typeface="inherit"/>
              </a:rPr>
              <a:t>çıkmasıdır.Aslında</a:t>
            </a:r>
            <a:r>
              <a:rPr kumimoji="0" lang="tr-TR" altLang="tr-TR" sz="1200" b="0" i="0" u="none" strike="noStrike" cap="none" normalizeH="0" baseline="0" dirty="0" smtClean="0">
                <a:ln>
                  <a:noFill/>
                </a:ln>
                <a:solidFill>
                  <a:srgbClr val="202124"/>
                </a:solidFill>
                <a:effectLst/>
                <a:latin typeface="inherit"/>
              </a:rPr>
              <a:t>, tanım gereği,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kriterlerini karşılamak için, hastaların yaşamları boyunca hiç depresif dönem.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t>
            </a: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veya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kelimesi, kişinin aşırı heyecanlı ve kendinden emin hissettiği dönemleri tanımlar. Bu duygular hızla kafa karışıklığına, sinirliliğe, öfkeye ve hatta öfkeye dönüşebilir.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"Depresif" kelimesi, kişinin kendini çok üzgün veya depresif hissettiği dönemleri tanımlar.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Belirtiler benzer olduğu için, bazen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depresyonu olan kişilere yanlışlıkla majör depresyon teşhisi konur.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nedenle mani taraması yapmak özellikle önemlidir.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çoğu kişi,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evrelere göre depresif evrelerde üç kat daha fazla zaman harcar.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pic>
        <p:nvPicPr>
          <p:cNvPr id="7170" name="Picture 2" descr="Bipolar Disorder | Understand the Symptoms &amp; How to Get Treat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45331" y="2474865"/>
            <a:ext cx="1845426" cy="1845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645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4196" y="5123424"/>
            <a:ext cx="11571316"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200" b="1" i="0" dirty="0" smtClean="0">
                <a:solidFill>
                  <a:srgbClr val="343536"/>
                </a:solidFill>
                <a:effectLst/>
                <a:latin typeface="Source Sans Pro"/>
              </a:rPr>
              <a:t>What causes bipolar disorder?</a:t>
            </a:r>
          </a:p>
          <a:p>
            <a:r>
              <a:rPr lang="en-US" sz="1200" b="0" i="0" dirty="0" smtClean="0">
                <a:solidFill>
                  <a:srgbClr val="343536"/>
                </a:solidFill>
                <a:effectLst/>
                <a:latin typeface="Source Sans Pro"/>
              </a:rPr>
              <a:t>A definite cause for any type of depression is difficult to determine but include:</a:t>
            </a:r>
          </a:p>
          <a:p>
            <a:pPr>
              <a:buFont typeface="Arial" panose="020B0604020202020204" pitchFamily="34" charset="0"/>
              <a:buChar char="•"/>
            </a:pPr>
            <a:r>
              <a:rPr lang="en-US" sz="1200" b="0" i="0" dirty="0" smtClean="0">
                <a:solidFill>
                  <a:srgbClr val="343536"/>
                </a:solidFill>
                <a:effectLst/>
                <a:latin typeface="Source Sans Pro"/>
              </a:rPr>
              <a:t>Genetics</a:t>
            </a:r>
          </a:p>
          <a:p>
            <a:pPr>
              <a:buFont typeface="Arial" panose="020B0604020202020204" pitchFamily="34" charset="0"/>
              <a:buChar char="•"/>
            </a:pPr>
            <a:r>
              <a:rPr lang="en-US" sz="1200" b="0" i="0" dirty="0" smtClean="0">
                <a:solidFill>
                  <a:srgbClr val="343536"/>
                </a:solidFill>
                <a:effectLst/>
                <a:latin typeface="Source Sans Pro"/>
              </a:rPr>
              <a:t>Changes in the brain</a:t>
            </a:r>
          </a:p>
          <a:p>
            <a:pPr>
              <a:buFont typeface="Arial" panose="020B0604020202020204" pitchFamily="34" charset="0"/>
              <a:buChar char="•"/>
            </a:pPr>
            <a:r>
              <a:rPr lang="en-US" sz="1200" b="0" i="0" dirty="0" smtClean="0">
                <a:solidFill>
                  <a:srgbClr val="343536"/>
                </a:solidFill>
                <a:effectLst/>
                <a:latin typeface="Source Sans Pro"/>
              </a:rPr>
              <a:t>Environmental factors like </a:t>
            </a:r>
            <a:r>
              <a:rPr lang="en-US" sz="1200" b="0" i="0" u="none" strike="noStrike" dirty="0" smtClean="0">
                <a:solidFill>
                  <a:srgbClr val="007BC2"/>
                </a:solidFill>
                <a:effectLst/>
                <a:latin typeface="Source Sans Pro"/>
                <a:hlinkClick r:id="rId2"/>
              </a:rPr>
              <a:t>stress </a:t>
            </a:r>
            <a:r>
              <a:rPr lang="en-US" sz="1200" b="0" i="0" dirty="0" smtClean="0">
                <a:solidFill>
                  <a:srgbClr val="343536"/>
                </a:solidFill>
                <a:effectLst/>
                <a:latin typeface="Source Sans Pro"/>
              </a:rPr>
              <a:t>and major life changes</a:t>
            </a:r>
          </a:p>
          <a:p>
            <a:r>
              <a:rPr lang="en-US" sz="1200" b="0" i="0" dirty="0" smtClean="0">
                <a:solidFill>
                  <a:srgbClr val="343536"/>
                </a:solidFill>
                <a:effectLst/>
                <a:latin typeface="Source Sans Pro"/>
              </a:rPr>
              <a:t>More research is being done to determine the relationship that these factors have in bipolar disorder, how they may help prevent its onset, and what role they may play in its treatment.</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184456" y="232837"/>
            <a:ext cx="11309621"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Bipolar bozukluğa ne sebep olur? Herhangi bir depresyon türü için kesin bir neden belirlemek zordur, ancak şunları içerir: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Genetik</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 Beyindeki değişiklikler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Stres ve büyük yaşam değişiklikleri gibi çevresel faktörler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faktörlerin bipolar bozukluktaki ilişkisini, başlangıcını önlemeye nasıl yardımcı olabileceklerini ve tedavisinde nasıl bir rol oynayabileceklerini belirlemek için daha fazla araştırma yapılmaktadır.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1595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8764" y="5262200"/>
            <a:ext cx="11521440"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1" i="0" dirty="0" smtClean="0">
                <a:solidFill>
                  <a:srgbClr val="343536"/>
                </a:solidFill>
                <a:effectLst/>
                <a:latin typeface="Source Sans Pro"/>
              </a:rPr>
              <a:t>What are the symptoms of bipolar disorder?</a:t>
            </a:r>
          </a:p>
          <a:p>
            <a:pPr marL="171450" indent="-171450">
              <a:buFont typeface="Arial" panose="020B0604020202020204" pitchFamily="34" charset="0"/>
              <a:buChar char="•"/>
            </a:pPr>
            <a:r>
              <a:rPr lang="en-US" sz="1200" b="0" i="0" dirty="0" smtClean="0">
                <a:solidFill>
                  <a:srgbClr val="343536"/>
                </a:solidFill>
                <a:effectLst/>
                <a:latin typeface="Source Sans Pro"/>
              </a:rPr>
              <a:t>The changing mood states do not always follow a set pattern, and depression does not always follow manic phases.</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 A person may also experience the same mood state several times before experiencing the opposite mood.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Mood changes can happen over a period of weeks, months, and sometimes even years.</a:t>
            </a:r>
          </a:p>
          <a:p>
            <a:pPr marL="171450" indent="-171450">
              <a:buFont typeface="Arial" panose="020B0604020202020204" pitchFamily="34" charset="0"/>
              <a:buChar char="•"/>
            </a:pPr>
            <a:r>
              <a:rPr lang="en-US" sz="1200" b="0" i="0" dirty="0" smtClean="0">
                <a:solidFill>
                  <a:srgbClr val="343536"/>
                </a:solidFill>
                <a:effectLst/>
                <a:latin typeface="Source Sans Pro"/>
              </a:rPr>
              <a:t>An important aspect of the mood changes are that they are a departure from the person’s regular self and that the mood change is sustained for a long period of time. It may be many days or weeks in the case of mania and many weeks or months in the case of depression. Shorter periods of mania or depression may be an indicator of more severe episodes in the future but are usually not enough to diagnose a person with bipolar disorder.</a:t>
            </a:r>
            <a:endParaRPr lang="en-US" sz="1200" b="0" i="0" dirty="0">
              <a:solidFill>
                <a:srgbClr val="343536"/>
              </a:solidFill>
              <a:effectLst/>
              <a:latin typeface="Source Sans Pro"/>
            </a:endParaRPr>
          </a:p>
        </p:txBody>
      </p:sp>
      <p:sp>
        <p:nvSpPr>
          <p:cNvPr id="2" name="Rectangle 1"/>
          <p:cNvSpPr>
            <a:spLocks noChangeArrowheads="1"/>
          </p:cNvSpPr>
          <p:nvPr/>
        </p:nvSpPr>
        <p:spPr bwMode="auto">
          <a:xfrm>
            <a:off x="174568" y="436460"/>
            <a:ext cx="10778067" cy="89769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belirtileri nelerdir? Değişen ruh hali durumları her zaman belirli bir kalıp izlemez ve depresyon her zaman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evreleri izlemez.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202124"/>
                </a:solidFill>
                <a:effectLst/>
                <a:latin typeface="inherit"/>
              </a:rPr>
              <a:t>Bir kişi, zıt ruh halini yaşamadan önce aynı ruh halini birkaç kez yaşayabilir. Ruh hali değişiklikleri haftalar, aylar ve hatta bazen yıllar boyunca gerçekleşebilir. Ruh hali değişikliklerinin önemli bir yönü, kişinin normal benliğinden bir uzaklaşma olması ve ruh hali değişikliğinin uzun süre devam etmesidir. Mani durumunda günler veya haftalar, depresyon durumunda ise haftalar veya aylar olabilir. Daha kısa mani veya depresyon dönemleri, gelecekte daha şiddetli atakların bir göstergesi olabilir, ancak genellikle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bir kişiyi teşhis etmek için yeterli değildir.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76495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31734" y="5727447"/>
            <a:ext cx="10514523"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b="1" i="0" dirty="0" smtClean="0">
                <a:effectLst/>
                <a:latin typeface="fellix"/>
              </a:rPr>
              <a:t>Bipolar disorder statistics 2022</a:t>
            </a:r>
          </a:p>
          <a:p>
            <a:r>
              <a:rPr lang="en-US" b="0" i="0" dirty="0" smtClean="0">
                <a:effectLst/>
                <a:latin typeface="proxima-nova"/>
              </a:rPr>
              <a:t>46 million people around the world, including 2.8% of the U.S. population, have bipolar disorder.</a:t>
            </a:r>
            <a:endParaRPr lang="en-US" b="0" i="0" dirty="0">
              <a:effectLst/>
              <a:latin typeface="proxima-nova"/>
            </a:endParaRPr>
          </a:p>
        </p:txBody>
      </p:sp>
      <p:sp>
        <p:nvSpPr>
          <p:cNvPr id="3" name="Rectangle 1"/>
          <p:cNvSpPr>
            <a:spLocks noChangeArrowheads="1"/>
          </p:cNvSpPr>
          <p:nvPr/>
        </p:nvSpPr>
        <p:spPr bwMode="auto">
          <a:xfrm>
            <a:off x="831734" y="545810"/>
            <a:ext cx="9880600" cy="620691"/>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100" b="0" i="0" u="none" strike="noStrike" cap="none" normalizeH="0" baseline="0" dirty="0" err="1" smtClean="0">
                <a:ln>
                  <a:noFill/>
                </a:ln>
                <a:solidFill>
                  <a:srgbClr val="202124"/>
                </a:solidFill>
                <a:effectLst/>
                <a:latin typeface="inherit"/>
              </a:rPr>
              <a:t>Bipolar</a:t>
            </a:r>
            <a:r>
              <a:rPr kumimoji="0" lang="tr-TR" altLang="tr-TR" sz="2100" b="0" i="0" u="none" strike="noStrike" cap="none" normalizeH="0" baseline="0" dirty="0" smtClean="0">
                <a:ln>
                  <a:noFill/>
                </a:ln>
                <a:solidFill>
                  <a:srgbClr val="202124"/>
                </a:solidFill>
                <a:effectLst/>
                <a:latin typeface="inherit"/>
              </a:rPr>
              <a:t> bozukluk istatistikleri 2022 ABD nüfusunun %2.8'i dahil olmak üzere dünya çapında 46 milyon insan </a:t>
            </a:r>
            <a:r>
              <a:rPr kumimoji="0" lang="tr-TR" altLang="tr-TR" sz="2100" b="0" i="0" u="none" strike="noStrike" cap="none" normalizeH="0" baseline="0" dirty="0" err="1" smtClean="0">
                <a:ln>
                  <a:noFill/>
                </a:ln>
                <a:solidFill>
                  <a:srgbClr val="202124"/>
                </a:solidFill>
                <a:effectLst/>
                <a:latin typeface="inherit"/>
              </a:rPr>
              <a:t>bipolar</a:t>
            </a:r>
            <a:r>
              <a:rPr kumimoji="0" lang="tr-TR" altLang="tr-TR" sz="2100" b="0" i="0" u="none" strike="noStrike" cap="none" normalizeH="0" baseline="0" dirty="0" smtClean="0">
                <a:ln>
                  <a:noFill/>
                </a:ln>
                <a:solidFill>
                  <a:srgbClr val="202124"/>
                </a:solidFill>
                <a:effectLst/>
                <a:latin typeface="inherit"/>
              </a:rPr>
              <a:t> bozukluğa sahiptir.</a:t>
            </a:r>
            <a:r>
              <a:rPr kumimoji="0" lang="tr-TR" altLang="tr-TR" sz="800" b="0" i="0" u="none" strike="noStrike" cap="none" normalizeH="0" baseline="0" dirty="0" smtClean="0">
                <a:ln>
                  <a:noFill/>
                </a:ln>
                <a:solidFill>
                  <a:schemeClr val="tx1"/>
                </a:solidFill>
                <a:effectLst/>
              </a:rPr>
              <a:t> </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3109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5686" y="4073894"/>
            <a:ext cx="10610736" cy="2677656"/>
          </a:xfrm>
          <a:prstGeom prst="rect">
            <a:avLst/>
          </a:prstGeom>
        </p:spPr>
        <p:txBody>
          <a:bodyPr wrap="square">
            <a:spAutoFit/>
          </a:bodyPr>
          <a:lstStyle/>
          <a:p>
            <a:pPr fontAlgn="base"/>
            <a:r>
              <a:rPr lang="en-US" sz="1200" dirty="0" smtClean="0"/>
              <a:t/>
            </a:r>
            <a:br>
              <a:rPr lang="en-US" sz="1200" dirty="0" smtClean="0"/>
            </a:br>
            <a:r>
              <a:rPr lang="en-US" sz="1200" b="0" i="0" u="none" strike="noStrike" dirty="0" smtClean="0">
                <a:solidFill>
                  <a:srgbClr val="009DEB"/>
                </a:solidFill>
                <a:effectLst/>
                <a:latin typeface="Work Sans"/>
                <a:hlinkClick r:id="rId2"/>
              </a:rPr>
              <a:t>Bipolar disorder</a:t>
            </a:r>
            <a:r>
              <a:rPr lang="en-US" sz="1200" b="0" i="0" dirty="0" smtClean="0">
                <a:solidFill>
                  <a:srgbClr val="333333"/>
                </a:solidFill>
                <a:effectLst/>
                <a:latin typeface="Work Sans"/>
              </a:rPr>
              <a:t> is easily confused with </a:t>
            </a:r>
            <a:r>
              <a:rPr lang="en-US" sz="1200" b="0" i="0" u="none" strike="noStrike" dirty="0" smtClean="0">
                <a:solidFill>
                  <a:srgbClr val="009DEB"/>
                </a:solidFill>
                <a:effectLst/>
                <a:latin typeface="Work Sans"/>
                <a:hlinkClick r:id="rId3"/>
              </a:rPr>
              <a:t>depression</a:t>
            </a:r>
            <a:r>
              <a:rPr lang="en-US" sz="1200" b="0" i="0" dirty="0" smtClean="0">
                <a:solidFill>
                  <a:srgbClr val="333333"/>
                </a:solidFill>
                <a:effectLst/>
                <a:latin typeface="Work Sans"/>
              </a:rPr>
              <a:t> because it can include depressive episodes. </a:t>
            </a:r>
            <a:endParaRPr lang="tr-TR" sz="1200" b="0" i="0" dirty="0" smtClean="0">
              <a:solidFill>
                <a:srgbClr val="333333"/>
              </a:solidFill>
              <a:effectLst/>
              <a:latin typeface="Work Sans"/>
            </a:endParaRPr>
          </a:p>
          <a:p>
            <a:pPr fontAlgn="base"/>
            <a:r>
              <a:rPr lang="en-US" sz="1200" b="0" i="0" dirty="0" smtClean="0">
                <a:solidFill>
                  <a:srgbClr val="333333"/>
                </a:solidFill>
                <a:effectLst/>
                <a:latin typeface="Work Sans"/>
              </a:rPr>
              <a:t>The main difference between the two is that </a:t>
            </a:r>
            <a:r>
              <a:rPr lang="en-US" sz="1200" b="1" i="0" dirty="0" smtClean="0">
                <a:solidFill>
                  <a:srgbClr val="333333"/>
                </a:solidFill>
                <a:effectLst/>
                <a:latin typeface="Work Sans"/>
              </a:rPr>
              <a:t>depression is </a:t>
            </a:r>
            <a:r>
              <a:rPr lang="en-US" sz="1200" b="1" i="1" dirty="0" smtClean="0">
                <a:solidFill>
                  <a:srgbClr val="333333"/>
                </a:solidFill>
                <a:effectLst/>
                <a:latin typeface="Work Sans"/>
              </a:rPr>
              <a:t>unipolar</a:t>
            </a:r>
            <a:r>
              <a:rPr lang="en-US" sz="1200" b="1" i="0" dirty="0" smtClean="0">
                <a:solidFill>
                  <a:srgbClr val="333333"/>
                </a:solidFill>
                <a:effectLst/>
                <a:latin typeface="Work Sans"/>
              </a:rPr>
              <a:t>, meaning that there is no “up” period</a:t>
            </a:r>
            <a:r>
              <a:rPr lang="en-US" sz="1200" b="0" i="0" dirty="0" smtClean="0">
                <a:solidFill>
                  <a:srgbClr val="333333"/>
                </a:solidFill>
                <a:effectLst/>
                <a:latin typeface="Work Sans"/>
              </a:rPr>
              <a:t>, but bipolar disorder includes symptoms of </a:t>
            </a:r>
            <a:r>
              <a:rPr lang="en-US" sz="1200" b="0" i="0" dirty="0" err="1" smtClean="0">
                <a:solidFill>
                  <a:srgbClr val="333333"/>
                </a:solidFill>
                <a:effectLst/>
                <a:latin typeface="Work Sans"/>
              </a:rPr>
              <a:t>mania.To</a:t>
            </a:r>
            <a:r>
              <a:rPr lang="en-US" sz="1200" b="0" i="0" dirty="0" smtClean="0">
                <a:solidFill>
                  <a:srgbClr val="333333"/>
                </a:solidFill>
                <a:effectLst/>
                <a:latin typeface="Work Sans"/>
              </a:rPr>
              <a:t> differentiate between the two disorders, it helps to understand the symptoms of each one.</a:t>
            </a:r>
          </a:p>
          <a:p>
            <a:pPr fontAlgn="base"/>
            <a:r>
              <a:rPr lang="en-US" sz="1200" b="1" i="0" dirty="0" smtClean="0">
                <a:solidFill>
                  <a:srgbClr val="212121"/>
                </a:solidFill>
                <a:effectLst/>
                <a:latin typeface="inherit"/>
              </a:rPr>
              <a:t>Symptoms of depression</a:t>
            </a:r>
            <a:endParaRPr lang="en-US" sz="1200" b="1" i="0" dirty="0" smtClean="0">
              <a:solidFill>
                <a:srgbClr val="212121"/>
              </a:solidFill>
              <a:effectLst/>
              <a:latin typeface="Work Sans"/>
            </a:endParaRPr>
          </a:p>
          <a:p>
            <a:pPr fontAlgn="base"/>
            <a:r>
              <a:rPr lang="en-US" sz="1200" b="0" i="0" dirty="0" smtClean="0">
                <a:solidFill>
                  <a:srgbClr val="333333"/>
                </a:solidFill>
                <a:effectLst/>
                <a:latin typeface="Work Sans"/>
              </a:rPr>
              <a:t>The essential feature of major depressive disorder is a period of two weeks during which there is either depressed mood most of the day nearly every day or loss of interest or pleasure in nearly all activities. Other potential symptoms include:</a:t>
            </a:r>
          </a:p>
          <a:p>
            <a:pPr fontAlgn="base">
              <a:buFont typeface="Arial" panose="020B0604020202020204" pitchFamily="34" charset="0"/>
              <a:buChar char="•"/>
            </a:pPr>
            <a:r>
              <a:rPr lang="en-US" sz="1200" b="0" i="0" dirty="0" smtClean="0">
                <a:solidFill>
                  <a:srgbClr val="333333"/>
                </a:solidFill>
                <a:effectLst/>
                <a:latin typeface="Work Sans"/>
              </a:rPr>
              <a:t>Significant weight loss when not dieting or weight gain and changes in appetite</a:t>
            </a:r>
          </a:p>
          <a:p>
            <a:pPr fontAlgn="base">
              <a:buFont typeface="Arial" panose="020B0604020202020204" pitchFamily="34" charset="0"/>
              <a:buChar char="•"/>
            </a:pPr>
            <a:r>
              <a:rPr lang="en-US" sz="1200" b="0" i="0" dirty="0" smtClean="0">
                <a:solidFill>
                  <a:srgbClr val="333333"/>
                </a:solidFill>
                <a:effectLst/>
                <a:latin typeface="Work Sans"/>
              </a:rPr>
              <a:t>Insomnia or hypersomnia nearly every day</a:t>
            </a:r>
          </a:p>
          <a:p>
            <a:pPr fontAlgn="base">
              <a:buFont typeface="Arial" panose="020B0604020202020204" pitchFamily="34" charset="0"/>
              <a:buChar char="•"/>
            </a:pPr>
            <a:r>
              <a:rPr lang="en-US" sz="1200" b="0" i="0" dirty="0" smtClean="0">
                <a:solidFill>
                  <a:srgbClr val="333333"/>
                </a:solidFill>
                <a:effectLst/>
                <a:latin typeface="Work Sans"/>
              </a:rPr>
              <a:t>Psychomotor agitation or retardation nearly every day</a:t>
            </a:r>
          </a:p>
          <a:p>
            <a:pPr fontAlgn="base">
              <a:buFont typeface="Arial" panose="020B0604020202020204" pitchFamily="34" charset="0"/>
              <a:buChar char="•"/>
            </a:pPr>
            <a:r>
              <a:rPr lang="en-US" sz="1200" b="0" i="0" dirty="0" smtClean="0">
                <a:solidFill>
                  <a:srgbClr val="333333"/>
                </a:solidFill>
                <a:effectLst/>
                <a:latin typeface="Work Sans"/>
              </a:rPr>
              <a:t>Fatigue or loss of energy nearly every day</a:t>
            </a:r>
          </a:p>
          <a:p>
            <a:pPr fontAlgn="base">
              <a:buFont typeface="Arial" panose="020B0604020202020204" pitchFamily="34" charset="0"/>
              <a:buChar char="•"/>
            </a:pPr>
            <a:r>
              <a:rPr lang="en-US" sz="1200" b="0" i="0" dirty="0" smtClean="0">
                <a:solidFill>
                  <a:srgbClr val="333333"/>
                </a:solidFill>
                <a:effectLst/>
                <a:latin typeface="Work Sans"/>
              </a:rPr>
              <a:t>Feelings of worthlessness or excessive guilt</a:t>
            </a:r>
          </a:p>
          <a:p>
            <a:pPr fontAlgn="base">
              <a:buFont typeface="Arial" panose="020B0604020202020204" pitchFamily="34" charset="0"/>
              <a:buChar char="•"/>
            </a:pPr>
            <a:r>
              <a:rPr lang="en-US" sz="1200" b="0" i="0" dirty="0" smtClean="0">
                <a:solidFill>
                  <a:srgbClr val="333333"/>
                </a:solidFill>
                <a:effectLst/>
                <a:latin typeface="Work Sans"/>
              </a:rPr>
              <a:t>Impaired ability to think or concentrate, and/or indecisiveness</a:t>
            </a:r>
          </a:p>
          <a:p>
            <a:pPr fontAlgn="base">
              <a:buFont typeface="Arial" panose="020B0604020202020204" pitchFamily="34" charset="0"/>
              <a:buChar char="•"/>
            </a:pPr>
            <a:r>
              <a:rPr lang="en-US" sz="1200" b="0" i="0" dirty="0" smtClean="0">
                <a:solidFill>
                  <a:srgbClr val="333333"/>
                </a:solidFill>
                <a:effectLst/>
                <a:latin typeface="Work Sans"/>
              </a:rPr>
              <a:t>Recurrent thoughts of death, recurrent suicidal ideation without a plan, or a suicide attempt or suicide plan</a:t>
            </a:r>
            <a:endParaRPr lang="en-US" sz="1200" b="0" i="0" dirty="0">
              <a:solidFill>
                <a:srgbClr val="333333"/>
              </a:solidFill>
              <a:effectLst/>
              <a:latin typeface="Work Sans"/>
            </a:endParaRPr>
          </a:p>
        </p:txBody>
      </p:sp>
      <p:sp>
        <p:nvSpPr>
          <p:cNvPr id="3" name="Rectangle 1"/>
          <p:cNvSpPr>
            <a:spLocks noChangeArrowheads="1"/>
          </p:cNvSpPr>
          <p:nvPr/>
        </p:nvSpPr>
        <p:spPr bwMode="auto">
          <a:xfrm>
            <a:off x="245686" y="196080"/>
            <a:ext cx="10837333" cy="132857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err="1" smtClean="0">
                <a:ln>
                  <a:noFill/>
                </a:ln>
                <a:solidFill>
                  <a:srgbClr val="202124"/>
                </a:solidFill>
                <a:effectLst/>
                <a:latin typeface="inherit"/>
              </a:rPr>
              <a:t>Bipolar</a:t>
            </a:r>
            <a:r>
              <a:rPr kumimoji="0" lang="tr-TR" altLang="tr-TR" sz="1100" b="0" i="0" u="none" strike="noStrike" cap="none" normalizeH="0" baseline="0" dirty="0" smtClean="0">
                <a:ln>
                  <a:noFill/>
                </a:ln>
                <a:solidFill>
                  <a:srgbClr val="202124"/>
                </a:solidFill>
                <a:effectLst/>
                <a:latin typeface="inherit"/>
              </a:rPr>
              <a:t> bozukluk depresyonla kolayca karıştırılır çünkü depresif dönemleri içerebilir. İkisi arasındaki temel fark, </a:t>
            </a:r>
            <a:r>
              <a:rPr kumimoji="0" lang="tr-TR" altLang="tr-TR" sz="1100" b="1" i="0" u="none" strike="noStrike" cap="none" normalizeH="0" baseline="0" dirty="0" smtClean="0">
                <a:ln>
                  <a:noFill/>
                </a:ln>
                <a:solidFill>
                  <a:srgbClr val="202124"/>
                </a:solidFill>
                <a:effectLst/>
                <a:latin typeface="inherit"/>
              </a:rPr>
              <a:t>depresyonun tek kutuplu olmasıdır</a:t>
            </a:r>
            <a:r>
              <a:rPr kumimoji="0" lang="tr-TR" altLang="tr-TR" sz="1100" b="0" i="0" u="none" strike="noStrike" cap="none" normalizeH="0" baseline="0" dirty="0" smtClean="0">
                <a:ln>
                  <a:noFill/>
                </a:ln>
                <a:solidFill>
                  <a:srgbClr val="202124"/>
                </a:solidFill>
                <a:effectLst/>
                <a:latin typeface="inherit"/>
              </a:rPr>
              <a:t>, yani "yukarı" bir dönem yoktur, ancak </a:t>
            </a:r>
            <a:r>
              <a:rPr kumimoji="0" lang="tr-TR" altLang="tr-TR" sz="1100" b="0" i="0" u="none" strike="noStrike" cap="none" normalizeH="0" baseline="0" dirty="0" err="1" smtClean="0">
                <a:ln>
                  <a:noFill/>
                </a:ln>
                <a:solidFill>
                  <a:srgbClr val="202124"/>
                </a:solidFill>
                <a:effectLst/>
                <a:latin typeface="inherit"/>
              </a:rPr>
              <a:t>bipolar</a:t>
            </a:r>
            <a:r>
              <a:rPr kumimoji="0" lang="tr-TR" altLang="tr-TR" sz="1100" b="0" i="0" u="none" strike="noStrike" cap="none" normalizeH="0" baseline="0" dirty="0" smtClean="0">
                <a:ln>
                  <a:noFill/>
                </a:ln>
                <a:solidFill>
                  <a:srgbClr val="202124"/>
                </a:solidFill>
                <a:effectLst/>
                <a:latin typeface="inherit"/>
              </a:rPr>
              <a:t> bozukluk mani semptomlarını içerir.</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rgbClr val="202124"/>
                </a:solidFill>
                <a:effectLst/>
                <a:latin typeface="inherit"/>
              </a:rPr>
              <a:t> İki bozukluğu ayırt etmek, her birinin semptomlarını anlamaya yardımcı olur.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smtClean="0">
                <a:ln>
                  <a:noFill/>
                </a:ln>
                <a:solidFill>
                  <a:srgbClr val="202124"/>
                </a:solidFill>
                <a:effectLst/>
                <a:latin typeface="inherit"/>
              </a:rPr>
              <a:t>Majör depresif bozukluğun temel özelliği, neredeyse her gün günün çoğunda depresif bir ruh halinin olduğu ya da hemen hemen tüm etkinliklere ilgi veya zevk kaybının olduğu iki haftalık bir dönemdir. Diğer potansiyel semptomlar şunları içerir: Diyet yapmadığında </a:t>
            </a:r>
            <a:r>
              <a:rPr kumimoji="0" lang="tr-TR" altLang="tr-TR" sz="1100" b="1" i="0" u="none" strike="noStrike" cap="none" normalizeH="0" baseline="0" dirty="0" smtClean="0">
                <a:ln>
                  <a:noFill/>
                </a:ln>
                <a:solidFill>
                  <a:srgbClr val="202124"/>
                </a:solidFill>
                <a:effectLst/>
                <a:latin typeface="inherit"/>
              </a:rPr>
              <a:t>önemli kilo kaybı veya kilo alımı ve iştahta değişiklikler </a:t>
            </a:r>
            <a:r>
              <a:rPr kumimoji="0" lang="tr-TR" altLang="tr-TR" sz="1100" b="0" i="0" u="none" strike="noStrike" cap="none" normalizeH="0" baseline="0" dirty="0" smtClean="0">
                <a:ln>
                  <a:noFill/>
                </a:ln>
                <a:solidFill>
                  <a:srgbClr val="202124"/>
                </a:solidFill>
                <a:effectLst/>
                <a:latin typeface="inherit"/>
              </a:rPr>
              <a:t>Neredeyse her gün </a:t>
            </a:r>
            <a:r>
              <a:rPr kumimoji="0" lang="tr-TR" altLang="tr-TR" sz="1100" b="1" i="0" u="none" strike="noStrike" cap="none" normalizeH="0" baseline="0" dirty="0" smtClean="0">
                <a:ln>
                  <a:noFill/>
                </a:ln>
                <a:solidFill>
                  <a:srgbClr val="202124"/>
                </a:solidFill>
                <a:effectLst/>
                <a:latin typeface="inherit"/>
              </a:rPr>
              <a:t>uykusuzluk veya aşırı uyku </a:t>
            </a:r>
            <a:r>
              <a:rPr kumimoji="0" lang="tr-TR" altLang="tr-TR" sz="1100" b="0" i="0" u="none" strike="noStrike" cap="none" normalizeH="0" baseline="0" dirty="0" smtClean="0">
                <a:ln>
                  <a:noFill/>
                </a:ln>
                <a:solidFill>
                  <a:srgbClr val="202124"/>
                </a:solidFill>
                <a:effectLst/>
                <a:latin typeface="inherit"/>
              </a:rPr>
              <a:t>Neredeyse her gün </a:t>
            </a:r>
            <a:r>
              <a:rPr kumimoji="0" lang="tr-TR" altLang="tr-TR" sz="1100" b="0" i="0" u="none" strike="noStrike" cap="none" normalizeH="0" baseline="0" dirty="0" err="1" smtClean="0">
                <a:ln>
                  <a:noFill/>
                </a:ln>
                <a:solidFill>
                  <a:srgbClr val="202124"/>
                </a:solidFill>
                <a:effectLst/>
                <a:latin typeface="inherit"/>
              </a:rPr>
              <a:t>psikomotor</a:t>
            </a:r>
            <a:r>
              <a:rPr kumimoji="0" lang="tr-TR" altLang="tr-TR" sz="1100" b="0" i="0" u="none" strike="noStrike" cap="none" normalizeH="0" baseline="0" dirty="0" smtClean="0">
                <a:ln>
                  <a:noFill/>
                </a:ln>
                <a:solidFill>
                  <a:srgbClr val="202124"/>
                </a:solidFill>
                <a:effectLst/>
                <a:latin typeface="inherit"/>
              </a:rPr>
              <a:t> ajitasyon veya </a:t>
            </a:r>
            <a:r>
              <a:rPr kumimoji="0" lang="tr-TR" altLang="tr-TR" sz="1100" b="0" i="0" u="none" strike="noStrike" cap="none" normalizeH="0" baseline="0" dirty="0" err="1" smtClean="0">
                <a:ln>
                  <a:noFill/>
                </a:ln>
                <a:solidFill>
                  <a:srgbClr val="202124"/>
                </a:solidFill>
                <a:effectLst/>
                <a:latin typeface="inherit"/>
              </a:rPr>
              <a:t>retardasyon</a:t>
            </a:r>
            <a:r>
              <a:rPr kumimoji="0" lang="tr-TR" altLang="tr-TR" sz="1100" b="0" i="0" u="none" strike="noStrike" cap="none" normalizeH="0" baseline="0" dirty="0" smtClean="0">
                <a:ln>
                  <a:noFill/>
                </a:ln>
                <a:solidFill>
                  <a:srgbClr val="202124"/>
                </a:solidFill>
                <a:effectLst/>
                <a:latin typeface="inherit"/>
              </a:rPr>
              <a:t> Neredeyse her gün yorgunluk veya enerji kaybı </a:t>
            </a:r>
            <a:r>
              <a:rPr kumimoji="0" lang="tr-TR" altLang="tr-TR" sz="1100" b="1" i="0" u="none" strike="noStrike" cap="none" normalizeH="0" baseline="0" dirty="0" smtClean="0">
                <a:ln>
                  <a:noFill/>
                </a:ln>
                <a:solidFill>
                  <a:srgbClr val="202124"/>
                </a:solidFill>
                <a:effectLst/>
                <a:latin typeface="inherit"/>
              </a:rPr>
              <a:t>Değersizlik veya aşırı suçluluk duyguları </a:t>
            </a:r>
            <a:r>
              <a:rPr kumimoji="0" lang="tr-TR" altLang="tr-TR" sz="1100" b="0" i="0" u="none" strike="noStrike" cap="none" normalizeH="0" baseline="0" dirty="0" smtClean="0">
                <a:ln>
                  <a:noFill/>
                </a:ln>
                <a:solidFill>
                  <a:srgbClr val="202124"/>
                </a:solidFill>
                <a:effectLst/>
                <a:latin typeface="inherit"/>
              </a:rPr>
              <a:t>Düşünme veya konsantre olma yeteneğinde bozulma ve/veya kararsızlık Tekrarlayan ölüm düşünceleri, plansız tekrarlayan intihar düşünceleri veya intihar girişimi veya intihar planı</a:t>
            </a:r>
            <a:r>
              <a:rPr kumimoji="0" lang="tr-TR" altLang="tr-TR" sz="1100" b="0" i="0" u="none" strike="noStrike" cap="none" normalizeH="0" baseline="0" dirty="0" smtClean="0">
                <a:ln>
                  <a:noFill/>
                </a:ln>
                <a:solidFill>
                  <a:schemeClr val="tx1"/>
                </a:solidFill>
                <a:effectLst/>
              </a:rPr>
              <a:t>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p:txBody>
      </p:sp>
      <p:pic>
        <p:nvPicPr>
          <p:cNvPr id="4" name="Picture 4" descr="13 Bipolar Disorder Symptoms, According to Psychologists | Health.co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7518" y="1633566"/>
            <a:ext cx="2233667" cy="2548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407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629" y="3865937"/>
            <a:ext cx="11754196"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fontAlgn="base">
              <a:buFont typeface="Arial" panose="020B0604020202020204" pitchFamily="34" charset="0"/>
              <a:buChar char="•"/>
            </a:pPr>
            <a:r>
              <a:rPr lang="en-US" sz="1200" b="1" i="0" dirty="0" smtClean="0">
                <a:solidFill>
                  <a:srgbClr val="212121"/>
                </a:solidFill>
                <a:effectLst/>
                <a:latin typeface="inherit"/>
              </a:rPr>
              <a:t>Symptoms of bipolar disorder</a:t>
            </a:r>
            <a:endParaRPr lang="en-US" sz="1200" b="1" i="0" dirty="0" smtClean="0">
              <a:solidFill>
                <a:srgbClr val="212121"/>
              </a:solidFill>
              <a:effectLst/>
              <a:latin typeface="Work Sans"/>
            </a:endParaRPr>
          </a:p>
          <a:p>
            <a:pPr marL="171450" indent="-171450" fontAlgn="base">
              <a:buFont typeface="Arial" panose="020B0604020202020204" pitchFamily="34" charset="0"/>
              <a:buChar char="•"/>
            </a:pPr>
            <a:r>
              <a:rPr lang="en-US" sz="1200" b="0" i="0" dirty="0" smtClean="0">
                <a:solidFill>
                  <a:srgbClr val="333333"/>
                </a:solidFill>
                <a:effectLst/>
                <a:latin typeface="Work Sans"/>
              </a:rPr>
              <a:t>Although bipolar disorder can include the above depressive symptoms, it also includes symptoms of mania. Bipolar disorder is characterized by mood swings that fluctuate between depressive lows and manic highs.</a:t>
            </a:r>
          </a:p>
          <a:p>
            <a:pPr marL="171450" indent="-171450" fontAlgn="base">
              <a:buFont typeface="Arial" panose="020B0604020202020204" pitchFamily="34" charset="0"/>
              <a:buChar char="•"/>
            </a:pPr>
            <a:r>
              <a:rPr lang="en-US" sz="1200" b="0" i="0" dirty="0" smtClean="0">
                <a:solidFill>
                  <a:srgbClr val="333333"/>
                </a:solidFill>
                <a:effectLst/>
                <a:latin typeface="Work Sans"/>
              </a:rPr>
              <a:t>A manic episode is described as a distinct period of abnormally and persistently elevated, expansive, or irritable mood and increased goal-directed activity or energy, lasting at least one week.</a:t>
            </a:r>
          </a:p>
          <a:p>
            <a:pPr marL="171450" indent="-171450" fontAlgn="base">
              <a:buFont typeface="Arial" panose="020B0604020202020204" pitchFamily="34" charset="0"/>
              <a:buChar char="•"/>
            </a:pPr>
            <a:r>
              <a:rPr lang="en-US" sz="1200" b="0" i="0" dirty="0" smtClean="0">
                <a:solidFill>
                  <a:srgbClr val="333333"/>
                </a:solidFill>
                <a:effectLst/>
                <a:latin typeface="Work Sans"/>
              </a:rPr>
              <a:t>Symptoms of mania include:</a:t>
            </a:r>
          </a:p>
          <a:p>
            <a:pPr fontAlgn="base">
              <a:buFont typeface="Arial" panose="020B0604020202020204" pitchFamily="34" charset="0"/>
              <a:buChar char="•"/>
            </a:pPr>
            <a:r>
              <a:rPr lang="en-US" sz="1200" b="0" i="0" dirty="0" smtClean="0">
                <a:solidFill>
                  <a:srgbClr val="333333"/>
                </a:solidFill>
                <a:effectLst/>
                <a:latin typeface="Work Sans"/>
              </a:rPr>
              <a:t>Inflated self-esteem or grandiosity</a:t>
            </a:r>
          </a:p>
          <a:p>
            <a:pPr fontAlgn="base">
              <a:buFont typeface="Arial" panose="020B0604020202020204" pitchFamily="34" charset="0"/>
              <a:buChar char="•"/>
            </a:pPr>
            <a:r>
              <a:rPr lang="en-US" sz="1200" b="0" i="0" dirty="0" smtClean="0">
                <a:solidFill>
                  <a:srgbClr val="333333"/>
                </a:solidFill>
                <a:effectLst/>
                <a:latin typeface="Work Sans"/>
              </a:rPr>
              <a:t>Decreased need for sleep</a:t>
            </a:r>
          </a:p>
          <a:p>
            <a:pPr fontAlgn="base">
              <a:buFont typeface="Arial" panose="020B0604020202020204" pitchFamily="34" charset="0"/>
              <a:buChar char="•"/>
            </a:pPr>
            <a:r>
              <a:rPr lang="en-US" sz="1200" b="0" i="0" dirty="0" smtClean="0">
                <a:solidFill>
                  <a:srgbClr val="333333"/>
                </a:solidFill>
                <a:effectLst/>
                <a:latin typeface="Work Sans"/>
              </a:rPr>
              <a:t>More talkative than usual or pressure to talk</a:t>
            </a:r>
          </a:p>
          <a:p>
            <a:pPr fontAlgn="base">
              <a:buFont typeface="Arial" panose="020B0604020202020204" pitchFamily="34" charset="0"/>
              <a:buChar char="•"/>
            </a:pPr>
            <a:r>
              <a:rPr lang="en-US" sz="1200" b="0" i="0" dirty="0" smtClean="0">
                <a:solidFill>
                  <a:srgbClr val="333333"/>
                </a:solidFill>
                <a:effectLst/>
                <a:latin typeface="Work Sans"/>
              </a:rPr>
              <a:t>Flight of ideas, racing thoughts</a:t>
            </a:r>
          </a:p>
          <a:p>
            <a:pPr fontAlgn="base">
              <a:buFont typeface="Arial" panose="020B0604020202020204" pitchFamily="34" charset="0"/>
              <a:buChar char="•"/>
            </a:pPr>
            <a:r>
              <a:rPr lang="en-US" sz="1200" b="0" i="0" dirty="0" smtClean="0">
                <a:solidFill>
                  <a:srgbClr val="333333"/>
                </a:solidFill>
                <a:effectLst/>
                <a:latin typeface="Work Sans"/>
              </a:rPr>
              <a:t>Distractibility</a:t>
            </a:r>
          </a:p>
          <a:p>
            <a:pPr fontAlgn="base">
              <a:buFont typeface="Arial" panose="020B0604020202020204" pitchFamily="34" charset="0"/>
              <a:buChar char="•"/>
            </a:pPr>
            <a:r>
              <a:rPr lang="en-US" sz="1200" b="0" i="0" dirty="0" smtClean="0">
                <a:solidFill>
                  <a:srgbClr val="333333"/>
                </a:solidFill>
                <a:effectLst/>
                <a:latin typeface="Work Sans"/>
              </a:rPr>
              <a:t>Increase in goal-directed activity</a:t>
            </a:r>
          </a:p>
          <a:p>
            <a:pPr fontAlgn="base">
              <a:buFont typeface="Arial" panose="020B0604020202020204" pitchFamily="34" charset="0"/>
              <a:buChar char="•"/>
            </a:pPr>
            <a:r>
              <a:rPr lang="en-US" sz="1200" b="0" i="0" dirty="0" smtClean="0">
                <a:solidFill>
                  <a:srgbClr val="333333"/>
                </a:solidFill>
                <a:effectLst/>
                <a:latin typeface="Work Sans"/>
              </a:rPr>
              <a:t>Excessive involvement in potentially reckless activities (usually involving drugs, money, or sex)</a:t>
            </a:r>
          </a:p>
          <a:p>
            <a:pPr marL="171450" indent="-171450" fontAlgn="base">
              <a:buFont typeface="Arial" panose="020B0604020202020204" pitchFamily="34" charset="0"/>
              <a:buChar char="•"/>
            </a:pPr>
            <a:r>
              <a:rPr lang="en-US" sz="1200" b="0" i="0" dirty="0" smtClean="0">
                <a:solidFill>
                  <a:srgbClr val="333333"/>
                </a:solidFill>
                <a:effectLst/>
                <a:latin typeface="Work Sans"/>
              </a:rPr>
              <a:t>With bipolar disorder, the mood episode is severe enough to cause marked impairment in social or occupational functioning or to require hospitalization to avoid self-harm.</a:t>
            </a:r>
            <a:endParaRPr lang="en-US" sz="1200" b="0" i="0" dirty="0">
              <a:solidFill>
                <a:srgbClr val="333333"/>
              </a:solidFill>
              <a:effectLst/>
              <a:latin typeface="Work Sans"/>
            </a:endParaRPr>
          </a:p>
        </p:txBody>
      </p:sp>
      <p:sp>
        <p:nvSpPr>
          <p:cNvPr id="3" name="Rectangle 1"/>
          <p:cNvSpPr>
            <a:spLocks noChangeArrowheads="1"/>
          </p:cNvSpPr>
          <p:nvPr/>
        </p:nvSpPr>
        <p:spPr bwMode="auto">
          <a:xfrm>
            <a:off x="244609" y="377379"/>
            <a:ext cx="11659216"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belirtileri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yukarıdaki depresif belirtileri içerebilse de mani belirtilerini de içerir.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depresif düşüşler ve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yükselişler arasında dalgalanan ruh hali değişimleri ile karakterizedir. Bir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dönem, en az bir hafta süren, anormal ve ısrarlı bir şekilde yükselmiş, genişleyen veya sinirli bir ruh hali ve hedefe yönelik artan aktivite veya enerjinin belirgin bir dönemi olarak tanımlanır. Mani belirtileri şunları içerir: Şişirilmiş benlik saygısı veya büyüklenme Uyku ihtiyacının azalması Normalden daha konuşkan veya konuşmak için baskı Fikir uçuşları, yarışan düşünceler dikkat dağınıklığı Hedefe yönelik aktivitede artış Potansiyel olarak pervasız faaliyetlere aşırı katılım (genellikle uyuşturucu, para veya seks içeren)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bozuklukta </a:t>
            </a:r>
            <a:r>
              <a:rPr kumimoji="0" lang="tr-TR" altLang="tr-TR" sz="1200" b="0" i="0" u="none" strike="noStrike" cap="none" normalizeH="0" baseline="0" dirty="0" err="1" smtClean="0">
                <a:ln>
                  <a:noFill/>
                </a:ln>
                <a:solidFill>
                  <a:srgbClr val="202124"/>
                </a:solidFill>
                <a:effectLst/>
                <a:latin typeface="inherit"/>
              </a:rPr>
              <a:t>duygudurum</a:t>
            </a:r>
            <a:r>
              <a:rPr kumimoji="0" lang="tr-TR" altLang="tr-TR" sz="1200" b="0" i="0" u="none" strike="noStrike" cap="none" normalizeH="0" baseline="0" dirty="0" smtClean="0">
                <a:ln>
                  <a:noFill/>
                </a:ln>
                <a:solidFill>
                  <a:srgbClr val="202124"/>
                </a:solidFill>
                <a:effectLst/>
                <a:latin typeface="inherit"/>
              </a:rPr>
              <a:t> dönemi, toplumsal veya mesleki işlevsellikte belirgin bozulmaya neden olacak veya kendine zarar vermemek için hastaneye yatış gerektirecek kadar şiddetlidir.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5759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9381" y="4627754"/>
            <a:ext cx="11804074" cy="1938992"/>
          </a:xfrm>
          <a:prstGeom prst="rect">
            <a:avLst/>
          </a:prstGeom>
        </p:spPr>
        <p:txBody>
          <a:bodyPr wrap="square">
            <a:spAutoFit/>
          </a:bodyPr>
          <a:lstStyle/>
          <a:p>
            <a:pPr marL="171450" indent="-171450" fontAlgn="base">
              <a:buFont typeface="Arial" panose="020B0604020202020204" pitchFamily="34" charset="0"/>
              <a:buChar char="•"/>
            </a:pPr>
            <a:r>
              <a:rPr lang="en-US" sz="1200" b="1" i="0" dirty="0" smtClean="0">
                <a:solidFill>
                  <a:srgbClr val="212121"/>
                </a:solidFill>
                <a:effectLst/>
                <a:latin typeface="inherit"/>
              </a:rPr>
              <a:t>Treatment for bipolar and depression</a:t>
            </a:r>
            <a:endParaRPr lang="en-US" sz="1200" b="1" i="0" dirty="0" smtClean="0">
              <a:solidFill>
                <a:srgbClr val="212121"/>
              </a:solidFill>
              <a:effectLst/>
              <a:latin typeface="Work Sans"/>
            </a:endParaRPr>
          </a:p>
          <a:p>
            <a:pPr marL="171450" indent="-171450" fontAlgn="base">
              <a:buFont typeface="Arial" panose="020B0604020202020204" pitchFamily="34" charset="0"/>
              <a:buChar char="•"/>
            </a:pPr>
            <a:r>
              <a:rPr lang="en-US" sz="1200" b="0" i="0" dirty="0" smtClean="0">
                <a:solidFill>
                  <a:srgbClr val="333333"/>
                </a:solidFill>
                <a:effectLst/>
                <a:latin typeface="Work Sans"/>
              </a:rPr>
              <a:t>Left untreated, both bipolar disorder and major depressive disorder can have a major impact on social and occupational functioning. </a:t>
            </a:r>
            <a:endParaRPr lang="tr-TR" sz="1200" b="0" i="0" dirty="0" smtClean="0">
              <a:solidFill>
                <a:srgbClr val="333333"/>
              </a:solidFill>
              <a:effectLst/>
              <a:latin typeface="Work Sans"/>
            </a:endParaRPr>
          </a:p>
          <a:p>
            <a:pPr marL="171450" indent="-171450" fontAlgn="base">
              <a:buFont typeface="Arial" panose="020B0604020202020204" pitchFamily="34" charset="0"/>
              <a:buChar char="•"/>
            </a:pPr>
            <a:r>
              <a:rPr lang="en-US" sz="1200" b="0" i="0" dirty="0" smtClean="0">
                <a:solidFill>
                  <a:srgbClr val="333333"/>
                </a:solidFill>
                <a:effectLst/>
                <a:latin typeface="Work Sans"/>
              </a:rPr>
              <a:t>Both include the risk of suicide. The good news is that both conditions are treatable. Combination treatment often works best in both cases. Possible treatment modalities include:</a:t>
            </a:r>
          </a:p>
          <a:p>
            <a:pPr fontAlgn="base">
              <a:buFont typeface="Arial" panose="020B0604020202020204" pitchFamily="34" charset="0"/>
              <a:buChar char="•"/>
            </a:pPr>
            <a:r>
              <a:rPr lang="en-US" sz="1200" b="0" i="0" dirty="0" smtClean="0">
                <a:solidFill>
                  <a:srgbClr val="333333"/>
                </a:solidFill>
                <a:effectLst/>
                <a:latin typeface="Work Sans"/>
              </a:rPr>
              <a:t>Talk therapy</a:t>
            </a:r>
          </a:p>
          <a:p>
            <a:pPr fontAlgn="base">
              <a:buFont typeface="Arial" panose="020B0604020202020204" pitchFamily="34" charset="0"/>
              <a:buChar char="•"/>
            </a:pPr>
            <a:r>
              <a:rPr lang="en-US" sz="1200" b="0" i="0" dirty="0" smtClean="0">
                <a:solidFill>
                  <a:srgbClr val="333333"/>
                </a:solidFill>
                <a:effectLst/>
                <a:latin typeface="Work Sans"/>
              </a:rPr>
              <a:t>Cognitive behavioral therapy</a:t>
            </a:r>
          </a:p>
          <a:p>
            <a:pPr fontAlgn="base">
              <a:buFont typeface="Arial" panose="020B0604020202020204" pitchFamily="34" charset="0"/>
              <a:buChar char="•"/>
            </a:pPr>
            <a:r>
              <a:rPr lang="en-US" sz="1200" b="0" i="0" dirty="0" smtClean="0">
                <a:solidFill>
                  <a:srgbClr val="333333"/>
                </a:solidFill>
                <a:effectLst/>
                <a:latin typeface="Work Sans"/>
              </a:rPr>
              <a:t>Family therapy (involvement of family members increases success)</a:t>
            </a:r>
          </a:p>
          <a:p>
            <a:pPr fontAlgn="base">
              <a:buFont typeface="Arial" panose="020B0604020202020204" pitchFamily="34" charset="0"/>
              <a:buChar char="•"/>
            </a:pPr>
            <a:r>
              <a:rPr lang="en-US" sz="1200" b="0" i="0" dirty="0" smtClean="0">
                <a:solidFill>
                  <a:srgbClr val="333333"/>
                </a:solidFill>
                <a:effectLst/>
                <a:latin typeface="Work Sans"/>
              </a:rPr>
              <a:t>Medication management (including antidepressants and/or mood stabilizers)</a:t>
            </a:r>
          </a:p>
          <a:p>
            <a:pPr marL="171450" indent="-171450" fontAlgn="base">
              <a:buFont typeface="Arial" panose="020B0604020202020204" pitchFamily="34" charset="0"/>
              <a:buChar char="•"/>
            </a:pPr>
            <a:r>
              <a:rPr lang="en-US" sz="1200" b="0" i="0" dirty="0" smtClean="0">
                <a:solidFill>
                  <a:srgbClr val="333333"/>
                </a:solidFill>
                <a:effectLst/>
                <a:latin typeface="Work Sans"/>
              </a:rPr>
              <a:t>Patients with both depression and bipolar disorder respond well to highly structured routines. Creating a routine helps patients know what to expect and follow through with medication management independently.</a:t>
            </a:r>
            <a:endParaRPr lang="en-US" sz="1200" b="0" i="0" dirty="0">
              <a:solidFill>
                <a:srgbClr val="333333"/>
              </a:solidFill>
              <a:effectLst/>
              <a:latin typeface="Work Sans"/>
            </a:endParaRPr>
          </a:p>
        </p:txBody>
      </p:sp>
      <p:sp>
        <p:nvSpPr>
          <p:cNvPr id="3" name="Rectangle 1"/>
          <p:cNvSpPr>
            <a:spLocks noChangeArrowheads="1"/>
          </p:cNvSpPr>
          <p:nvPr/>
        </p:nvSpPr>
        <p:spPr bwMode="auto">
          <a:xfrm>
            <a:off x="249381" y="161023"/>
            <a:ext cx="7467035" cy="200568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Bipolar ve depresyon tedavisi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Tedavi edilmediği takdirde, hem bipolar bozukluk hem de majör depresif bozukluk, sosyal ve mesleki işlevsellik üzerinde büyük bir etkiye sahip olabilir.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Her ikisi de </a:t>
            </a:r>
            <a:r>
              <a:rPr kumimoji="0" lang="tr-TR" altLang="tr-TR" sz="1200" b="1" i="0" u="none" strike="noStrike" cap="none" normalizeH="0" baseline="0" dirty="0" smtClean="0">
                <a:ln>
                  <a:noFill/>
                </a:ln>
                <a:solidFill>
                  <a:srgbClr val="202124"/>
                </a:solidFill>
                <a:effectLst/>
                <a:latin typeface="inherit"/>
              </a:rPr>
              <a:t>intihar riskini </a:t>
            </a:r>
            <a:r>
              <a:rPr kumimoji="0" lang="tr-TR" altLang="tr-TR" sz="1200" b="0" i="0" u="none" strike="noStrike" cap="none" normalizeH="0" baseline="0" dirty="0" smtClean="0">
                <a:ln>
                  <a:noFill/>
                </a:ln>
                <a:solidFill>
                  <a:srgbClr val="202124"/>
                </a:solidFill>
                <a:effectLst/>
                <a:latin typeface="inherit"/>
              </a:rPr>
              <a:t>içerir.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İyi haber şu ki, her iki koşul da tedavi edilebilir.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Kombinasyon tedavisi genellikle her iki durumda da en iyi sonucu verir.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Olası tedavi yöntemleri şunları içerir: konuşma terapisi Bilişsel davranışçı terapi Aile terapisi (aile üyelerinin katılımı başarıyı arttırır)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İlaç yönetimi (antidepresanlar ve/veya duygudurum düzenleyiciler dahil) Hem depresyon hem de bipolar bozukluğu olan hastalar, yüksek düzeyde yapılandırılmış rutinlere iyi yanıt verirler. Bir rutin oluşturmak, hastaların ne bekleyeceklerini bilmelerine ve ilaç yönetimini bağımsız olarak takip etmelerine yardımcı olur.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01422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755" y="5015636"/>
            <a:ext cx="11313622" cy="156966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1" i="0" dirty="0" smtClean="0">
                <a:solidFill>
                  <a:srgbClr val="343536"/>
                </a:solidFill>
                <a:effectLst/>
                <a:latin typeface="Source Sans Pro"/>
              </a:rPr>
              <a:t>What are the treatments for bipolar disorder?</a:t>
            </a:r>
          </a:p>
          <a:p>
            <a:pPr marL="171450" indent="-171450">
              <a:buFont typeface="Arial" panose="020B0604020202020204" pitchFamily="34" charset="0"/>
              <a:buChar char="•"/>
            </a:pPr>
            <a:r>
              <a:rPr lang="en-US" sz="1200" b="0" i="0" dirty="0" smtClean="0">
                <a:solidFill>
                  <a:srgbClr val="343536"/>
                </a:solidFill>
                <a:effectLst/>
                <a:latin typeface="Source Sans Pro"/>
              </a:rPr>
              <a:t>Bipolar disorder is a long-term illness that requires management throughout a person's life.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People who have numerous (four or more) episodes of mood changes (rapid cycling) in a year can be much more difficult to treat.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Medication is the primary form of treatment, but the additional use of psychotherapy or "talk" therapy is sometimes recommended to help prevent future episodes.</a:t>
            </a:r>
          </a:p>
          <a:p>
            <a:pPr marL="171450" indent="-171450">
              <a:buFont typeface="Arial" panose="020B0604020202020204" pitchFamily="34" charset="0"/>
              <a:buChar char="•"/>
            </a:pPr>
            <a:r>
              <a:rPr lang="en-US" sz="1200" b="0" i="0" dirty="0" smtClean="0">
                <a:solidFill>
                  <a:srgbClr val="343536"/>
                </a:solidFill>
                <a:effectLst/>
                <a:latin typeface="Source Sans Pro"/>
              </a:rPr>
              <a:t>There are many drugs available to treat bipolar disorder.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Proposed guidelines for treatment options are based on the three main phases of bipolar disorder, which include the </a:t>
            </a:r>
            <a:r>
              <a:rPr lang="en-US" sz="1200" b="0" i="0" dirty="0" err="1" smtClean="0">
                <a:solidFill>
                  <a:srgbClr val="343536"/>
                </a:solidFill>
                <a:effectLst/>
                <a:latin typeface="Source Sans Pro"/>
              </a:rPr>
              <a:t>acutemanic</a:t>
            </a:r>
            <a:r>
              <a:rPr lang="en-US" sz="1200" b="0" i="0" dirty="0" smtClean="0">
                <a:solidFill>
                  <a:srgbClr val="343536"/>
                </a:solidFill>
                <a:effectLst/>
                <a:latin typeface="Source Sans Pro"/>
              </a:rPr>
              <a:t>/mixed mood states, acute major depressive episodes, and finally the continuation/maintenance phase.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As a general rule, avoiding antidepressants and taking two mood stabilizers has proven to be an effective strategy for most patients.</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293271" y="294117"/>
            <a:ext cx="10278533" cy="1636353"/>
          </a:xfrm>
          <a:prstGeom prst="rect">
            <a:avLst/>
          </a:prstGeom>
          <a:ln/>
          <a:extLst/>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Bipolar bozukluğun tedavileri nelerdir?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Bipolar bozukluk, bir kişinin hayatı boyunca tedavi gerektiren uzun süreli bir hastalıktır.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Bir yıl içinde çok sayıda (dört veya daha fazla) ruh hali değişikliği (hızlı döngü) yaşayan kişilerin tedavisi çok daha zor olabilir.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İlaç tedavisi birincil tedavi şeklidir, ancak gelecekteki atakları önlemeye yardımcı olmak için bazen psikoterapinin veya "konuşma" terapisinin ek kullanımı önerilir.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Bipolar bozukluğu tedavi etmek için birçok ilaç mevcuttur.</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 Tedavi seçenekleri için önerilen kılavuzlar, akutmanik/karma duygudurum durumları, akut majör depresif dönemler ve son olarak devam/devam etme evresini içeren bipolar bozukluğun üç ana evresine dayanmaktadır.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Genel bir kural olarak, antidepresanlardan kaçınmanın ve iki duygudurum düzenleyici almanın çoğu hasta için etkili bir strateji olduğu kanıtlanmıştır.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pic>
        <p:nvPicPr>
          <p:cNvPr id="10242" name="Picture 2" descr="Lithium's Mechanism of Action: An Illustrated Review - Psychopharmacology  Institu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917" y="2269475"/>
            <a:ext cx="4412389" cy="2481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553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1178" y="4092923"/>
            <a:ext cx="6096000" cy="2677656"/>
          </a:xfrm>
          <a:prstGeom prst="rect">
            <a:avLst/>
          </a:prstGeom>
        </p:spPr>
        <p:txBody>
          <a:bodyPr>
            <a:spAutoFit/>
          </a:bodyPr>
          <a:lstStyle/>
          <a:p>
            <a:r>
              <a:rPr lang="en-US" sz="1200" b="1" i="0" dirty="0" smtClean="0">
                <a:solidFill>
                  <a:srgbClr val="343536"/>
                </a:solidFill>
                <a:effectLst/>
                <a:latin typeface="Source Sans Pro"/>
              </a:rPr>
              <a:t>Mood-stabilizing drugs</a:t>
            </a:r>
          </a:p>
          <a:p>
            <a:pPr marL="171450" indent="-171450">
              <a:buFont typeface="Arial" panose="020B0604020202020204" pitchFamily="34" charset="0"/>
              <a:buChar char="•"/>
            </a:pPr>
            <a:r>
              <a:rPr lang="en-US" sz="1200" b="0" i="0" dirty="0" smtClean="0">
                <a:solidFill>
                  <a:srgbClr val="343536"/>
                </a:solidFill>
                <a:effectLst/>
                <a:latin typeface="Source Sans Pro"/>
              </a:rPr>
              <a:t>Lithium (brand names </a:t>
            </a:r>
            <a:r>
              <a:rPr lang="en-US" sz="1200" b="0" i="0" dirty="0" err="1" smtClean="0">
                <a:solidFill>
                  <a:srgbClr val="343536"/>
                </a:solidFill>
                <a:effectLst/>
                <a:latin typeface="Source Sans Pro"/>
              </a:rPr>
              <a:t>Eskalith</a:t>
            </a:r>
            <a:r>
              <a:rPr lang="en-US" sz="1200" b="0" i="0" dirty="0" smtClean="0">
                <a:solidFill>
                  <a:srgbClr val="343536"/>
                </a:solidFill>
                <a:effectLst/>
                <a:latin typeface="Source Sans Pro"/>
              </a:rPr>
              <a:t>®, </a:t>
            </a:r>
            <a:r>
              <a:rPr lang="en-US" sz="1200" b="0" i="0" dirty="0" err="1" smtClean="0">
                <a:solidFill>
                  <a:srgbClr val="343536"/>
                </a:solidFill>
                <a:effectLst/>
                <a:latin typeface="Source Sans Pro"/>
              </a:rPr>
              <a:t>Lithobid</a:t>
            </a:r>
            <a:r>
              <a:rPr lang="en-US" sz="1200" b="0" i="0" dirty="0" smtClean="0">
                <a:solidFill>
                  <a:srgbClr val="343536"/>
                </a:solidFill>
                <a:effectLst/>
                <a:latin typeface="Source Sans Pro"/>
              </a:rPr>
              <a:t>®, </a:t>
            </a:r>
            <a:r>
              <a:rPr lang="en-US" sz="1200" b="0" i="0" dirty="0" err="1" smtClean="0">
                <a:solidFill>
                  <a:srgbClr val="343536"/>
                </a:solidFill>
                <a:effectLst/>
                <a:latin typeface="Source Sans Pro"/>
              </a:rPr>
              <a:t>Lithonate</a:t>
            </a:r>
            <a:r>
              <a:rPr lang="en-US" sz="1200" b="0" i="0" dirty="0" smtClean="0">
                <a:solidFill>
                  <a:srgbClr val="343536"/>
                </a:solidFill>
                <a:effectLst/>
                <a:latin typeface="Source Sans Pro"/>
              </a:rPr>
              <a:t>®) is a mood-stabilizing drug. It has proven helpful in controlling mania and depression and preventing depression and manic episodes.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Lithium will reduce symptoms of mania within two weeks of starting therapy, but it may take weeks to months before the condition is completely controlled. Thus other drugs like antipsychotic drugs or antidepressant drugs may also be used to help control symptoms.</a:t>
            </a:r>
            <a:r>
              <a:rPr lang="tr-TR" sz="1200" b="0" i="0" dirty="0" smtClean="0">
                <a:solidFill>
                  <a:srgbClr val="343536"/>
                </a:solidFill>
                <a:effectLst/>
                <a:latin typeface="Source Sans Pro"/>
              </a:rPr>
              <a:t> </a:t>
            </a:r>
          </a:p>
          <a:p>
            <a:pPr marL="171450" indent="-171450">
              <a:buFont typeface="Arial" panose="020B0604020202020204" pitchFamily="34" charset="0"/>
              <a:buChar char="•"/>
            </a:pPr>
            <a:r>
              <a:rPr lang="en-US" sz="1200" b="0" i="0" dirty="0" smtClean="0">
                <a:solidFill>
                  <a:srgbClr val="343536"/>
                </a:solidFill>
                <a:effectLst/>
                <a:latin typeface="Source Sans Pro"/>
              </a:rPr>
              <a:t>Common side effects of lithium include:</a:t>
            </a:r>
            <a:r>
              <a:rPr lang="tr-TR" sz="1200" b="0" i="0" dirty="0" smtClean="0">
                <a:solidFill>
                  <a:srgbClr val="343536"/>
                </a:solidFill>
                <a:effectLst/>
                <a:latin typeface="Source Sans Pro"/>
              </a:rPr>
              <a:t> </a:t>
            </a:r>
          </a:p>
          <a:p>
            <a:pPr marL="171450" indent="-171450">
              <a:buFont typeface="Arial" panose="020B0604020202020204" pitchFamily="34" charset="0"/>
              <a:buChar char="•"/>
            </a:pPr>
            <a:r>
              <a:rPr lang="en-US" sz="1200" b="0" i="0" dirty="0" smtClean="0">
                <a:solidFill>
                  <a:srgbClr val="343536"/>
                </a:solidFill>
                <a:effectLst/>
                <a:latin typeface="Source Sans Pro"/>
              </a:rPr>
              <a:t>Frequent need to urinate</a:t>
            </a:r>
          </a:p>
          <a:p>
            <a:pPr>
              <a:buFont typeface="Arial" panose="020B0604020202020204" pitchFamily="34" charset="0"/>
              <a:buChar char="•"/>
            </a:pPr>
            <a:r>
              <a:rPr lang="en-US" sz="1200" b="0" i="0" dirty="0" smtClean="0">
                <a:solidFill>
                  <a:srgbClr val="343536"/>
                </a:solidFill>
                <a:effectLst/>
                <a:latin typeface="Source Sans Pro"/>
              </a:rPr>
              <a:t>Weight gain</a:t>
            </a:r>
          </a:p>
          <a:p>
            <a:pPr>
              <a:buFont typeface="Arial" panose="020B0604020202020204" pitchFamily="34" charset="0"/>
              <a:buChar char="•"/>
            </a:pPr>
            <a:r>
              <a:rPr lang="en-US" sz="1200" b="0" i="0" dirty="0" smtClean="0">
                <a:solidFill>
                  <a:srgbClr val="343536"/>
                </a:solidFill>
                <a:effectLst/>
                <a:latin typeface="Source Sans Pro"/>
              </a:rPr>
              <a:t>Increased thirst</a:t>
            </a:r>
          </a:p>
          <a:p>
            <a:pPr>
              <a:buFont typeface="Arial" panose="020B0604020202020204" pitchFamily="34" charset="0"/>
              <a:buChar char="•"/>
            </a:pPr>
            <a:r>
              <a:rPr lang="en-US" sz="1200" b="0" i="0" dirty="0" smtClean="0">
                <a:solidFill>
                  <a:srgbClr val="343536"/>
                </a:solidFill>
                <a:effectLst/>
                <a:latin typeface="Source Sans Pro"/>
              </a:rPr>
              <a:t>Slight trembling of the hands</a:t>
            </a:r>
          </a:p>
          <a:p>
            <a:pPr>
              <a:buFont typeface="Arial" panose="020B0604020202020204" pitchFamily="34" charset="0"/>
              <a:buChar char="•"/>
            </a:pPr>
            <a:r>
              <a:rPr lang="en-US" sz="1200" b="0" i="0" u="none" strike="noStrike" dirty="0" smtClean="0">
                <a:solidFill>
                  <a:srgbClr val="007BC2"/>
                </a:solidFill>
                <a:effectLst/>
                <a:latin typeface="Source Sans Pro"/>
                <a:hlinkClick r:id="rId2"/>
              </a:rPr>
              <a:t>Nausea</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243896" y="158016"/>
            <a:ext cx="10617200" cy="182101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Ruh hali düzenleyici ilaçlar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smtClean="0">
                <a:ln>
                  <a:noFill/>
                </a:ln>
                <a:solidFill>
                  <a:srgbClr val="202124"/>
                </a:solidFill>
                <a:effectLst/>
                <a:latin typeface="inherit"/>
              </a:rPr>
              <a:t>Lityum (</a:t>
            </a:r>
            <a:r>
              <a:rPr kumimoji="0" lang="tr-TR" altLang="tr-TR" sz="1200" b="1" i="0" u="none" strike="noStrike" cap="none" normalizeH="0" baseline="0" dirty="0" err="1" smtClean="0">
                <a:ln>
                  <a:noFill/>
                </a:ln>
                <a:solidFill>
                  <a:srgbClr val="202124"/>
                </a:solidFill>
                <a:effectLst/>
                <a:latin typeface="inherit"/>
              </a:rPr>
              <a:t>Eskalith</a:t>
            </a:r>
            <a:r>
              <a:rPr kumimoji="0" lang="tr-TR" altLang="tr-TR" sz="1200" b="1" i="0" u="none" strike="noStrike" cap="none" normalizeH="0" baseline="0" dirty="0" smtClean="0">
                <a:ln>
                  <a:noFill/>
                </a:ln>
                <a:solidFill>
                  <a:srgbClr val="202124"/>
                </a:solidFill>
                <a:effectLst/>
                <a:latin typeface="inherit"/>
              </a:rPr>
              <a:t>®, Lithobid®, Lithonate®)</a:t>
            </a:r>
            <a:r>
              <a:rPr kumimoji="0" lang="tr-TR" altLang="tr-TR" sz="1200" b="0" i="0" u="none" strike="noStrike" cap="none" normalizeH="0" baseline="0" dirty="0" smtClean="0">
                <a:ln>
                  <a:noFill/>
                </a:ln>
                <a:solidFill>
                  <a:srgbClr val="202124"/>
                </a:solidFill>
                <a:effectLst/>
                <a:latin typeface="inherit"/>
              </a:rPr>
              <a:t> ruh halini dengeleyen bir ilaçtır.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Mani ve depresyonu kontrol etmede ve depresyon ve manik atakları önlemede yardımcı olduğu kanıtlanmıştır.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Lityum, tedaviye başladıktan sonraki iki hafta içinde mani semptomlarını azalır, ancak durumun tamamen kontrol altına alınması haftalar ila aylar alabilir.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nedenle, antipsikotik ilaçlar veya antidepresan ilaçlar gibi diğer ilaçlar da semptomların kontrolüne yardımcı olmak için kullanılabilir.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tr-TR"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Lityumun yaygın yan etkileri şunlardır: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Sık idrara çıkma ihtiyacı Kilo almak </a:t>
            </a:r>
            <a:endParaRPr kumimoji="0" lang="en-US"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Artan susuzluk Ellerin hafif titremesi Mide bulantısı</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00694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0822" y="4316920"/>
            <a:ext cx="10906298"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200" b="1" i="0" dirty="0" smtClean="0">
                <a:solidFill>
                  <a:srgbClr val="343536"/>
                </a:solidFill>
                <a:effectLst/>
                <a:latin typeface="Source Sans Pro"/>
              </a:rPr>
              <a:t>Additional treatment options</a:t>
            </a:r>
          </a:p>
          <a:p>
            <a:r>
              <a:rPr lang="en-US" sz="1200" b="0" i="0" dirty="0" smtClean="0">
                <a:solidFill>
                  <a:srgbClr val="343536"/>
                </a:solidFill>
                <a:effectLst/>
                <a:latin typeface="Source Sans Pro"/>
              </a:rPr>
              <a:t>Other treatment options your doctor may consider include:</a:t>
            </a:r>
          </a:p>
          <a:p>
            <a:pPr>
              <a:buFont typeface="Arial" panose="020B0604020202020204" pitchFamily="34" charset="0"/>
              <a:buChar char="•"/>
            </a:pPr>
            <a:r>
              <a:rPr lang="en-US" sz="1200" b="1" i="0" dirty="0" smtClean="0">
                <a:solidFill>
                  <a:srgbClr val="343536"/>
                </a:solidFill>
                <a:effectLst/>
                <a:latin typeface="Source Sans Pro"/>
              </a:rPr>
              <a:t>Stimulants</a:t>
            </a:r>
            <a:r>
              <a:rPr lang="en-US" sz="1200" b="0" i="0" dirty="0" smtClean="0">
                <a:solidFill>
                  <a:srgbClr val="343536"/>
                </a:solidFill>
                <a:effectLst/>
                <a:latin typeface="Source Sans Pro"/>
              </a:rPr>
              <a:t> are sometimes used to treat depression.</a:t>
            </a:r>
          </a:p>
          <a:p>
            <a:pPr>
              <a:buFont typeface="Arial" panose="020B0604020202020204" pitchFamily="34" charset="0"/>
              <a:buChar char="•"/>
            </a:pPr>
            <a:r>
              <a:rPr lang="en-US" sz="1200" b="1" i="0" dirty="0" smtClean="0">
                <a:solidFill>
                  <a:srgbClr val="343536"/>
                </a:solidFill>
                <a:effectLst/>
                <a:latin typeface="Source Sans Pro"/>
              </a:rPr>
              <a:t>Thyroid medications</a:t>
            </a:r>
            <a:r>
              <a:rPr lang="en-US" sz="1200" b="0" i="0" dirty="0" smtClean="0">
                <a:solidFill>
                  <a:srgbClr val="343536"/>
                </a:solidFill>
                <a:effectLst/>
                <a:latin typeface="Source Sans Pro"/>
              </a:rPr>
              <a:t> can act like mood stabilizers. Studies have shown positive results in reducing symptoms in female patients with hard-to-treat, rapid-cycling bipolar disorder.</a:t>
            </a:r>
          </a:p>
          <a:p>
            <a:pPr>
              <a:buFont typeface="Arial" panose="020B0604020202020204" pitchFamily="34" charset="0"/>
              <a:buChar char="•"/>
            </a:pPr>
            <a:r>
              <a:rPr lang="en-US" sz="1200" b="1" i="0" dirty="0" smtClean="0">
                <a:solidFill>
                  <a:srgbClr val="343536"/>
                </a:solidFill>
                <a:effectLst/>
                <a:latin typeface="Source Sans Pro"/>
              </a:rPr>
              <a:t>Light therapy</a:t>
            </a:r>
            <a:r>
              <a:rPr lang="en-US" sz="1200" b="0" i="0" dirty="0" smtClean="0">
                <a:solidFill>
                  <a:srgbClr val="343536"/>
                </a:solidFill>
                <a:effectLst/>
                <a:latin typeface="Source Sans Pro"/>
              </a:rPr>
              <a:t> uses a light box that gives off a bright light similar to natural sunlight. It can be used to treat depression.</a:t>
            </a:r>
          </a:p>
          <a:p>
            <a:pPr>
              <a:buFont typeface="Arial" panose="020B0604020202020204" pitchFamily="34" charset="0"/>
              <a:buChar char="•"/>
            </a:pPr>
            <a:r>
              <a:rPr lang="en-US" sz="1200" b="1" i="0" u="none" strike="noStrike" dirty="0" smtClean="0">
                <a:solidFill>
                  <a:srgbClr val="007BC2"/>
                </a:solidFill>
                <a:effectLst/>
                <a:latin typeface="Source Sans Pro"/>
                <a:hlinkClick r:id="rId2"/>
              </a:rPr>
              <a:t>Electroconvulsive therapy (ECT)</a:t>
            </a:r>
            <a:r>
              <a:rPr lang="en-US" sz="1200" b="0" i="0" dirty="0" smtClean="0">
                <a:solidFill>
                  <a:srgbClr val="343536"/>
                </a:solidFill>
                <a:effectLst/>
                <a:latin typeface="Source Sans Pro"/>
              </a:rPr>
              <a:t> passes electric current through the brain to treat severe depression.</a:t>
            </a:r>
          </a:p>
          <a:p>
            <a:pPr>
              <a:buFont typeface="Arial" panose="020B0604020202020204" pitchFamily="34" charset="0"/>
              <a:buChar char="•"/>
            </a:pPr>
            <a:r>
              <a:rPr lang="en-US" sz="1200" b="1" i="0" dirty="0" smtClean="0">
                <a:solidFill>
                  <a:srgbClr val="343536"/>
                </a:solidFill>
                <a:effectLst/>
                <a:latin typeface="Source Sans Pro"/>
              </a:rPr>
              <a:t>Transcranial magnetic stimulation</a:t>
            </a:r>
            <a:r>
              <a:rPr lang="en-US" sz="1200" b="0" i="0" dirty="0" smtClean="0">
                <a:solidFill>
                  <a:srgbClr val="343536"/>
                </a:solidFill>
                <a:effectLst/>
                <a:latin typeface="Source Sans Pro"/>
              </a:rPr>
              <a:t> uses a short electromagnetic coil to pass electric current into the brain; used to treat depression in patients in whom medication has not worked and is an alternative to ECT.</a:t>
            </a:r>
          </a:p>
          <a:p>
            <a:pPr>
              <a:buFont typeface="Arial" panose="020B0604020202020204" pitchFamily="34" charset="0"/>
              <a:buChar char="•"/>
            </a:pPr>
            <a:r>
              <a:rPr lang="en-US" sz="1200" b="1" i="0" dirty="0" err="1" smtClean="0">
                <a:solidFill>
                  <a:srgbClr val="343536"/>
                </a:solidFill>
                <a:effectLst/>
                <a:latin typeface="Source Sans Pro"/>
              </a:rPr>
              <a:t>Vagus</a:t>
            </a:r>
            <a:r>
              <a:rPr lang="en-US" sz="1200" b="1" i="0" dirty="0" smtClean="0">
                <a:solidFill>
                  <a:srgbClr val="343536"/>
                </a:solidFill>
                <a:effectLst/>
                <a:latin typeface="Source Sans Pro"/>
              </a:rPr>
              <a:t> nerve stimulator</a:t>
            </a:r>
            <a:r>
              <a:rPr lang="en-US" sz="1200" b="0" i="0" dirty="0" smtClean="0">
                <a:solidFill>
                  <a:srgbClr val="343536"/>
                </a:solidFill>
                <a:effectLst/>
                <a:latin typeface="Source Sans Pro"/>
              </a:rPr>
              <a:t> is a device implanted under the skin that sends electrical pulses through the </a:t>
            </a:r>
            <a:r>
              <a:rPr lang="en-US" sz="1200" b="0" i="0" dirty="0" err="1" smtClean="0">
                <a:solidFill>
                  <a:srgbClr val="343536"/>
                </a:solidFill>
                <a:effectLst/>
                <a:latin typeface="Source Sans Pro"/>
              </a:rPr>
              <a:t>vegas</a:t>
            </a:r>
            <a:r>
              <a:rPr lang="en-US" sz="1200" b="0" i="0" dirty="0" smtClean="0">
                <a:solidFill>
                  <a:srgbClr val="343536"/>
                </a:solidFill>
                <a:effectLst/>
                <a:latin typeface="Source Sans Pro"/>
              </a:rPr>
              <a:t> nerve (a nerve that runs from the brainstem through the neck and down to each side of the chest and abdomen). The pulse has been found helpful in treating depressive symptoms.</a:t>
            </a:r>
          </a:p>
          <a:p>
            <a:pPr>
              <a:buFont typeface="Arial" panose="020B0604020202020204" pitchFamily="34" charset="0"/>
              <a:buChar char="•"/>
            </a:pPr>
            <a:r>
              <a:rPr lang="en-US" sz="1200" b="1" i="0" dirty="0" smtClean="0">
                <a:solidFill>
                  <a:srgbClr val="343536"/>
                </a:solidFill>
                <a:effectLst/>
                <a:latin typeface="Source Sans Pro"/>
              </a:rPr>
              <a:t>Ketamine treatment</a:t>
            </a:r>
            <a:r>
              <a:rPr lang="en-US" sz="1200" b="0" i="0" dirty="0" smtClean="0">
                <a:solidFill>
                  <a:srgbClr val="343536"/>
                </a:solidFill>
                <a:effectLst/>
                <a:latin typeface="Source Sans Pro"/>
              </a:rPr>
              <a:t>, given intravenously, along with other medicines has been shown to be helpful in treating bipolar depression.</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193039" y="164203"/>
            <a:ext cx="10871200" cy="219035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Ek tedavi seçenekleri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Stimulanlar</a:t>
            </a:r>
            <a:r>
              <a:rPr kumimoji="0" lang="tr-TR" altLang="tr-TR" sz="1200" b="1"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smtClean="0">
                <a:ln>
                  <a:noFill/>
                </a:ln>
                <a:solidFill>
                  <a:srgbClr val="202124"/>
                </a:solidFill>
                <a:effectLst/>
                <a:latin typeface="inherit"/>
              </a:rPr>
              <a:t>bazen depresyonu tedavi etmek için kullanılır.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Tiroid</a:t>
            </a:r>
            <a:r>
              <a:rPr kumimoji="0" lang="tr-TR" altLang="tr-TR" sz="1200" b="1" i="0" u="none" strike="noStrike" cap="none" normalizeH="0" baseline="0" dirty="0" smtClean="0">
                <a:ln>
                  <a:noFill/>
                </a:ln>
                <a:solidFill>
                  <a:srgbClr val="202124"/>
                </a:solidFill>
                <a:effectLst/>
                <a:latin typeface="inherit"/>
              </a:rPr>
              <a:t> ilaçları, </a:t>
            </a:r>
            <a:r>
              <a:rPr kumimoji="0" lang="tr-TR" altLang="tr-TR" sz="1200" b="0" i="0" u="none" strike="noStrike" cap="none" normalizeH="0" baseline="0" dirty="0" smtClean="0">
                <a:ln>
                  <a:noFill/>
                </a:ln>
                <a:solidFill>
                  <a:srgbClr val="202124"/>
                </a:solidFill>
                <a:effectLst/>
                <a:latin typeface="inherit"/>
              </a:rPr>
              <a:t>duygudurum düzenleyiciler gibi davranabilir.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Tedavisi zor, hızlı döngülü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kadın hastalarda semptomları azaltmada olumlu sonuçlar göstermiştir.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smtClean="0">
                <a:ln>
                  <a:noFill/>
                </a:ln>
                <a:solidFill>
                  <a:srgbClr val="202124"/>
                </a:solidFill>
                <a:effectLst/>
                <a:latin typeface="inherit"/>
              </a:rPr>
              <a:t>Işık terapisi,</a:t>
            </a:r>
            <a:r>
              <a:rPr kumimoji="0" lang="tr-TR" altLang="tr-TR" sz="1200" b="0" i="0" u="none" strike="noStrike" cap="none" normalizeH="0" baseline="0" dirty="0" smtClean="0">
                <a:ln>
                  <a:noFill/>
                </a:ln>
                <a:solidFill>
                  <a:srgbClr val="202124"/>
                </a:solidFill>
                <a:effectLst/>
                <a:latin typeface="inherit"/>
              </a:rPr>
              <a:t> doğal güneş ışığına benzer parlak bir ışık yayan bir ışık kutusu kullanır.  Depresyon tedavisinde kullanılabilir.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Elektrokonvülsif</a:t>
            </a:r>
            <a:r>
              <a:rPr kumimoji="0" lang="tr-TR" altLang="tr-TR" sz="1200" b="1" i="0" u="none" strike="noStrike" cap="none" normalizeH="0" baseline="0" dirty="0" smtClean="0">
                <a:ln>
                  <a:noFill/>
                </a:ln>
                <a:solidFill>
                  <a:srgbClr val="202124"/>
                </a:solidFill>
                <a:effectLst/>
                <a:latin typeface="inherit"/>
              </a:rPr>
              <a:t> terapi (ECT), </a:t>
            </a:r>
            <a:r>
              <a:rPr kumimoji="0" lang="tr-TR" altLang="tr-TR" sz="1200" b="0" i="0" u="none" strike="noStrike" cap="none" normalizeH="0" baseline="0" dirty="0" smtClean="0">
                <a:ln>
                  <a:noFill/>
                </a:ln>
                <a:solidFill>
                  <a:srgbClr val="202124"/>
                </a:solidFill>
                <a:effectLst/>
                <a:latin typeface="inherit"/>
              </a:rPr>
              <a:t>şiddetli depresyonu tedavi etmek için beyinden elektrik akımı geçirir.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Transkraniyal</a:t>
            </a:r>
            <a:r>
              <a:rPr kumimoji="0" lang="tr-TR" altLang="tr-TR" sz="1200" b="1" i="0" u="none" strike="noStrike" cap="none" normalizeH="0" baseline="0" dirty="0" smtClean="0">
                <a:ln>
                  <a:noFill/>
                </a:ln>
                <a:solidFill>
                  <a:srgbClr val="202124"/>
                </a:solidFill>
                <a:effectLst/>
                <a:latin typeface="inherit"/>
              </a:rPr>
              <a:t> manyetik stimülasyon, </a:t>
            </a:r>
            <a:r>
              <a:rPr kumimoji="0" lang="tr-TR" altLang="tr-TR" sz="1200" b="0" i="0" u="none" strike="noStrike" cap="none" normalizeH="0" baseline="0" dirty="0" smtClean="0">
                <a:ln>
                  <a:noFill/>
                </a:ln>
                <a:solidFill>
                  <a:srgbClr val="202124"/>
                </a:solidFill>
                <a:effectLst/>
                <a:latin typeface="inherit"/>
              </a:rPr>
              <a:t>elektrik akımını beyne iletmek için kısa bir elektromanyetik bobin kullanır; ilaçların işe yaramadığı hastalarda depresyon tedavisinde kullanılır ve EKT'ye bir alternatiftir.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Vagus</a:t>
            </a:r>
            <a:r>
              <a:rPr kumimoji="0" lang="tr-TR" altLang="tr-TR" sz="1200" b="0" i="0" u="none" strike="noStrike" cap="none" normalizeH="0" baseline="0" dirty="0" smtClean="0">
                <a:ln>
                  <a:noFill/>
                </a:ln>
                <a:solidFill>
                  <a:srgbClr val="202124"/>
                </a:solidFill>
                <a:effectLst/>
                <a:latin typeface="inherit"/>
              </a:rPr>
              <a:t> siniri stimülatörü, vegas siniri (beyin sapından boyuna, göğsün ve karnın her iki yanına uzanan bir sinir) aracılığıyla elektrik darbeleri gönderen derinin altına yerleştirilen bir cihazdır.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Nabzın depresif semptomların tedavisinde yardımcı olduğu bulunmuştur.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Diğer ilaçlarla birlikte intravenöz olarak verilen ketamin tedavisinin bipolar depresyon tedavisinde yardımcı olduğu gösterilmiştir.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383544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4443" y="232726"/>
            <a:ext cx="11812385"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tr-TR" sz="1200" dirty="0">
                <a:solidFill>
                  <a:srgbClr val="222222"/>
                </a:solidFill>
              </a:rPr>
              <a:t>Bir tedaviyi daha iyi yapmanın tek yolu, ilk önce onun nasıl çalıştığını anlamaktır,” diyor.</a:t>
            </a:r>
          </a:p>
          <a:p>
            <a:pPr marL="171450" indent="-171450">
              <a:buFont typeface="Arial" panose="020B0604020202020204" pitchFamily="34" charset="0"/>
              <a:buChar char="•"/>
            </a:pPr>
            <a:r>
              <a:rPr lang="tr-TR" sz="1200" dirty="0" err="1">
                <a:solidFill>
                  <a:srgbClr val="222222"/>
                </a:solidFill>
              </a:rPr>
              <a:t>Bipolar</a:t>
            </a:r>
            <a:r>
              <a:rPr lang="tr-TR" sz="1200" dirty="0">
                <a:solidFill>
                  <a:srgbClr val="222222"/>
                </a:solidFill>
              </a:rPr>
              <a:t> bozukluk, </a:t>
            </a:r>
            <a:r>
              <a:rPr lang="tr-TR" sz="1200" dirty="0">
                <a:solidFill>
                  <a:srgbClr val="4DB2EC"/>
                </a:solidFill>
                <a:hlinkClick r:id="rId2"/>
              </a:rPr>
              <a:t>sadece ABD’de yaklaşık 5.7 milyon yetişkini</a:t>
            </a:r>
            <a:r>
              <a:rPr lang="tr-TR" sz="1200" dirty="0">
                <a:solidFill>
                  <a:srgbClr val="222222"/>
                </a:solidFill>
              </a:rPr>
              <a:t> etkiliyor ve dünyada </a:t>
            </a:r>
            <a:r>
              <a:rPr lang="tr-TR" sz="1200" dirty="0">
                <a:solidFill>
                  <a:srgbClr val="4DB2EC"/>
                </a:solidFill>
                <a:hlinkClick r:id="rId3"/>
              </a:rPr>
              <a:t>önde gelen altıncı</a:t>
            </a:r>
            <a:r>
              <a:rPr lang="tr-TR" sz="1200" dirty="0">
                <a:solidFill>
                  <a:srgbClr val="222222"/>
                </a:solidFill>
              </a:rPr>
              <a:t> yetersizlik sebebi. İnsanı alıkoyan durum, duygusal çıkışlar (mani) ve tahrip edici düşüşler (bunalım) arasında aşırı ruh hali değişimlerine sebep oluyor ve bu durum kişilerin normal hayat yaşamasını engelleyebiliyor</a:t>
            </a:r>
            <a:r>
              <a:rPr lang="tr-TR" sz="1200" dirty="0" smtClean="0">
                <a:solidFill>
                  <a:srgbClr val="222222"/>
                </a:solidFill>
              </a:rPr>
              <a:t>.</a:t>
            </a:r>
          </a:p>
          <a:p>
            <a:pPr marL="171450" indent="-171450">
              <a:buFont typeface="Arial" panose="020B0604020202020204" pitchFamily="34" charset="0"/>
              <a:buChar char="•"/>
            </a:pPr>
            <a:r>
              <a:rPr lang="tr-TR" sz="1200" dirty="0"/>
              <a:t>Lityum hastaların sadece yaklaşık </a:t>
            </a:r>
            <a:r>
              <a:rPr lang="tr-TR" sz="1200" dirty="0">
                <a:hlinkClick r:id="rId2"/>
              </a:rPr>
              <a:t>üçte birinde</a:t>
            </a:r>
            <a:r>
              <a:rPr lang="tr-TR" sz="1200" dirty="0"/>
              <a:t> işe yarıyor. </a:t>
            </a:r>
            <a:endParaRPr lang="tr-TR" sz="1200" dirty="0" smtClean="0"/>
          </a:p>
          <a:p>
            <a:pPr marL="171450" indent="-171450">
              <a:buFont typeface="Arial" panose="020B0604020202020204" pitchFamily="34" charset="0"/>
              <a:buChar char="•"/>
            </a:pPr>
            <a:r>
              <a:rPr lang="tr-TR" sz="1200" dirty="0" smtClean="0"/>
              <a:t>Fakat </a:t>
            </a:r>
            <a:r>
              <a:rPr lang="tr-TR" sz="1200" dirty="0"/>
              <a:t>ilaç işe yarasa bile, içlerinde mide bulantısı, kas titremesi, duygusal hissizlik, kilo alımı ve doğum kusurları gibi pek çok </a:t>
            </a:r>
            <a:r>
              <a:rPr lang="tr-TR" sz="1200" dirty="0">
                <a:hlinkClick r:id="rId2"/>
              </a:rPr>
              <a:t>yan etkiyle</a:t>
            </a:r>
            <a:r>
              <a:rPr lang="tr-TR" sz="1200" dirty="0"/>
              <a:t> birlikte geliyor.</a:t>
            </a:r>
          </a:p>
          <a:p>
            <a:pPr marL="171450" indent="-171450">
              <a:buFont typeface="Arial" panose="020B0604020202020204" pitchFamily="34" charset="0"/>
              <a:buChar char="•"/>
            </a:pPr>
            <a:r>
              <a:rPr lang="tr-TR" sz="1200" dirty="0"/>
              <a:t>Uzun bir deneme yanılma sürecinden sonra, cevap vermeyen hastaların üçte ikisi </a:t>
            </a:r>
            <a:r>
              <a:rPr lang="tr-TR" sz="1200" dirty="0" err="1">
                <a:hlinkClick r:id="rId4"/>
              </a:rPr>
              <a:t>antipsikotikler</a:t>
            </a:r>
            <a:r>
              <a:rPr lang="tr-TR" sz="1200" dirty="0"/>
              <a:t>, </a:t>
            </a:r>
            <a:r>
              <a:rPr lang="tr-TR" sz="1200" dirty="0" err="1">
                <a:hlinkClick r:id="rId4"/>
              </a:rPr>
              <a:t>antidepresanlar</a:t>
            </a:r>
            <a:r>
              <a:rPr lang="tr-TR" sz="1200" dirty="0"/>
              <a:t> ve hatta </a:t>
            </a:r>
            <a:r>
              <a:rPr lang="tr-TR" sz="1200" dirty="0">
                <a:hlinkClick r:id="rId4"/>
              </a:rPr>
              <a:t>elektrik şoku tedavisi</a:t>
            </a:r>
            <a:r>
              <a:rPr lang="tr-TR" sz="1200" dirty="0"/>
              <a:t> gibi diğer seçenekleri aramaya bırakılıyor.</a:t>
            </a:r>
          </a:p>
          <a:p>
            <a:pPr marL="171450" indent="-171450">
              <a:buFont typeface="Arial" panose="020B0604020202020204" pitchFamily="34" charset="0"/>
              <a:buChar char="•"/>
            </a:pPr>
            <a:r>
              <a:rPr lang="tr-TR" sz="1200" dirty="0"/>
              <a:t>İyi haber ise, eğer bu araştırma doğrulanır ve nihayet lityumun moleküler hedefini bilirsek, araştırmacıların aynı şeyi yapan daha yumuşak ve daha etkili ilaçları elemeye başlayabilecek olmaları.</a:t>
            </a:r>
          </a:p>
          <a:p>
            <a:pPr marL="171450" indent="-171450">
              <a:buFont typeface="Arial" panose="020B0604020202020204" pitchFamily="34" charset="0"/>
              <a:buChar char="•"/>
            </a:pPr>
            <a:r>
              <a:rPr lang="tr-TR" sz="1200" dirty="0"/>
              <a:t>Bu ayrıca, durumu test etmek ve ilaca kimin cevap vereceğini tahmin etmek bakımından daha iyi ve yeni yöntemlerin kapısını aralıyor</a:t>
            </a:r>
            <a:r>
              <a:rPr lang="tr-TR" sz="1200" dirty="0" smtClean="0"/>
              <a:t>. </a:t>
            </a:r>
            <a:endParaRPr lang="tr-TR" sz="1200" b="0" i="0" dirty="0">
              <a:solidFill>
                <a:srgbClr val="222222"/>
              </a:solidFill>
              <a:effectLst/>
            </a:endParaRPr>
          </a:p>
        </p:txBody>
      </p:sp>
      <p:sp>
        <p:nvSpPr>
          <p:cNvPr id="3" name="Metin kutusu 2"/>
          <p:cNvSpPr txBox="1"/>
          <p:nvPr/>
        </p:nvSpPr>
        <p:spPr>
          <a:xfrm>
            <a:off x="-438048" y="8337665"/>
            <a:ext cx="6828255"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sz="1200" dirty="0"/>
          </a:p>
        </p:txBody>
      </p:sp>
      <p:sp>
        <p:nvSpPr>
          <p:cNvPr id="4" name="Rectangle 1"/>
          <p:cNvSpPr>
            <a:spLocks noChangeArrowheads="1"/>
          </p:cNvSpPr>
          <p:nvPr/>
        </p:nvSpPr>
        <p:spPr bwMode="auto">
          <a:xfrm>
            <a:off x="224442" y="4445257"/>
            <a:ext cx="11812385" cy="2190351"/>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On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way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to</a:t>
            </a:r>
            <a:r>
              <a:rPr kumimoji="0" lang="tr-TR" altLang="tr-TR" sz="1200" b="0" i="0" u="none" strike="noStrike" cap="none" normalizeH="0" baseline="0" dirty="0" smtClean="0">
                <a:ln>
                  <a:noFill/>
                </a:ln>
                <a:solidFill>
                  <a:srgbClr val="202124"/>
                </a:solidFill>
                <a:effectLst/>
              </a:rPr>
              <a:t> a </a:t>
            </a:r>
            <a:r>
              <a:rPr kumimoji="0" lang="tr-TR" altLang="tr-TR" sz="1200" b="0" i="0" u="none" strike="noStrike" cap="none" normalizeH="0" baseline="0" dirty="0" err="1" smtClean="0">
                <a:ln>
                  <a:noFill/>
                </a:ln>
                <a:solidFill>
                  <a:srgbClr val="202124"/>
                </a:solidFill>
                <a:effectLst/>
              </a:rPr>
              <a:t>better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purpose</a:t>
            </a:r>
            <a:r>
              <a:rPr kumimoji="0" lang="tr-TR" altLang="tr-TR" sz="1200" b="0" i="0" u="none" strike="noStrike" cap="none" normalizeH="0" baseline="0" dirty="0" smtClean="0">
                <a:ln>
                  <a:noFill/>
                </a:ln>
                <a:solidFill>
                  <a:srgbClr val="202124"/>
                </a:solidFill>
                <a:effectLst/>
              </a:rPr>
              <a:t>, it is how it </a:t>
            </a:r>
            <a:r>
              <a:rPr kumimoji="0" lang="tr-TR" altLang="tr-TR" sz="1200" b="0" i="0" u="none" strike="noStrike" cap="none" normalizeH="0" baseline="0" dirty="0" err="1" smtClean="0">
                <a:ln>
                  <a:noFill/>
                </a:ln>
                <a:solidFill>
                  <a:srgbClr val="202124"/>
                </a:solidFill>
                <a:effectLst/>
              </a:rPr>
              <a:t>should</a:t>
            </a:r>
            <a:r>
              <a:rPr kumimoji="0" lang="tr-TR" altLang="tr-TR" sz="1200" b="0" i="0" u="none" strike="noStrike" cap="none" normalizeH="0" baseline="0" dirty="0" smtClean="0">
                <a:ln>
                  <a:noFill/>
                </a:ln>
                <a:solidFill>
                  <a:srgbClr val="202124"/>
                </a:solidFill>
                <a:effectLst/>
              </a:rPr>
              <a:t> be </a:t>
            </a:r>
            <a:r>
              <a:rPr kumimoji="0" lang="tr-TR" altLang="tr-TR" sz="1200" b="0" i="0" u="none" strike="noStrike" cap="none" normalizeH="0" baseline="0" dirty="0" err="1" smtClean="0">
                <a:ln>
                  <a:noFill/>
                </a:ln>
                <a:solidFill>
                  <a:srgbClr val="202124"/>
                </a:solidFill>
                <a:effectLst/>
              </a:rPr>
              <a:t>first</a:t>
            </a:r>
            <a:r>
              <a:rPr kumimoji="0" lang="tr-TR" altLang="tr-TR" sz="1200" b="0" i="0" u="none" strike="noStrike" cap="none" normalizeH="0" baseline="0" dirty="0" smtClean="0">
                <a:ln>
                  <a:noFill/>
                </a:ln>
                <a:solidFill>
                  <a:srgbClr val="202124"/>
                </a:solidFill>
                <a:effectLst/>
              </a:rPr>
              <a:t>.” </a:t>
            </a:r>
          </a:p>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rPr>
              <a:t>Bipolar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hospital</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affects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approximately</a:t>
            </a:r>
            <a:r>
              <a:rPr kumimoji="0" lang="tr-TR" altLang="tr-TR" sz="1200" b="0" i="0" u="none" strike="noStrike" cap="none" normalizeH="0" baseline="0" dirty="0" smtClean="0">
                <a:ln>
                  <a:noFill/>
                </a:ln>
                <a:solidFill>
                  <a:srgbClr val="202124"/>
                </a:solidFill>
                <a:effectLst/>
              </a:rPr>
              <a:t> 5.7 </a:t>
            </a:r>
            <a:r>
              <a:rPr kumimoji="0" lang="tr-TR" altLang="tr-TR" sz="1200" b="0" i="0" u="none" strike="noStrike" cap="none" normalizeH="0" baseline="0" dirty="0" err="1" smtClean="0">
                <a:ln>
                  <a:noFill/>
                </a:ln>
                <a:solidFill>
                  <a:srgbClr val="202124"/>
                </a:solidFill>
                <a:effectLst/>
              </a:rPr>
              <a:t>million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people</a:t>
            </a:r>
            <a:r>
              <a:rPr kumimoji="0" lang="tr-TR" altLang="tr-TR" sz="1200" b="0" i="0" u="none" strike="noStrike" cap="none" normalizeH="0" baseline="0" dirty="0" smtClean="0">
                <a:ln>
                  <a:noFill/>
                </a:ln>
                <a:solidFill>
                  <a:srgbClr val="202124"/>
                </a:solidFill>
                <a:effectLst/>
              </a:rPr>
              <a:t> in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USA </a:t>
            </a:r>
            <a:r>
              <a:rPr kumimoji="0" lang="tr-TR" altLang="tr-TR" sz="1200" b="0" i="0" u="none" strike="noStrike" cap="none" normalizeH="0" baseline="0" dirty="0" err="1" smtClean="0">
                <a:ln>
                  <a:noFill/>
                </a:ln>
                <a:solidFill>
                  <a:srgbClr val="202124"/>
                </a:solidFill>
                <a:effectLst/>
              </a:rPr>
              <a:t>alone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is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leading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disability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situation</a:t>
            </a:r>
            <a:r>
              <a:rPr kumimoji="0" lang="tr-TR" altLang="tr-TR" sz="1200" b="0" i="0" u="none" strike="noStrike" cap="none" normalizeH="0" baseline="0" dirty="0" smtClean="0">
                <a:ln>
                  <a:noFill/>
                </a:ln>
                <a:solidFill>
                  <a:srgbClr val="202124"/>
                </a:solidFill>
                <a:effectLst/>
              </a:rPr>
              <a:t> in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world</a:t>
            </a:r>
            <a:r>
              <a:rPr kumimoji="0" lang="tr-TR" altLang="tr-TR" sz="1200" b="0" i="0" u="none" strike="noStrike" cap="none" normalizeH="0" baseline="0" dirty="0" smtClean="0">
                <a:ln>
                  <a:noFill/>
                </a:ln>
                <a:solidFill>
                  <a:srgbClr val="202124"/>
                </a:solidFill>
                <a:effectLst/>
              </a:rPr>
              <a:t>. </a:t>
            </a:r>
          </a:p>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situation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that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keeps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people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down</a:t>
            </a:r>
            <a:r>
              <a:rPr kumimoji="0" lang="tr-TR" altLang="tr-TR" sz="1200" b="0" i="0" u="none" strike="noStrike" cap="none" normalizeH="0" baseline="0" dirty="0" smtClean="0">
                <a:ln>
                  <a:noFill/>
                </a:ln>
                <a:solidFill>
                  <a:srgbClr val="202124"/>
                </a:solidFill>
                <a:effectLst/>
              </a:rPr>
              <a:t> is </a:t>
            </a:r>
            <a:r>
              <a:rPr kumimoji="0" lang="tr-TR" altLang="tr-TR" sz="1200" b="0" i="0" u="none" strike="noStrike" cap="none" normalizeH="0" baseline="0" dirty="0" err="1" smtClean="0">
                <a:ln>
                  <a:noFill/>
                </a:ln>
                <a:solidFill>
                  <a:srgbClr val="202124"/>
                </a:solidFill>
                <a:effectLst/>
              </a:rPr>
              <a:t>emotional</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outbursts</a:t>
            </a:r>
            <a:r>
              <a:rPr kumimoji="0" lang="tr-TR" altLang="tr-TR" sz="1200" b="0" i="0" u="none" strike="noStrike" cap="none" normalizeH="0" baseline="0" dirty="0" smtClean="0">
                <a:ln>
                  <a:noFill/>
                </a:ln>
                <a:solidFill>
                  <a:srgbClr val="202124"/>
                </a:solidFill>
                <a:effectLst/>
              </a:rPr>
              <a:t> (mania)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traumatic</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anger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thus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getting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depressed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about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their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moods</a:t>
            </a:r>
            <a:r>
              <a:rPr kumimoji="0" lang="tr-TR" altLang="tr-TR" sz="1200" b="0" i="0" u="none" strike="noStrike" cap="none" normalizeH="0" baseline="0" dirty="0" smtClean="0">
                <a:ln>
                  <a:noFill/>
                </a:ln>
                <a:solidFill>
                  <a:srgbClr val="202124"/>
                </a:solidFill>
                <a:effectLst/>
              </a:rPr>
              <a:t> in </a:t>
            </a:r>
            <a:r>
              <a:rPr kumimoji="0" lang="tr-TR" altLang="tr-TR" sz="1200" b="0" i="0" u="none" strike="noStrike" cap="none" normalizeH="0" baseline="0" dirty="0" err="1" smtClean="0">
                <a:ln>
                  <a:noFill/>
                </a:ln>
                <a:solidFill>
                  <a:srgbClr val="202124"/>
                </a:solidFill>
                <a:effectLst/>
              </a:rPr>
              <a:t>everything</a:t>
            </a:r>
            <a:r>
              <a:rPr kumimoji="0" lang="tr-TR" altLang="tr-TR" sz="1200" b="0" i="0" u="none" strike="noStrike" cap="none" normalizeH="0" baseline="0" dirty="0" smtClean="0">
                <a:ln>
                  <a:noFill/>
                </a:ln>
                <a:solidFill>
                  <a:srgbClr val="202124"/>
                </a:solidFill>
                <a:effectLst/>
              </a:rPr>
              <a:t> is </a:t>
            </a:r>
            <a:r>
              <a:rPr kumimoji="0" lang="tr-TR" altLang="tr-TR" sz="1200" b="0" i="0" u="none" strike="noStrike" cap="none" normalizeH="0" baseline="0" dirty="0" err="1" smtClean="0">
                <a:ln>
                  <a:noFill/>
                </a:ln>
                <a:solidFill>
                  <a:srgbClr val="202124"/>
                </a:solidFill>
                <a:effectLst/>
              </a:rPr>
              <a:t>fine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this</a:t>
            </a:r>
            <a:r>
              <a:rPr kumimoji="0" lang="tr-TR" altLang="tr-TR" sz="1200" b="0" i="0" u="none" strike="noStrike" cap="none" normalizeH="0" baseline="0" dirty="0" smtClean="0">
                <a:ln>
                  <a:noFill/>
                </a:ln>
                <a:solidFill>
                  <a:srgbClr val="202124"/>
                </a:solidFill>
                <a:effectLst/>
              </a:rPr>
              <a:t> can </a:t>
            </a:r>
            <a:r>
              <a:rPr kumimoji="0" lang="tr-TR" altLang="tr-TR" sz="1200" b="0" i="0" u="none" strike="noStrike" cap="none" normalizeH="0" baseline="0" dirty="0" err="1" smtClean="0">
                <a:ln>
                  <a:noFill/>
                </a:ln>
                <a:solidFill>
                  <a:srgbClr val="202124"/>
                </a:solidFill>
                <a:effectLst/>
              </a:rPr>
              <a:t>prevent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them</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from</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living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normally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Lithium</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users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only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create</a:t>
            </a:r>
            <a:r>
              <a:rPr kumimoji="0" lang="tr-TR" altLang="tr-TR" sz="1200" b="0" i="0" u="none" strike="noStrike" cap="none" normalizeH="0" baseline="0" dirty="0" smtClean="0">
                <a:ln>
                  <a:noFill/>
                </a:ln>
                <a:solidFill>
                  <a:srgbClr val="202124"/>
                </a:solidFill>
                <a:effectLst/>
              </a:rPr>
              <a:t> a </a:t>
            </a:r>
            <a:r>
              <a:rPr kumimoji="0" lang="tr-TR" altLang="tr-TR" sz="1200" b="0" i="0" u="none" strike="noStrike" cap="none" normalizeH="0" baseline="0" dirty="0" err="1" smtClean="0">
                <a:ln>
                  <a:noFill/>
                </a:ln>
                <a:solidFill>
                  <a:srgbClr val="202124"/>
                </a:solidFill>
                <a:effectLst/>
              </a:rPr>
              <a:t>third</a:t>
            </a:r>
            <a:r>
              <a:rPr kumimoji="0" lang="tr-TR" altLang="tr-TR" sz="1200" b="0" i="0" u="none" strike="noStrike" cap="none" normalizeH="0" baseline="0" dirty="0" smtClean="0">
                <a:ln>
                  <a:noFill/>
                </a:ln>
                <a:solidFill>
                  <a:srgbClr val="202124"/>
                </a:solidFill>
                <a:effectLst/>
              </a:rPr>
              <a:t> of </a:t>
            </a:r>
            <a:r>
              <a:rPr kumimoji="0" lang="tr-TR" altLang="tr-TR" sz="1200" b="0" i="0" u="none" strike="noStrike" cap="none" normalizeH="0" baseline="0" dirty="0" err="1" smtClean="0">
                <a:ln>
                  <a:noFill/>
                </a:ln>
                <a:solidFill>
                  <a:srgbClr val="202124"/>
                </a:solidFill>
                <a:effectLst/>
              </a:rPr>
              <a:t>technology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work</a:t>
            </a:r>
            <a:r>
              <a:rPr kumimoji="0" lang="tr-TR" altLang="tr-TR" sz="1200" b="0" i="0" u="none" strike="noStrike" cap="none" normalizeH="0" baseline="0" dirty="0" smtClean="0">
                <a:ln>
                  <a:noFill/>
                </a:ln>
                <a:solidFill>
                  <a:srgbClr val="202124"/>
                </a:solidFill>
                <a:effectLst/>
              </a:rPr>
              <a:t>. </a:t>
            </a:r>
          </a:p>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But </a:t>
            </a:r>
            <a:r>
              <a:rPr kumimoji="0" lang="tr-TR" altLang="tr-TR" sz="1200" b="0" i="0" u="none" strike="noStrike" cap="none" normalizeH="0" baseline="0" dirty="0" err="1" smtClean="0">
                <a:ln>
                  <a:noFill/>
                </a:ln>
                <a:solidFill>
                  <a:srgbClr val="202124"/>
                </a:solidFill>
                <a:effectLst/>
              </a:rPr>
              <a:t>even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if</a:t>
            </a:r>
            <a:r>
              <a:rPr kumimoji="0" lang="tr-TR" altLang="tr-TR" sz="1200" b="0" i="0" u="none" strike="noStrike" cap="none" normalizeH="0" baseline="0" dirty="0" smtClean="0">
                <a:ln>
                  <a:noFill/>
                </a:ln>
                <a:solidFill>
                  <a:srgbClr val="202124"/>
                </a:solidFill>
                <a:effectLst/>
              </a:rPr>
              <a:t> it </a:t>
            </a:r>
            <a:r>
              <a:rPr kumimoji="0" lang="tr-TR" altLang="tr-TR" sz="1200" b="0" i="0" u="none" strike="noStrike" cap="none" normalizeH="0" baseline="0" dirty="0" err="1" smtClean="0">
                <a:ln>
                  <a:noFill/>
                </a:ln>
                <a:solidFill>
                  <a:srgbClr val="202124"/>
                </a:solidFill>
                <a:effectLst/>
              </a:rPr>
              <a:t>works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for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medication</a:t>
            </a:r>
            <a:r>
              <a:rPr kumimoji="0" lang="tr-TR" altLang="tr-TR" sz="1200" b="0" i="0" u="none" strike="noStrike" cap="none" normalizeH="0" baseline="0" dirty="0" smtClean="0">
                <a:ln>
                  <a:noFill/>
                </a:ln>
                <a:solidFill>
                  <a:srgbClr val="202124"/>
                </a:solidFill>
                <a:effectLst/>
              </a:rPr>
              <a:t>, it </a:t>
            </a:r>
            <a:r>
              <a:rPr kumimoji="0" lang="tr-TR" altLang="tr-TR" sz="1200" b="0" i="0" u="none" strike="noStrike" cap="none" normalizeH="0" baseline="0" dirty="0" err="1" smtClean="0">
                <a:ln>
                  <a:noFill/>
                </a:ln>
                <a:solidFill>
                  <a:srgbClr val="202124"/>
                </a:solidFill>
                <a:effectLst/>
              </a:rPr>
              <a:t>comes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with</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many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side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effects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such</a:t>
            </a:r>
            <a:r>
              <a:rPr kumimoji="0" lang="tr-TR" altLang="tr-TR" sz="1200" b="0" i="0" u="none" strike="noStrike" cap="none" normalizeH="0" baseline="0" dirty="0" smtClean="0">
                <a:ln>
                  <a:noFill/>
                </a:ln>
                <a:solidFill>
                  <a:srgbClr val="202124"/>
                </a:solidFill>
                <a:effectLst/>
              </a:rPr>
              <a:t> as </a:t>
            </a:r>
            <a:r>
              <a:rPr kumimoji="0" lang="tr-TR" altLang="tr-TR" sz="1200" b="0" i="0" u="none" strike="noStrike" cap="none" normalizeH="0" baseline="0" dirty="0" err="1" smtClean="0">
                <a:ln>
                  <a:noFill/>
                </a:ln>
                <a:solidFill>
                  <a:srgbClr val="202124"/>
                </a:solidFill>
                <a:effectLst/>
              </a:rPr>
              <a:t>upset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stomach</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muscle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training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emotional</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numbness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weight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gain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birth</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defects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After</a:t>
            </a:r>
            <a:r>
              <a:rPr kumimoji="0" lang="tr-TR" altLang="tr-TR" sz="1200" b="0" i="0" u="none" strike="noStrike" cap="none" normalizeH="0" baseline="0" dirty="0" smtClean="0">
                <a:ln>
                  <a:noFill/>
                </a:ln>
                <a:solidFill>
                  <a:srgbClr val="202124"/>
                </a:solidFill>
                <a:effectLst/>
              </a:rPr>
              <a:t> a </a:t>
            </a:r>
            <a:r>
              <a:rPr kumimoji="0" lang="tr-TR" altLang="tr-TR" sz="1200" b="0" i="0" u="none" strike="noStrike" cap="none" normalizeH="0" baseline="0" dirty="0" err="1" smtClean="0">
                <a:ln>
                  <a:noFill/>
                </a:ln>
                <a:solidFill>
                  <a:srgbClr val="202124"/>
                </a:solidFill>
                <a:effectLst/>
              </a:rPr>
              <a:t>long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training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mistake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people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are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given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help</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such</a:t>
            </a:r>
            <a:r>
              <a:rPr kumimoji="0" lang="tr-TR" altLang="tr-TR" sz="1200" b="0" i="0" u="none" strike="noStrike" cap="none" normalizeH="0" baseline="0" dirty="0" smtClean="0">
                <a:ln>
                  <a:noFill/>
                </a:ln>
                <a:solidFill>
                  <a:srgbClr val="202124"/>
                </a:solidFill>
                <a:effectLst/>
              </a:rPr>
              <a:t> as </a:t>
            </a:r>
            <a:r>
              <a:rPr kumimoji="0" lang="tr-TR" altLang="tr-TR" sz="1200" b="0" i="0" u="none" strike="noStrike" cap="none" normalizeH="0" baseline="0" dirty="0" err="1" smtClean="0">
                <a:ln>
                  <a:noFill/>
                </a:ln>
                <a:solidFill>
                  <a:srgbClr val="202124"/>
                </a:solidFill>
                <a:effectLst/>
              </a:rPr>
              <a:t>antidepressants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even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shock</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treatment</a:t>
            </a:r>
            <a:r>
              <a:rPr kumimoji="0" lang="tr-TR" altLang="tr-TR" sz="1200" b="0" i="0" u="none" strike="noStrike" cap="none" normalizeH="0" baseline="0" dirty="0" smtClean="0">
                <a:ln>
                  <a:noFill/>
                </a:ln>
                <a:solidFill>
                  <a:srgbClr val="202124"/>
                </a:solidFill>
                <a:effectLst/>
              </a:rPr>
              <a:t> in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training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rooms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for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patients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who</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are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trained</a:t>
            </a:r>
            <a:r>
              <a:rPr kumimoji="0" lang="tr-TR" altLang="tr-TR" sz="1200" b="0" i="0" u="none" strike="noStrike" cap="none" normalizeH="0" baseline="0" dirty="0" smtClean="0">
                <a:ln>
                  <a:noFill/>
                </a:ln>
                <a:solidFill>
                  <a:srgbClr val="202124"/>
                </a:solidFill>
                <a:effectLst/>
              </a:rPr>
              <a:t>. </a:t>
            </a:r>
          </a:p>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good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news</a:t>
            </a:r>
            <a:r>
              <a:rPr kumimoji="0" lang="tr-TR" altLang="tr-TR" sz="1200" b="0" i="0" u="none" strike="noStrike" cap="none" normalizeH="0" baseline="0" dirty="0" smtClean="0">
                <a:ln>
                  <a:noFill/>
                </a:ln>
                <a:solidFill>
                  <a:srgbClr val="202124"/>
                </a:solidFill>
                <a:effectLst/>
              </a:rPr>
              <a:t> is </a:t>
            </a:r>
            <a:r>
              <a:rPr kumimoji="0" lang="tr-TR" altLang="tr-TR" sz="1200" b="0" i="0" u="none" strike="noStrike" cap="none" normalizeH="0" baseline="0" dirty="0" err="1" smtClean="0">
                <a:ln>
                  <a:noFill/>
                </a:ln>
                <a:solidFill>
                  <a:srgbClr val="202124"/>
                </a:solidFill>
                <a:effectLst/>
              </a:rPr>
              <a:t>you</a:t>
            </a:r>
            <a:r>
              <a:rPr kumimoji="0" lang="tr-TR" altLang="tr-TR" sz="1200" b="0" i="0" u="none" strike="noStrike" cap="none" normalizeH="0" baseline="0" dirty="0" smtClean="0">
                <a:ln>
                  <a:noFill/>
                </a:ln>
                <a:solidFill>
                  <a:srgbClr val="202124"/>
                </a:solidFill>
                <a:effectLst/>
              </a:rPr>
              <a:t> can </a:t>
            </a:r>
            <a:r>
              <a:rPr kumimoji="0" lang="tr-TR" altLang="tr-TR" sz="1200" b="0" i="0" u="none" strike="noStrike" cap="none" normalizeH="0" baseline="0" dirty="0" err="1" smtClean="0">
                <a:ln>
                  <a:noFill/>
                </a:ln>
                <a:solidFill>
                  <a:srgbClr val="202124"/>
                </a:solidFill>
                <a:effectLst/>
              </a:rPr>
              <a:t>investigate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this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case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today</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deal</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with</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more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processing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accurate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elimination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that</a:t>
            </a:r>
            <a:r>
              <a:rPr kumimoji="0" lang="tr-TR" altLang="tr-TR" sz="1200" b="0" i="0" u="none" strike="noStrike" cap="none" normalizeH="0" baseline="0" dirty="0" smtClean="0">
                <a:ln>
                  <a:noFill/>
                </a:ln>
                <a:solidFill>
                  <a:srgbClr val="202124"/>
                </a:solidFill>
                <a:effectLst/>
              </a:rPr>
              <a:t> can </a:t>
            </a:r>
            <a:r>
              <a:rPr kumimoji="0" lang="tr-TR" altLang="tr-TR" sz="1200" b="0" i="0" u="none" strike="noStrike" cap="none" normalizeH="0" baseline="0" dirty="0" err="1" smtClean="0">
                <a:ln>
                  <a:noFill/>
                </a:ln>
                <a:solidFill>
                  <a:srgbClr val="202124"/>
                </a:solidFill>
                <a:effectLst/>
              </a:rPr>
              <a:t>make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end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user's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target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same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way</a:t>
            </a:r>
            <a:r>
              <a:rPr kumimoji="0" lang="tr-TR" altLang="tr-TR" sz="1200" b="0" i="0" u="none" strike="noStrike" cap="none" normalizeH="0" baseline="0" dirty="0" smtClean="0">
                <a:ln>
                  <a:noFill/>
                </a:ln>
                <a:solidFill>
                  <a:srgbClr val="202124"/>
                </a:solidFill>
                <a:effectLst/>
              </a:rPr>
              <a:t>.</a:t>
            </a:r>
          </a:p>
          <a:p>
            <a:pPr marL="171450" marR="0" lvl="0" indent="-1714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It's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also</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better</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to</a:t>
            </a:r>
            <a:r>
              <a:rPr kumimoji="0" lang="tr-TR" altLang="tr-TR" sz="1200" b="0" i="0" u="none" strike="noStrike" cap="none" normalizeH="0" baseline="0" dirty="0" smtClean="0">
                <a:ln>
                  <a:noFill/>
                </a:ln>
                <a:solidFill>
                  <a:srgbClr val="202124"/>
                </a:solidFill>
                <a:effectLst/>
              </a:rPr>
              <a:t> test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situation</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predict</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who</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will</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respond</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to</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the</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drug</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and</a:t>
            </a:r>
            <a:r>
              <a:rPr kumimoji="0" lang="tr-TR" altLang="tr-TR" sz="1200" b="0" i="0" u="none" strike="noStrike" cap="none" normalizeH="0" baseline="0" dirty="0" smtClean="0">
                <a:ln>
                  <a:noFill/>
                </a:ln>
                <a:solidFill>
                  <a:srgbClr val="202124"/>
                </a:solidFill>
                <a:effectLst/>
              </a:rPr>
              <a:t> it </a:t>
            </a:r>
            <a:r>
              <a:rPr kumimoji="0" lang="tr-TR" altLang="tr-TR" sz="1200" b="0" i="0" u="none" strike="noStrike" cap="none" normalizeH="0" baseline="0" dirty="0" err="1" smtClean="0">
                <a:ln>
                  <a:noFill/>
                </a:ln>
                <a:solidFill>
                  <a:srgbClr val="202124"/>
                </a:solidFill>
                <a:effectLst/>
              </a:rPr>
              <a:t>opens</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up</a:t>
            </a:r>
            <a:r>
              <a:rPr kumimoji="0" lang="tr-TR" altLang="tr-TR" sz="1200" b="0" i="0" u="none" strike="noStrike" cap="none" normalizeH="0" baseline="0" dirty="0" smtClean="0">
                <a:ln>
                  <a:noFill/>
                </a:ln>
                <a:solidFill>
                  <a:srgbClr val="202124"/>
                </a:solidFill>
                <a:effectLst/>
              </a:rPr>
              <a:t> </a:t>
            </a:r>
            <a:r>
              <a:rPr kumimoji="0" lang="tr-TR" altLang="tr-TR" sz="1200" b="0" i="0" u="none" strike="noStrike" cap="none" normalizeH="0" baseline="0" dirty="0" err="1" smtClean="0">
                <a:ln>
                  <a:noFill/>
                </a:ln>
                <a:solidFill>
                  <a:srgbClr val="202124"/>
                </a:solidFill>
                <a:effectLst/>
              </a:rPr>
              <a:t>newbies</a:t>
            </a:r>
            <a:r>
              <a:rPr kumimoji="0" lang="tr-TR" altLang="tr-TR" sz="1200" b="0" i="0" u="none" strike="noStrike" cap="none" normalizeH="0" baseline="0" dirty="0" smtClean="0">
                <a:ln>
                  <a:noFill/>
                </a:ln>
                <a:solidFill>
                  <a:srgbClr val="202124"/>
                </a:solidFill>
                <a:effectLst/>
              </a:rPr>
              <a:t>.</a:t>
            </a:r>
            <a:r>
              <a:rPr kumimoji="0" lang="tr-TR" altLang="tr-TR" sz="12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1686800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1178" y="5051703"/>
            <a:ext cx="10983884"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200" b="0" i="0" dirty="0" smtClean="0">
                <a:effectLst/>
                <a:latin typeface="proxima-nova"/>
              </a:rPr>
              <a:t>How common is bipolar disorder?</a:t>
            </a:r>
            <a:endParaRPr lang="en-US" sz="1200" b="1" i="0" dirty="0" smtClean="0">
              <a:effectLst/>
              <a:latin typeface="proxima-nova"/>
            </a:endParaRPr>
          </a:p>
          <a:p>
            <a:pPr>
              <a:buFont typeface="Arial" panose="020B0604020202020204" pitchFamily="34" charset="0"/>
              <a:buChar char="•"/>
            </a:pPr>
            <a:r>
              <a:rPr lang="en-US" sz="1200" b="0" i="0" dirty="0" smtClean="0">
                <a:effectLst/>
                <a:latin typeface="proxima-nova"/>
              </a:rPr>
              <a:t>Globally, 46 million people around the world have bipolar disorder. One survey of 11 countries found the lifetime prevalence of bipolar disorder was 2.4%. The U.S. had a 1% prevalence of bipolar type I, which was notably higher than many other countries in this survey. (</a:t>
            </a:r>
            <a:r>
              <a:rPr lang="en-US" sz="1200" b="0" i="1" dirty="0" smtClean="0">
                <a:effectLst/>
                <a:latin typeface="proxima-nova"/>
              </a:rPr>
              <a:t>Therapeutic Advances in Psychopharmacology</a:t>
            </a:r>
            <a:r>
              <a:rPr lang="en-US" sz="1200" b="0" i="0" dirty="0" smtClean="0">
                <a:effectLst/>
                <a:latin typeface="proxima-nova"/>
              </a:rPr>
              <a:t>, 2018) </a:t>
            </a:r>
          </a:p>
          <a:p>
            <a:pPr>
              <a:buFont typeface="Arial" panose="020B0604020202020204" pitchFamily="34" charset="0"/>
              <a:buChar char="•"/>
            </a:pPr>
            <a:r>
              <a:rPr lang="en-US" sz="1200" b="0" i="0" dirty="0" smtClean="0">
                <a:effectLst/>
                <a:latin typeface="proxima-nova"/>
              </a:rPr>
              <a:t>Annually, an estimated 2.8% of U.S. adults have a bipolar disorder diagnosis (Harvard Medical School, 2007).</a:t>
            </a:r>
          </a:p>
        </p:txBody>
      </p:sp>
      <p:sp>
        <p:nvSpPr>
          <p:cNvPr id="3" name="Rectangle 1"/>
          <p:cNvSpPr>
            <a:spLocks noChangeArrowheads="1"/>
          </p:cNvSpPr>
          <p:nvPr/>
        </p:nvSpPr>
        <p:spPr bwMode="auto">
          <a:xfrm>
            <a:off x="133772" y="327501"/>
            <a:ext cx="11342563" cy="713024"/>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ne kadar yaygındır?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11 ülkede yapılan bir anket,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yaşam boyu yaygınlığının %2,4 olduğunu</a:t>
            </a:r>
            <a:r>
              <a:rPr kumimoji="0" lang="tr-TR" altLang="tr-TR" sz="1200" b="0" i="0" u="none" strike="noStrike" cap="none" normalizeH="0" dirty="0" smtClean="0">
                <a:ln>
                  <a:noFill/>
                </a:ln>
                <a:solidFill>
                  <a:srgbClr val="202124"/>
                </a:solidFill>
                <a:effectLst/>
                <a:latin typeface="inherit"/>
              </a:rPr>
              <a:t> göstermektedir</a:t>
            </a:r>
            <a:r>
              <a:rPr kumimoji="0" lang="tr-TR" altLang="tr-TR" sz="1200" b="0" i="0" u="none" strike="noStrike" cap="none" normalizeH="0" baseline="0" dirty="0" smtClean="0">
                <a:ln>
                  <a:noFill/>
                </a:ln>
                <a:solidFill>
                  <a:srgbClr val="202124"/>
                </a:solidFill>
                <a:effectLst/>
                <a:latin typeface="inherit"/>
              </a:rPr>
              <a:t>.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ABD, bu anketteki diğer birçok ülkeden belirgin şekilde daha yüksek olan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tip I </a:t>
            </a:r>
            <a:r>
              <a:rPr kumimoji="0" lang="tr-TR" altLang="tr-TR" sz="1200" b="0" i="0" u="none" strike="noStrike" cap="none" normalizeH="0" baseline="0" dirty="0" err="1" smtClean="0">
                <a:ln>
                  <a:noFill/>
                </a:ln>
                <a:solidFill>
                  <a:srgbClr val="202124"/>
                </a:solidFill>
                <a:effectLst/>
                <a:latin typeface="inherit"/>
              </a:rPr>
              <a:t>prevalansına</a:t>
            </a:r>
            <a:r>
              <a:rPr kumimoji="0" lang="tr-TR" altLang="tr-TR" sz="1200" b="0" i="0" u="none" strike="noStrike" cap="none" normalizeH="0" baseline="0" dirty="0" smtClean="0">
                <a:ln>
                  <a:noFill/>
                </a:ln>
                <a:solidFill>
                  <a:srgbClr val="202124"/>
                </a:solidFill>
                <a:effectLst/>
                <a:latin typeface="inherit"/>
              </a:rPr>
              <a:t> %1 sahiptir.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Her yıl, ABD'li yetişkinlerin yaklaşık %2.8'inde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teşhisi vardır. </a:t>
            </a:r>
          </a:p>
        </p:txBody>
      </p:sp>
    </p:spTree>
    <p:extLst>
      <p:ext uri="{BB962C8B-B14F-4D97-AF65-F5344CB8AC3E}">
        <p14:creationId xmlns:p14="http://schemas.microsoft.com/office/powerpoint/2010/main" val="235791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6131" y="5544694"/>
            <a:ext cx="11729259"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0" i="0" dirty="0" smtClean="0">
                <a:solidFill>
                  <a:srgbClr val="6B6B6B"/>
                </a:solidFill>
                <a:effectLst/>
                <a:latin typeface="proxima-nova"/>
              </a:rPr>
              <a:t>Bipolar disorder statistics by age</a:t>
            </a:r>
            <a:endParaRPr lang="en-US" sz="1200" b="1" i="0" dirty="0" smtClean="0">
              <a:solidFill>
                <a:srgbClr val="6B6B6B"/>
              </a:solidFill>
              <a:effectLst/>
              <a:latin typeface="proxima-nova"/>
            </a:endParaRPr>
          </a:p>
          <a:p>
            <a:pPr>
              <a:buFont typeface="Arial" panose="020B0604020202020204" pitchFamily="34" charset="0"/>
              <a:buChar char="•"/>
            </a:pPr>
            <a:r>
              <a:rPr lang="en-US" sz="1200" b="0" i="0" dirty="0" smtClean="0">
                <a:solidFill>
                  <a:srgbClr val="6B6B6B"/>
                </a:solidFill>
                <a:effectLst/>
                <a:latin typeface="proxima-nova"/>
              </a:rPr>
              <a:t>The average age of onset is 25 years old. (National Alliance on Mental Illness, 2017)</a:t>
            </a:r>
          </a:p>
          <a:p>
            <a:pPr>
              <a:buFont typeface="Arial" panose="020B0604020202020204" pitchFamily="34" charset="0"/>
              <a:buChar char="•"/>
            </a:pPr>
            <a:r>
              <a:rPr lang="en-US" sz="1200" b="0" i="0" dirty="0" smtClean="0">
                <a:solidFill>
                  <a:srgbClr val="6B6B6B"/>
                </a:solidFill>
                <a:effectLst/>
                <a:latin typeface="proxima-nova"/>
              </a:rPr>
              <a:t>People ages 18 to 29 years old had the highest rates of bipolar disorder (4.7%) followed by 30- to 44-year-olds (3.5%) as of 2001-2003. (Harvard Medical School, 2007)</a:t>
            </a:r>
          </a:p>
          <a:p>
            <a:pPr>
              <a:buFont typeface="Arial" panose="020B0604020202020204" pitchFamily="34" charset="0"/>
              <a:buChar char="•"/>
            </a:pPr>
            <a:r>
              <a:rPr lang="en-US" sz="1200" b="0" i="0" dirty="0" smtClean="0">
                <a:solidFill>
                  <a:srgbClr val="6B6B6B"/>
                </a:solidFill>
                <a:effectLst/>
                <a:latin typeface="proxima-nova"/>
              </a:rPr>
              <a:t>People 60 and older had the lowest rates of bipolar disorder (0.7%) as of 2001-2003. (Harvard Medical School, 2007)</a:t>
            </a:r>
          </a:p>
          <a:p>
            <a:pPr>
              <a:buFont typeface="Arial" panose="020B0604020202020204" pitchFamily="34" charset="0"/>
              <a:buChar char="•"/>
            </a:pPr>
            <a:r>
              <a:rPr lang="en-US" sz="1200" b="0" i="0" dirty="0" smtClean="0">
                <a:solidFill>
                  <a:srgbClr val="6B6B6B"/>
                </a:solidFill>
                <a:effectLst/>
                <a:latin typeface="proxima-nova"/>
              </a:rPr>
              <a:t>Only 2.9% of adolescents had bipolar disorder as of 2001-2004, the majority of which had severe impairment. (</a:t>
            </a:r>
            <a:r>
              <a:rPr lang="en-US" sz="1200" b="0" i="1" dirty="0" smtClean="0">
                <a:solidFill>
                  <a:srgbClr val="6B6B6B"/>
                </a:solidFill>
                <a:effectLst/>
                <a:latin typeface="proxima-nova"/>
              </a:rPr>
              <a:t>Archives of General Psychiatry</a:t>
            </a:r>
            <a:r>
              <a:rPr lang="en-US" sz="1200" b="0" i="0" dirty="0" smtClean="0">
                <a:solidFill>
                  <a:srgbClr val="6B6B6B"/>
                </a:solidFill>
                <a:effectLst/>
                <a:latin typeface="proxima-nova"/>
              </a:rPr>
              <a:t>, 2005)</a:t>
            </a:r>
            <a:endParaRPr lang="en-US" sz="1200" b="0" i="0" dirty="0">
              <a:solidFill>
                <a:srgbClr val="6B6B6B"/>
              </a:solidFill>
              <a:effectLst/>
              <a:latin typeface="proxima-nova"/>
            </a:endParaRPr>
          </a:p>
        </p:txBody>
      </p:sp>
      <p:sp>
        <p:nvSpPr>
          <p:cNvPr id="3" name="Rectangle 1"/>
          <p:cNvSpPr>
            <a:spLocks noChangeArrowheads="1"/>
          </p:cNvSpPr>
          <p:nvPr/>
        </p:nvSpPr>
        <p:spPr bwMode="auto">
          <a:xfrm>
            <a:off x="216131" y="78120"/>
            <a:ext cx="11594254"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Yaşa göre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istatistikleri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Ortalama başlangıç ​​yaşı 25'tir. (Ulusal Akıl Hastalıkları İttifakı, 2017)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2001-2003 yılları arasında 18 ila 29 yaş arasındaki kişilerde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(%4.7) en yüksek oranlara sahipti ve bunu 30-44 yaşındakiler (%3.5) izledi. (Harvard Tıp Fakültesi, 2007)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60 yaş ve üstü kişiler 2001-2003 itibariyle en düşük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oranlarına (%0.7) sahipti. (Harvard Tıp Fakültesi, 2007)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2001-2004 yılları arasında ergenlerin sadece %2,9'unda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vardı ve bunların çoğunda ciddi bozukluk vardı. (Genel Psikiyatri Arşivi, 2005)</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40859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2963" y="4312285"/>
            <a:ext cx="11577859" cy="1938992"/>
          </a:xfrm>
          <a:prstGeom prst="rect">
            <a:avLst/>
          </a:prstGeom>
        </p:spPr>
        <p:txBody>
          <a:bodyPr wrap="square">
            <a:spAutoFit/>
          </a:bodyPr>
          <a:lstStyle/>
          <a:p>
            <a:pPr marL="171450" indent="-171450">
              <a:buFont typeface="Arial" panose="020B0604020202020204" pitchFamily="34" charset="0"/>
              <a:buChar char="•"/>
            </a:pPr>
            <a:r>
              <a:rPr lang="en-US" sz="1200" b="1" i="0" dirty="0" smtClean="0">
                <a:solidFill>
                  <a:srgbClr val="343536"/>
                </a:solidFill>
                <a:effectLst/>
                <a:latin typeface="Source Sans Pro"/>
              </a:rPr>
              <a:t>Who experiences bipolar disorder?</a:t>
            </a:r>
          </a:p>
          <a:p>
            <a:pPr marL="171450" indent="-171450">
              <a:buFont typeface="Arial" panose="020B0604020202020204" pitchFamily="34" charset="0"/>
              <a:buChar char="•"/>
            </a:pPr>
            <a:r>
              <a:rPr lang="en-US" sz="1200" b="0" i="0" dirty="0" smtClean="0">
                <a:solidFill>
                  <a:srgbClr val="343536"/>
                </a:solidFill>
                <a:effectLst/>
                <a:latin typeface="Source Sans Pro"/>
              </a:rPr>
              <a:t>Bipolar disorder usually begins in older teens and young adults, with at least half of all cases appearing before age 25.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Children and adolescents, however, can develop this disease in more severe forms and often in combination with </a:t>
            </a:r>
            <a:r>
              <a:rPr lang="en-US" sz="1200" b="0" i="0" u="none" strike="noStrike" dirty="0" smtClean="0">
                <a:solidFill>
                  <a:srgbClr val="007BC2"/>
                </a:solidFill>
                <a:effectLst/>
                <a:latin typeface="Source Sans Pro"/>
                <a:hlinkClick r:id="rId2"/>
              </a:rPr>
              <a:t>attention deficit hyperactivity disorder (ADHD)</a:t>
            </a:r>
            <a:r>
              <a:rPr lang="en-US" sz="1200" b="0" i="0" dirty="0" smtClean="0">
                <a:solidFill>
                  <a:srgbClr val="343536"/>
                </a:solidFill>
                <a:effectLst/>
                <a:latin typeface="Source Sans Pro"/>
              </a:rPr>
              <a:t>. </a:t>
            </a:r>
            <a:endParaRPr lang="tr-TR" sz="1200" b="0" i="0" dirty="0" smtClean="0">
              <a:solidFill>
                <a:srgbClr val="343536"/>
              </a:solidFill>
              <a:effectLst/>
              <a:latin typeface="Source Sans Pro"/>
            </a:endParaRPr>
          </a:p>
          <a:p>
            <a:pPr marL="171450" indent="-171450">
              <a:buFont typeface="Arial" panose="020B0604020202020204" pitchFamily="34" charset="0"/>
              <a:buChar char="•"/>
            </a:pPr>
            <a:r>
              <a:rPr lang="en-US" sz="1200" b="0" i="0" dirty="0" smtClean="0">
                <a:solidFill>
                  <a:srgbClr val="343536"/>
                </a:solidFill>
                <a:effectLst/>
                <a:latin typeface="Source Sans Pro"/>
              </a:rPr>
              <a:t>Some studies have indicated that bipolar depression is genetically inherited, occurring more commonly within families.</a:t>
            </a:r>
          </a:p>
          <a:p>
            <a:pPr marL="171450" indent="-171450">
              <a:buFont typeface="Arial" panose="020B0604020202020204" pitchFamily="34" charset="0"/>
              <a:buChar char="•"/>
            </a:pPr>
            <a:r>
              <a:rPr lang="en-US" sz="1200" b="0" i="0" dirty="0" smtClean="0">
                <a:solidFill>
                  <a:srgbClr val="343536"/>
                </a:solidFill>
                <a:effectLst/>
                <a:latin typeface="Source Sans Pro"/>
              </a:rPr>
              <a:t>While bipolar disorder occurs equally in women and men, women are more likely to meet criteria for bipolar II disorder. (With bipolar II, patients experience both depressive and hypomanic episodes, but do not experience the severe manic episodes seen in bipolar I.) Women with bipolar disorder may switch moods more quickly – this is called "rapid cycling." Varying levels of sex hormones and activity of the thyroid gland in the neck, together with the tendency to be prescribed antidepressants, may contribute to the more rapid cycling seen in women. Women may also experience more periods of depression than men.</a:t>
            </a:r>
          </a:p>
          <a:p>
            <a:pPr marL="171450" indent="-171450">
              <a:buFont typeface="Arial" panose="020B0604020202020204" pitchFamily="34" charset="0"/>
              <a:buChar char="•"/>
            </a:pPr>
            <a:r>
              <a:rPr lang="en-US" sz="1200" b="0" i="0" dirty="0" smtClean="0">
                <a:solidFill>
                  <a:srgbClr val="343536"/>
                </a:solidFill>
                <a:effectLst/>
                <a:latin typeface="Source Sans Pro"/>
              </a:rPr>
              <a:t>An estimated 60 percent of all people with bipolar disorder have drug or alcohol dependence. It has also been shown to occur frequently in people with seasonal depression and certain </a:t>
            </a:r>
            <a:r>
              <a:rPr lang="en-US" sz="1200" b="0" i="0" u="none" strike="noStrike" dirty="0" smtClean="0">
                <a:solidFill>
                  <a:srgbClr val="007BC2"/>
                </a:solidFill>
                <a:effectLst/>
                <a:latin typeface="Source Sans Pro"/>
                <a:hlinkClick r:id="rId3"/>
              </a:rPr>
              <a:t>anxiety disorders</a:t>
            </a:r>
            <a:r>
              <a:rPr lang="en-US" sz="1200" b="0" i="0" dirty="0" smtClean="0">
                <a:solidFill>
                  <a:srgbClr val="343536"/>
                </a:solidFill>
                <a:effectLst/>
                <a:latin typeface="Source Sans Pro"/>
              </a:rPr>
              <a:t>, like </a:t>
            </a:r>
            <a:r>
              <a:rPr lang="en-US" sz="1200" b="0" i="0" u="none" strike="noStrike" dirty="0" smtClean="0">
                <a:solidFill>
                  <a:srgbClr val="007BC2"/>
                </a:solidFill>
                <a:effectLst/>
                <a:latin typeface="Source Sans Pro"/>
                <a:hlinkClick r:id="rId4"/>
              </a:rPr>
              <a:t>post-traumatic stress disorder (PTSD)</a:t>
            </a:r>
            <a:r>
              <a:rPr lang="en-US" sz="1200" b="0" i="0" dirty="0" smtClean="0">
                <a:solidFill>
                  <a:srgbClr val="343536"/>
                </a:solidFill>
                <a:effectLst/>
                <a:latin typeface="Source Sans Pro"/>
              </a:rPr>
              <a:t>.</a:t>
            </a:r>
            <a:endParaRPr lang="en-US" sz="1200" b="0" i="0" dirty="0">
              <a:solidFill>
                <a:srgbClr val="343536"/>
              </a:solidFill>
              <a:effectLst/>
              <a:latin typeface="Source Sans Pro"/>
            </a:endParaRPr>
          </a:p>
        </p:txBody>
      </p:sp>
      <p:sp>
        <p:nvSpPr>
          <p:cNvPr id="3" name="Rectangle 1"/>
          <p:cNvSpPr>
            <a:spLocks noChangeArrowheads="1"/>
          </p:cNvSpPr>
          <p:nvPr/>
        </p:nvSpPr>
        <p:spPr bwMode="auto">
          <a:xfrm>
            <a:off x="192963" y="566218"/>
            <a:ext cx="7870382" cy="292901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kim yaşar?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genellikle daha yaşlı gençlerde ve genç erişkinlerde başlar ve tüm vakaların en az yarısı 25 yaşından önce ortaya çıkar.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Bununla birlikte, çocuklar ve ergenler bu hastalığı daha şiddetli biçimlerde ve sıklıkla dikkat eksikliği </a:t>
            </a:r>
            <a:r>
              <a:rPr kumimoji="0" lang="tr-TR" altLang="tr-TR" sz="1200" b="0" i="0" u="none" strike="noStrike" cap="none" normalizeH="0" baseline="0" dirty="0" err="1" smtClean="0">
                <a:ln>
                  <a:noFill/>
                </a:ln>
                <a:solidFill>
                  <a:srgbClr val="202124"/>
                </a:solidFill>
                <a:effectLst/>
                <a:latin typeface="inherit"/>
              </a:rPr>
              <a:t>hiperaktivite</a:t>
            </a:r>
            <a:r>
              <a:rPr kumimoji="0" lang="tr-TR" altLang="tr-TR" sz="1200" b="0" i="0" u="none" strike="noStrike" cap="none" normalizeH="0" baseline="0" dirty="0" smtClean="0">
                <a:ln>
                  <a:noFill/>
                </a:ln>
                <a:solidFill>
                  <a:srgbClr val="202124"/>
                </a:solidFill>
                <a:effectLst/>
                <a:latin typeface="inherit"/>
              </a:rPr>
              <a:t> bozukluğu (DEHB) ile birlikte geliştirebilir.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Bazı araştırmalar,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depresyonun genetik olarak kalıtsal olduğunu ve ailelerde daha sık meydana geldiğini göstermiştir.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kadınlarda ve erkeklerde eşit olarak ortaya çıkarken, kadınların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II bozukluk kriterlerini karşılama olasılığı daha yüksektir. </a:t>
            </a:r>
            <a:endParaRPr lang="tr-TR" altLang="tr-TR" sz="1200" dirty="0">
              <a:solidFill>
                <a:srgbClr val="202124"/>
              </a:solidFill>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kadınlar ruh hallerini daha hızlı değiştirebilir - buna "hızlı döngü" denir.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Antidepresan</a:t>
            </a:r>
            <a:r>
              <a:rPr kumimoji="0" lang="tr-TR" altLang="tr-TR" sz="1200" b="0" i="0" u="none" strike="noStrike" cap="none" normalizeH="0" baseline="0" dirty="0" smtClean="0">
                <a:ln>
                  <a:noFill/>
                </a:ln>
                <a:solidFill>
                  <a:srgbClr val="202124"/>
                </a:solidFill>
                <a:effectLst/>
                <a:latin typeface="inherit"/>
              </a:rPr>
              <a:t> reçete etme eğilimi ile birlikte, cinsiyet hormonlarının değişen seviyeleri ve boyundaki </a:t>
            </a:r>
            <a:r>
              <a:rPr kumimoji="0" lang="tr-TR" altLang="tr-TR" sz="1200" b="0" i="0" u="none" strike="noStrike" cap="none" normalizeH="0" baseline="0" dirty="0" err="1" smtClean="0">
                <a:ln>
                  <a:noFill/>
                </a:ln>
                <a:solidFill>
                  <a:srgbClr val="202124"/>
                </a:solidFill>
                <a:effectLst/>
                <a:latin typeface="inherit"/>
              </a:rPr>
              <a:t>tiroid</a:t>
            </a:r>
            <a:r>
              <a:rPr kumimoji="0" lang="tr-TR" altLang="tr-TR" sz="1200" b="0" i="0" u="none" strike="noStrike" cap="none" normalizeH="0" baseline="0" dirty="0" smtClean="0">
                <a:ln>
                  <a:noFill/>
                </a:ln>
                <a:solidFill>
                  <a:srgbClr val="202124"/>
                </a:solidFill>
                <a:effectLst/>
                <a:latin typeface="inherit"/>
              </a:rPr>
              <a:t> bezinin aktivitesi, kadınlarda görülen daha hızlı döngüye katkıda bulunabilir.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Kadınlar ayrıca erkeklerden daha fazla depresyon dönemi yaşayabilir.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tüm insanların tahmini yüzde 60'ı uyuşturucu veya alkol bağımlılığına sahiptir.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Ayrıca, mevsimsel depresyonu olan ve travma sonrası stres bozukluğu gibi belirli kaygı bozuklukları olan kişilerde de sık görüldüğü gösterilmiştir.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6240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0375" y="5804002"/>
            <a:ext cx="10767349" cy="73866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sz="1400" b="0" i="0" dirty="0" smtClean="0">
                <a:effectLst/>
                <a:latin typeface="proxima-nova"/>
              </a:rPr>
              <a:t>What does it feel like to have bipolar disorder? </a:t>
            </a:r>
            <a:endParaRPr lang="tr-TR" sz="1400" b="0" i="0" dirty="0" smtClean="0">
              <a:effectLst/>
              <a:latin typeface="proxima-nova"/>
            </a:endParaRPr>
          </a:p>
          <a:p>
            <a:pPr marL="285750" indent="-285750">
              <a:buFont typeface="Arial" panose="020B0604020202020204" pitchFamily="34" charset="0"/>
              <a:buChar char="•"/>
            </a:pPr>
            <a:r>
              <a:rPr lang="en-US" sz="1400" b="0" i="0" dirty="0" smtClean="0">
                <a:effectLst/>
                <a:latin typeface="proxima-nova"/>
              </a:rPr>
              <a:t>It’s a confusing mental health condition not only for the individual affected but also for their loved ones. </a:t>
            </a:r>
            <a:endParaRPr lang="tr-TR" sz="1400" b="0" i="0" dirty="0" smtClean="0">
              <a:effectLst/>
              <a:latin typeface="proxima-nova"/>
            </a:endParaRPr>
          </a:p>
          <a:p>
            <a:pPr marL="285750" indent="-285750">
              <a:buFont typeface="Arial" panose="020B0604020202020204" pitchFamily="34" charset="0"/>
              <a:buChar char="•"/>
            </a:pPr>
            <a:r>
              <a:rPr lang="en-US" sz="1400" b="0" i="0" dirty="0" smtClean="0">
                <a:effectLst/>
                <a:latin typeface="proxima-nova"/>
              </a:rPr>
              <a:t>How can someone go from being so energetic and optimistic about life one day to feeling depressed and unmotivated the next? </a:t>
            </a:r>
          </a:p>
        </p:txBody>
      </p:sp>
      <p:sp>
        <p:nvSpPr>
          <p:cNvPr id="3" name="AutoShape 2" descr="Borderline Personality Disorder vs. Bipolar Disord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4" name="AutoShape 4" descr="Borderline Personality Disorder vs. Bipolar Disord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Rectangle 1"/>
          <p:cNvSpPr>
            <a:spLocks noChangeArrowheads="1"/>
          </p:cNvSpPr>
          <p:nvPr/>
        </p:nvSpPr>
        <p:spPr bwMode="auto">
          <a:xfrm>
            <a:off x="155575" y="154793"/>
            <a:ext cx="11615247"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err="1" smtClean="0">
                <a:ln>
                  <a:noFill/>
                </a:ln>
                <a:solidFill>
                  <a:srgbClr val="202124"/>
                </a:solidFill>
                <a:effectLst/>
                <a:latin typeface="inherit"/>
              </a:rPr>
              <a:t>Bipolar</a:t>
            </a:r>
            <a:r>
              <a:rPr kumimoji="0" lang="tr-TR" altLang="tr-TR" sz="1400" b="0" i="0" u="none" strike="noStrike" cap="none" normalizeH="0" baseline="0" dirty="0" smtClean="0">
                <a:ln>
                  <a:noFill/>
                </a:ln>
                <a:solidFill>
                  <a:srgbClr val="202124"/>
                </a:solidFill>
                <a:effectLst/>
                <a:latin typeface="inherit"/>
              </a:rPr>
              <a:t> bozukluğa sahip olmak nasıl bir duygu?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Sadece etkilenen kişi için değil, aynı zamanda sevdikleri için de kafa karıştırıcı bir zihinsel sağlık durumudur.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Bir insan bir gün hayat hakkında bu kadar enerjik ve iyimser olmaktan, ertesi gün depresif ve motivasyonsuz hissetmeye nasıl geçebilir?</a:t>
            </a:r>
            <a:r>
              <a:rPr kumimoji="0" lang="tr-TR" altLang="tr-TR" sz="1400" b="0" i="0" u="none" strike="noStrike" cap="none" normalizeH="0" baseline="0" dirty="0" smtClean="0">
                <a:ln>
                  <a:noFill/>
                </a:ln>
                <a:solidFill>
                  <a:schemeClr val="tx1"/>
                </a:solidFill>
                <a:effectLst/>
              </a:rPr>
              <a:t> </a:t>
            </a:r>
            <a:endParaRPr kumimoji="0" lang="tr-TR" altLang="tr-TR"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5390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6401" y="5489184"/>
            <a:ext cx="10607040"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dirty="0">
                <a:latin typeface="proxima-nova"/>
              </a:rPr>
              <a:t>Bipolar disorder is a manic-depressive illness with “highs” that can last days followed by major depression that can last weeks. </a:t>
            </a:r>
            <a:endParaRPr lang="tr-TR" sz="1200" dirty="0" smtClean="0">
              <a:latin typeface="proxima-nova"/>
            </a:endParaRPr>
          </a:p>
          <a:p>
            <a:pPr marL="171450" indent="-171450">
              <a:buFont typeface="Arial" panose="020B0604020202020204" pitchFamily="34" charset="0"/>
              <a:buChar char="•"/>
            </a:pPr>
            <a:r>
              <a:rPr lang="en-US" sz="1200" dirty="0" smtClean="0">
                <a:latin typeface="proxima-nova"/>
              </a:rPr>
              <a:t>If </a:t>
            </a:r>
            <a:r>
              <a:rPr lang="en-US" sz="1200" dirty="0">
                <a:latin typeface="proxima-nova"/>
              </a:rPr>
              <a:t>you’re wondering whether these mood swings are “normal” or an indication of a mental disorder, consider whether these manic-depressive states interfere or disrupt your life or that of the people around you. </a:t>
            </a:r>
          </a:p>
          <a:p>
            <a:pPr marL="171450" indent="-171450">
              <a:buFont typeface="Arial" panose="020B0604020202020204" pitchFamily="34" charset="0"/>
              <a:buChar char="•"/>
            </a:pPr>
            <a:r>
              <a:rPr lang="en-US" sz="1200" dirty="0" smtClean="0">
                <a:latin typeface="proxima-nova"/>
              </a:rPr>
              <a:t>These </a:t>
            </a:r>
            <a:r>
              <a:rPr lang="en-US" sz="1200" dirty="0">
                <a:latin typeface="proxima-nova"/>
              </a:rPr>
              <a:t>bipolar disorder statistics reveal the prevalence of the mental health disorder, how it affects one’s overall health, and the success rate of treatment. </a:t>
            </a:r>
          </a:p>
        </p:txBody>
      </p:sp>
      <p:sp>
        <p:nvSpPr>
          <p:cNvPr id="3" name="Rectangle 1"/>
          <p:cNvSpPr>
            <a:spLocks noChangeArrowheads="1"/>
          </p:cNvSpPr>
          <p:nvPr/>
        </p:nvSpPr>
        <p:spPr bwMode="auto">
          <a:xfrm>
            <a:off x="156401" y="459270"/>
            <a:ext cx="11398290" cy="105157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err="1" smtClean="0">
                <a:ln>
                  <a:noFill/>
                </a:ln>
                <a:solidFill>
                  <a:srgbClr val="202124"/>
                </a:solidFill>
                <a:effectLst/>
                <a:latin typeface="inherit"/>
              </a:rPr>
              <a:t>Bipolar</a:t>
            </a:r>
            <a:r>
              <a:rPr kumimoji="0" lang="tr-TR" altLang="tr-TR" sz="1400" b="0" i="0" u="none" strike="noStrike" cap="none" normalizeH="0" baseline="0" dirty="0" smtClean="0">
                <a:ln>
                  <a:noFill/>
                </a:ln>
                <a:solidFill>
                  <a:srgbClr val="202124"/>
                </a:solidFill>
                <a:effectLst/>
                <a:latin typeface="inherit"/>
              </a:rPr>
              <a:t> bozukluk, günler sürebilen “yüksekler” ve ardından haftalar sürebilen majör depresyon ile </a:t>
            </a:r>
            <a:r>
              <a:rPr kumimoji="0" lang="tr-TR" altLang="tr-TR" sz="1400" b="0" i="0" u="none" strike="noStrike" cap="none" normalizeH="0" baseline="0" dirty="0" err="1" smtClean="0">
                <a:ln>
                  <a:noFill/>
                </a:ln>
                <a:solidFill>
                  <a:srgbClr val="202124"/>
                </a:solidFill>
                <a:effectLst/>
                <a:latin typeface="inherit"/>
              </a:rPr>
              <a:t>manik</a:t>
            </a:r>
            <a:r>
              <a:rPr kumimoji="0" lang="tr-TR" altLang="tr-TR" sz="1400" b="0" i="0" u="none" strike="noStrike" cap="none" normalizeH="0" baseline="0" dirty="0" smtClean="0">
                <a:ln>
                  <a:noFill/>
                </a:ln>
                <a:solidFill>
                  <a:srgbClr val="202124"/>
                </a:solidFill>
                <a:effectLst/>
                <a:latin typeface="inherit"/>
              </a:rPr>
              <a:t>-depresif bir hastalıktır.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Bu ruh hali değişimlerinin “normal” mi yoksa zihinsel bir bozukluğun belirtisi mi olduğunu merak ediyorsanız, bu </a:t>
            </a:r>
            <a:r>
              <a:rPr kumimoji="0" lang="tr-TR" altLang="tr-TR" sz="1400" b="0" i="0" u="none" strike="noStrike" cap="none" normalizeH="0" baseline="0" dirty="0" err="1" smtClean="0">
                <a:ln>
                  <a:noFill/>
                </a:ln>
                <a:solidFill>
                  <a:srgbClr val="202124"/>
                </a:solidFill>
                <a:effectLst/>
                <a:latin typeface="inherit"/>
              </a:rPr>
              <a:t>manik</a:t>
            </a:r>
            <a:r>
              <a:rPr kumimoji="0" lang="tr-TR" altLang="tr-TR" sz="1400" b="0" i="0" u="none" strike="noStrike" cap="none" normalizeH="0" baseline="0" dirty="0" smtClean="0">
                <a:ln>
                  <a:noFill/>
                </a:ln>
                <a:solidFill>
                  <a:srgbClr val="202124"/>
                </a:solidFill>
                <a:effectLst/>
                <a:latin typeface="inherit"/>
              </a:rPr>
              <a:t>-depresif durumların sizin veya çevrenizdeki insanların yaşamını etkileyip etkilemediğini veya bozup bozmadığını düşünün.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400" b="0" i="0" u="none" strike="noStrike" cap="none" normalizeH="0" baseline="0" dirty="0" smtClean="0">
                <a:ln>
                  <a:noFill/>
                </a:ln>
                <a:solidFill>
                  <a:srgbClr val="202124"/>
                </a:solidFill>
                <a:effectLst/>
                <a:latin typeface="inherit"/>
              </a:rPr>
              <a:t>Bu </a:t>
            </a:r>
            <a:r>
              <a:rPr kumimoji="0" lang="tr-TR" altLang="tr-TR" sz="1400" b="0" i="0" u="none" strike="noStrike" cap="none" normalizeH="0" baseline="0" dirty="0" err="1" smtClean="0">
                <a:ln>
                  <a:noFill/>
                </a:ln>
                <a:solidFill>
                  <a:srgbClr val="202124"/>
                </a:solidFill>
                <a:effectLst/>
                <a:latin typeface="inherit"/>
              </a:rPr>
              <a:t>bipolar</a:t>
            </a:r>
            <a:r>
              <a:rPr kumimoji="0" lang="tr-TR" altLang="tr-TR" sz="1400" b="0" i="0" u="none" strike="noStrike" cap="none" normalizeH="0" baseline="0" dirty="0" smtClean="0">
                <a:ln>
                  <a:noFill/>
                </a:ln>
                <a:solidFill>
                  <a:srgbClr val="202124"/>
                </a:solidFill>
                <a:effectLst/>
                <a:latin typeface="inherit"/>
              </a:rPr>
              <a:t> bozukluk istatistikleri, ruh sağlığı bozukluğunun yaygınlığını, kişinin genel sağlığını nasıl etkilediğini ve tedavinin başarı oranını ortaya koymaktadır.</a:t>
            </a:r>
            <a:r>
              <a:rPr kumimoji="0" lang="tr-TR" altLang="tr-TR" sz="1400" b="0" i="0" u="none" strike="noStrike" cap="none" normalizeH="0" baseline="0" dirty="0" smtClean="0">
                <a:ln>
                  <a:noFill/>
                </a:ln>
                <a:solidFill>
                  <a:schemeClr val="tx1"/>
                </a:solidFill>
                <a:effectLst/>
              </a:rPr>
              <a:t> </a:t>
            </a:r>
            <a:endParaRPr kumimoji="0" lang="tr-TR" altLang="tr-TR"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1717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7461" y="5378337"/>
            <a:ext cx="11762510" cy="13849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0" i="0" dirty="0" smtClean="0">
                <a:effectLst/>
                <a:latin typeface="proxima-nova"/>
              </a:rPr>
              <a:t>What is bipolar disorder?</a:t>
            </a:r>
            <a:endParaRPr lang="tr-TR" sz="1200" b="0" i="0" dirty="0" smtClean="0">
              <a:effectLst/>
              <a:latin typeface="proxima-nova"/>
            </a:endParaRPr>
          </a:p>
          <a:p>
            <a:pPr marL="171450" indent="-171450">
              <a:buFont typeface="Arial" panose="020B0604020202020204" pitchFamily="34" charset="0"/>
              <a:buChar char="•"/>
            </a:pPr>
            <a:endParaRPr lang="en-US" sz="1200" b="1" i="0" dirty="0" smtClean="0">
              <a:effectLst/>
              <a:latin typeface="proxima-nova"/>
            </a:endParaRPr>
          </a:p>
          <a:p>
            <a:pPr marL="171450" indent="-171450">
              <a:buFont typeface="Arial" panose="020B0604020202020204" pitchFamily="34" charset="0"/>
              <a:buChar char="•"/>
            </a:pPr>
            <a:r>
              <a:rPr lang="en-US" sz="1200" b="0" i="0" u="sng" dirty="0" smtClean="0">
                <a:effectLst/>
                <a:latin typeface="proxima-nova"/>
                <a:hlinkClick r:id="rId2"/>
              </a:rPr>
              <a:t>Bipolar disorder</a:t>
            </a:r>
            <a:r>
              <a:rPr lang="en-US" sz="1200" b="0" i="0" dirty="0" smtClean="0">
                <a:effectLst/>
                <a:latin typeface="proxima-nova"/>
              </a:rPr>
              <a:t>, formerly known as manic depression, is a mood disorder that causes radical shifts in mood, energy, and the ability to carry out everyday tasks. </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People with bipolar disorder experience periods of intense emotions and changes in behavior, called “mood episodes,” which can last days to weeks. </a:t>
            </a:r>
          </a:p>
          <a:p>
            <a:pPr marL="171450" indent="-171450">
              <a:buFont typeface="Arial" panose="020B0604020202020204" pitchFamily="34" charset="0"/>
              <a:buChar char="•"/>
            </a:pPr>
            <a:r>
              <a:rPr lang="en-US" sz="1200" b="0" i="0" dirty="0" smtClean="0">
                <a:effectLst/>
                <a:latin typeface="proxima-nova"/>
              </a:rPr>
              <a:t>Depressive episodes have symptoms of a depressive disorder, causing a person to feel a strong sense of sadness with low energy and motivation. </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Manic episodes are the opposite—one can feel energetic, optimistic, and even euphoric—which can lead to irrational, impulsive decision-making. </a:t>
            </a:r>
            <a:endParaRPr lang="tr-TR" sz="1200" b="0" i="0" dirty="0" smtClean="0">
              <a:effectLst/>
              <a:latin typeface="proxima-nova"/>
            </a:endParaRPr>
          </a:p>
          <a:p>
            <a:pPr marL="171450" indent="-171450">
              <a:buFont typeface="Arial" panose="020B0604020202020204" pitchFamily="34" charset="0"/>
              <a:buChar char="•"/>
            </a:pPr>
            <a:r>
              <a:rPr lang="en-US" sz="1200" b="0" i="0" dirty="0" smtClean="0">
                <a:effectLst/>
                <a:latin typeface="proxima-nova"/>
              </a:rPr>
              <a:t>The type and intensity of symptoms of bipolar disorder vary from person to person.</a:t>
            </a:r>
            <a:endParaRPr lang="en-US" sz="1200" b="0" i="0" dirty="0">
              <a:effectLst/>
              <a:latin typeface="proxima-nova"/>
            </a:endParaRPr>
          </a:p>
        </p:txBody>
      </p:sp>
      <p:sp>
        <p:nvSpPr>
          <p:cNvPr id="3" name="Rectangle 1"/>
          <p:cNvSpPr>
            <a:spLocks noChangeArrowheads="1"/>
          </p:cNvSpPr>
          <p:nvPr/>
        </p:nvSpPr>
        <p:spPr bwMode="auto">
          <a:xfrm>
            <a:off x="263236" y="215737"/>
            <a:ext cx="11490960" cy="1267022"/>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nedir?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Eskiden </a:t>
            </a: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depresyon olarak bilinen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ruh hali, enerji ve günlük görevleri yerine getirme yeteneğinde radikal değişikliklere neden olan bir </a:t>
            </a:r>
            <a:r>
              <a:rPr kumimoji="0" lang="tr-TR" altLang="tr-TR" sz="1200" b="0" i="0" u="none" strike="noStrike" cap="none" normalizeH="0" baseline="0" dirty="0" err="1" smtClean="0">
                <a:ln>
                  <a:noFill/>
                </a:ln>
                <a:solidFill>
                  <a:srgbClr val="202124"/>
                </a:solidFill>
                <a:effectLst/>
                <a:latin typeface="inherit"/>
              </a:rPr>
              <a:t>duygudurum</a:t>
            </a:r>
            <a:r>
              <a:rPr kumimoji="0" lang="tr-TR" altLang="tr-TR" sz="1200" b="0" i="0" u="none" strike="noStrike" cap="none" normalizeH="0" baseline="0" dirty="0" smtClean="0">
                <a:ln>
                  <a:noFill/>
                </a:ln>
                <a:solidFill>
                  <a:srgbClr val="202124"/>
                </a:solidFill>
                <a:effectLst/>
                <a:latin typeface="inherit"/>
              </a:rPr>
              <a:t> bozukluğudur.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 olan kişiler, günler ila haftalarca sürebilen, "ruh hali dönemleri" adı verilen yoğun duygu ve davranış değişiklikleri dönemleri yaşarlar.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Depresif dönemler, kişinin düşük enerji ve motivasyonla güçlü bir üzüntü duygusu hissetmesine neden olan depresif bozukluk belirtilerine sahiptir.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Manik</a:t>
            </a:r>
            <a:r>
              <a:rPr kumimoji="0" lang="tr-TR" altLang="tr-TR" sz="1200" b="0" i="0" u="none" strike="noStrike" cap="none" normalizeH="0" baseline="0" dirty="0" smtClean="0">
                <a:ln>
                  <a:noFill/>
                </a:ln>
                <a:solidFill>
                  <a:srgbClr val="202124"/>
                </a:solidFill>
                <a:effectLst/>
                <a:latin typeface="inherit"/>
              </a:rPr>
              <a:t> dönemler tam tersidir - kişi kendini enerjik, iyimser ve hatta </a:t>
            </a:r>
            <a:r>
              <a:rPr kumimoji="0" lang="tr-TR" altLang="tr-TR" sz="1200" b="0" i="0" u="none" strike="noStrike" cap="none" normalizeH="0" baseline="0" dirty="0" err="1" smtClean="0">
                <a:ln>
                  <a:noFill/>
                </a:ln>
                <a:solidFill>
                  <a:srgbClr val="202124"/>
                </a:solidFill>
                <a:effectLst/>
                <a:latin typeface="inherit"/>
              </a:rPr>
              <a:t>öforik</a:t>
            </a:r>
            <a:r>
              <a:rPr kumimoji="0" lang="tr-TR" altLang="tr-TR" sz="1200" b="0" i="0" u="none" strike="noStrike" cap="none" normalizeH="0" baseline="0" dirty="0" smtClean="0">
                <a:ln>
                  <a:noFill/>
                </a:ln>
                <a:solidFill>
                  <a:srgbClr val="202124"/>
                </a:solidFill>
                <a:effectLst/>
                <a:latin typeface="inherit"/>
              </a:rPr>
              <a:t> hissedebilir - bu da mantıksız, </a:t>
            </a:r>
            <a:r>
              <a:rPr kumimoji="0" lang="tr-TR" altLang="tr-TR" sz="1200" b="0" i="0" u="none" strike="noStrike" cap="none" normalizeH="0" baseline="0" dirty="0" err="1" smtClean="0">
                <a:ln>
                  <a:noFill/>
                </a:ln>
                <a:solidFill>
                  <a:srgbClr val="202124"/>
                </a:solidFill>
                <a:effectLst/>
                <a:latin typeface="inherit"/>
              </a:rPr>
              <a:t>dürtüsel</a:t>
            </a:r>
            <a:r>
              <a:rPr kumimoji="0" lang="tr-TR" altLang="tr-TR" sz="1200" b="0" i="0" u="none" strike="noStrike" cap="none" normalizeH="0" baseline="0" dirty="0" smtClean="0">
                <a:ln>
                  <a:noFill/>
                </a:ln>
                <a:solidFill>
                  <a:srgbClr val="202124"/>
                </a:solidFill>
                <a:effectLst/>
                <a:latin typeface="inherit"/>
              </a:rPr>
              <a:t> karar vermeye yol açabilir.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semptomlarının türü ve yoğunluğu kişiden kişiye değişir.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6304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980" y="4919008"/>
            <a:ext cx="11756968" cy="19389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171450" indent="-171450">
              <a:buFont typeface="Arial" panose="020B0604020202020204" pitchFamily="34" charset="0"/>
              <a:buChar char="•"/>
            </a:pPr>
            <a:r>
              <a:rPr lang="en-US" sz="1200" b="1" i="0" dirty="0" smtClean="0">
                <a:effectLst/>
                <a:latin typeface="proxima-nova"/>
              </a:rPr>
              <a:t>Types of bipolar disorder</a:t>
            </a:r>
          </a:p>
          <a:p>
            <a:pPr marL="171450" indent="-171450">
              <a:buFont typeface="Arial" panose="020B0604020202020204" pitchFamily="34" charset="0"/>
              <a:buChar char="•"/>
            </a:pPr>
            <a:r>
              <a:rPr lang="en-US" sz="1200" b="0" i="0" dirty="0" smtClean="0">
                <a:effectLst/>
                <a:latin typeface="proxima-nova"/>
              </a:rPr>
              <a:t>The three primary types of bipolar disorders are bipolar I disorder, bipolar II disorder, and cyclothymic disorder. </a:t>
            </a:r>
            <a:r>
              <a:rPr lang="en-US" sz="1200" b="0" i="0" u="sng" dirty="0" smtClean="0">
                <a:effectLst/>
                <a:latin typeface="proxima-nova"/>
                <a:hlinkClick r:id="rId2"/>
              </a:rPr>
              <a:t>Anna </a:t>
            </a:r>
            <a:r>
              <a:rPr lang="en-US" sz="1200" b="0" i="0" u="sng" dirty="0" err="1" smtClean="0">
                <a:effectLst/>
                <a:latin typeface="proxima-nova"/>
                <a:hlinkClick r:id="rId2"/>
              </a:rPr>
              <a:t>Hindell</a:t>
            </a:r>
            <a:r>
              <a:rPr lang="en-US" sz="1200" b="0" i="0" dirty="0" smtClean="0">
                <a:effectLst/>
                <a:latin typeface="proxima-nova"/>
              </a:rPr>
              <a:t>, LCSW-R, a psychotherapist based in New York, explains the difference between each type of bipolar disorder.</a:t>
            </a:r>
          </a:p>
          <a:p>
            <a:pPr>
              <a:buFont typeface="Arial" panose="020B0604020202020204" pitchFamily="34" charset="0"/>
              <a:buChar char="•"/>
            </a:pPr>
            <a:r>
              <a:rPr lang="en-US" sz="1200" b="1" i="0" dirty="0" smtClean="0">
                <a:effectLst/>
                <a:latin typeface="proxima-nova"/>
              </a:rPr>
              <a:t>Bipolar I: </a:t>
            </a:r>
            <a:r>
              <a:rPr lang="en-US" sz="1200" b="0" i="0" dirty="0" smtClean="0">
                <a:effectLst/>
                <a:latin typeface="proxima-nova"/>
              </a:rPr>
              <a:t>Characterized by episodes of mania that last at least seven days and may require hospitalization. Depressive episodes that follow can last up to two weeks. If these symptoms happen simultaneously, it’s called a mixed episode.</a:t>
            </a:r>
          </a:p>
          <a:p>
            <a:pPr>
              <a:buFont typeface="Arial" panose="020B0604020202020204" pitchFamily="34" charset="0"/>
              <a:buChar char="•"/>
            </a:pPr>
            <a:r>
              <a:rPr lang="en-US" sz="1200" b="1" i="0" dirty="0" smtClean="0">
                <a:effectLst/>
                <a:latin typeface="proxima-nova"/>
              </a:rPr>
              <a:t>Bipolar II:</a:t>
            </a:r>
            <a:r>
              <a:rPr lang="en-US" sz="1200" b="0" i="0" dirty="0" smtClean="0">
                <a:effectLst/>
                <a:latin typeface="proxima-nova"/>
              </a:rPr>
              <a:t> Defined by a pattern of depressive and hypomanic episodes. Hypomania is a mood elevation that increases energy, agitation, and pressured speech. The mania is not as intense as bipolar 1 but the depressive episodes are severe and may last longer.</a:t>
            </a:r>
          </a:p>
          <a:p>
            <a:pPr>
              <a:buFont typeface="Arial" panose="020B0604020202020204" pitchFamily="34" charset="0"/>
              <a:buChar char="•"/>
            </a:pPr>
            <a:r>
              <a:rPr lang="en-US" sz="1200" b="1" i="0" dirty="0" smtClean="0">
                <a:effectLst/>
                <a:latin typeface="proxima-nova"/>
              </a:rPr>
              <a:t>Cyclothymic disorder:</a:t>
            </a:r>
            <a:r>
              <a:rPr lang="en-US" sz="1200" b="0" i="0" dirty="0" smtClean="0">
                <a:effectLst/>
                <a:latin typeface="proxima-nova"/>
              </a:rPr>
              <a:t> More frequent shifts between mood swings, which is called rapid cycling. The highs are consistent with hypomania symptoms and the lows are mild to moderate depression. “With </a:t>
            </a:r>
            <a:r>
              <a:rPr lang="en-US" sz="1200" b="0" i="0" dirty="0" err="1" smtClean="0">
                <a:effectLst/>
                <a:latin typeface="proxima-nova"/>
              </a:rPr>
              <a:t>cyclothymia</a:t>
            </a:r>
            <a:r>
              <a:rPr lang="en-US" sz="1200" b="0" i="0" dirty="0" smtClean="0">
                <a:effectLst/>
                <a:latin typeface="proxima-nova"/>
              </a:rPr>
              <a:t>, the ups and downs are more frequent and can have these swings for a longer period of time, diagnostically two years,” says </a:t>
            </a:r>
            <a:r>
              <a:rPr lang="en-US" sz="1200" b="0" i="0" dirty="0" err="1" smtClean="0">
                <a:effectLst/>
                <a:latin typeface="proxima-nova"/>
              </a:rPr>
              <a:t>Hindell</a:t>
            </a:r>
            <a:r>
              <a:rPr lang="en-US" sz="1200" b="0" i="0" dirty="0" smtClean="0">
                <a:effectLst/>
                <a:latin typeface="proxima-nova"/>
              </a:rPr>
              <a:t>.</a:t>
            </a:r>
            <a:endParaRPr lang="en-US" sz="1200" b="0" i="0" dirty="0">
              <a:effectLst/>
              <a:latin typeface="proxima-nova"/>
            </a:endParaRPr>
          </a:p>
        </p:txBody>
      </p:sp>
      <p:sp>
        <p:nvSpPr>
          <p:cNvPr id="3" name="Rectangle 1"/>
          <p:cNvSpPr>
            <a:spLocks noChangeArrowheads="1"/>
          </p:cNvSpPr>
          <p:nvPr/>
        </p:nvSpPr>
        <p:spPr bwMode="auto">
          <a:xfrm>
            <a:off x="283709" y="48676"/>
            <a:ext cx="11570239"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FF0000"/>
                </a:solidFill>
                <a:effectLst/>
                <a:latin typeface="inherit"/>
              </a:rPr>
              <a:t>Bipolar</a:t>
            </a:r>
            <a:r>
              <a:rPr kumimoji="0" lang="tr-TR" altLang="tr-TR" sz="1200" b="1" i="0" u="none" strike="noStrike" cap="none" normalizeH="0" baseline="0" dirty="0" smtClean="0">
                <a:ln>
                  <a:noFill/>
                </a:ln>
                <a:solidFill>
                  <a:srgbClr val="FF0000"/>
                </a:solidFill>
                <a:effectLst/>
                <a:latin typeface="inherit"/>
              </a:rPr>
              <a:t> bozukluk türleri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bozukluğun üç ana tipi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 bozukluk,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II bozukluk ve </a:t>
            </a:r>
            <a:r>
              <a:rPr kumimoji="0" lang="tr-TR" altLang="tr-TR" sz="1200" b="0" i="0" u="none" strike="noStrike" cap="none" normalizeH="0" baseline="0" dirty="0" err="1" smtClean="0">
                <a:ln>
                  <a:noFill/>
                </a:ln>
                <a:solidFill>
                  <a:srgbClr val="202124"/>
                </a:solidFill>
                <a:effectLst/>
                <a:latin typeface="inherit"/>
              </a:rPr>
              <a:t>siklotimik</a:t>
            </a:r>
            <a:r>
              <a:rPr kumimoji="0" lang="tr-TR" altLang="tr-TR" sz="1200" b="0" i="0" u="none" strike="noStrike" cap="none" normalizeH="0" baseline="0" dirty="0" smtClean="0">
                <a:ln>
                  <a:noFill/>
                </a:ln>
                <a:solidFill>
                  <a:srgbClr val="202124"/>
                </a:solidFill>
                <a:effectLst/>
                <a:latin typeface="inherit"/>
              </a:rPr>
              <a:t> bozukluktur.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tr-TR"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New York merkezli bir psikoterapist olan LCSW-R'den </a:t>
            </a:r>
            <a:r>
              <a:rPr kumimoji="0" lang="tr-TR" altLang="tr-TR" sz="1200" b="0" i="0" u="none" strike="noStrike" cap="none" normalizeH="0" baseline="0" dirty="0" err="1" smtClean="0">
                <a:ln>
                  <a:noFill/>
                </a:ln>
                <a:solidFill>
                  <a:srgbClr val="202124"/>
                </a:solidFill>
                <a:effectLst/>
                <a:latin typeface="inherit"/>
              </a:rPr>
              <a:t>Anna</a:t>
            </a: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Hindell</a:t>
            </a:r>
            <a:r>
              <a:rPr kumimoji="0" lang="tr-TR" altLang="tr-TR" sz="1200" b="0" i="0" u="none" strike="noStrike" cap="none" normalizeH="0" baseline="0" dirty="0" smtClean="0">
                <a:ln>
                  <a:noFill/>
                </a:ln>
                <a:solidFill>
                  <a:srgbClr val="202124"/>
                </a:solidFill>
                <a:effectLst/>
                <a:latin typeface="inherit"/>
              </a:rPr>
              <a:t>, her bir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bozukluk türü arasındaki farkı açıklıyor.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tr-TR" altLang="tr-TR" sz="1200" b="0"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Bipolar</a:t>
            </a:r>
            <a:r>
              <a:rPr kumimoji="0" lang="tr-TR" altLang="tr-TR" sz="1200" b="1" i="0" u="none" strike="noStrike" cap="none" normalizeH="0" baseline="0" dirty="0" smtClean="0">
                <a:ln>
                  <a:noFill/>
                </a:ln>
                <a:solidFill>
                  <a:srgbClr val="202124"/>
                </a:solidFill>
                <a:effectLst/>
                <a:latin typeface="inherit"/>
              </a:rPr>
              <a:t> I:</a:t>
            </a:r>
            <a:r>
              <a:rPr kumimoji="0" lang="tr-TR" altLang="tr-TR" sz="1200" b="0" i="0" u="none" strike="noStrike" cap="none" normalizeH="0" baseline="0" dirty="0" smtClean="0">
                <a:ln>
                  <a:noFill/>
                </a:ln>
                <a:solidFill>
                  <a:srgbClr val="202124"/>
                </a:solidFill>
                <a:effectLst/>
                <a:latin typeface="inherit"/>
              </a:rPr>
              <a:t> </a:t>
            </a:r>
            <a:r>
              <a:rPr kumimoji="0" lang="tr-TR" altLang="tr-TR" sz="1200" b="1" i="0" u="none" strike="noStrike" cap="none" normalizeH="0" baseline="0" dirty="0" smtClean="0">
                <a:ln>
                  <a:noFill/>
                </a:ln>
                <a:solidFill>
                  <a:srgbClr val="202124"/>
                </a:solidFill>
                <a:effectLst/>
                <a:latin typeface="inherit"/>
              </a:rPr>
              <a:t>En az yedi gün süren </a:t>
            </a:r>
            <a:r>
              <a:rPr kumimoji="0" lang="tr-TR" altLang="tr-TR" sz="1200" b="0" i="0" u="none" strike="noStrike" cap="none" normalizeH="0" baseline="0" dirty="0" smtClean="0">
                <a:ln>
                  <a:noFill/>
                </a:ln>
                <a:solidFill>
                  <a:srgbClr val="202124"/>
                </a:solidFill>
                <a:effectLst/>
                <a:latin typeface="inherit"/>
              </a:rPr>
              <a:t>ve hastaneye yatış gerektirebilecek </a:t>
            </a:r>
            <a:r>
              <a:rPr kumimoji="0" lang="tr-TR" altLang="tr-TR" sz="1200" b="1" i="0" u="none" strike="noStrike" cap="none" normalizeH="0" baseline="0" dirty="0" smtClean="0">
                <a:ln>
                  <a:noFill/>
                </a:ln>
                <a:solidFill>
                  <a:srgbClr val="202124"/>
                </a:solidFill>
                <a:effectLst/>
                <a:latin typeface="inherit"/>
              </a:rPr>
              <a:t>mani atakları ile </a:t>
            </a:r>
            <a:r>
              <a:rPr kumimoji="0" lang="tr-TR" altLang="tr-TR" sz="1200" b="0" i="0" u="none" strike="noStrike" cap="none" normalizeH="0" baseline="0" dirty="0" smtClean="0">
                <a:ln>
                  <a:noFill/>
                </a:ln>
                <a:solidFill>
                  <a:srgbClr val="202124"/>
                </a:solidFill>
                <a:effectLst/>
                <a:latin typeface="inherit"/>
              </a:rPr>
              <a:t>karakterizedir. Takip eden </a:t>
            </a:r>
            <a:r>
              <a:rPr kumimoji="0" lang="tr-TR" altLang="tr-TR" sz="1200" b="1" i="0" u="none" strike="noStrike" cap="none" normalizeH="0" baseline="0" dirty="0" smtClean="0">
                <a:ln>
                  <a:noFill/>
                </a:ln>
                <a:solidFill>
                  <a:srgbClr val="202124"/>
                </a:solidFill>
                <a:effectLst/>
                <a:latin typeface="inherit"/>
              </a:rPr>
              <a:t>depresif ataklar</a:t>
            </a:r>
            <a:r>
              <a:rPr kumimoji="0" lang="tr-TR" altLang="tr-TR" sz="1200" b="0" i="0" u="none" strike="noStrike" cap="none" normalizeH="0" baseline="0" dirty="0" smtClean="0">
                <a:ln>
                  <a:noFill/>
                </a:ln>
                <a:solidFill>
                  <a:srgbClr val="202124"/>
                </a:solidFill>
                <a:effectLst/>
                <a:latin typeface="inherit"/>
              </a:rPr>
              <a:t> iki haftaya kadar sürebilir.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Bu belirtiler aynı anda ortaya çıkarsa buna </a:t>
            </a:r>
            <a:r>
              <a:rPr kumimoji="0" lang="tr-TR" altLang="tr-TR" sz="1200" b="1" i="0" u="none" strike="noStrike" cap="none" normalizeH="0" baseline="0" dirty="0" smtClean="0">
                <a:ln>
                  <a:noFill/>
                </a:ln>
                <a:solidFill>
                  <a:srgbClr val="202124"/>
                </a:solidFill>
                <a:effectLst/>
                <a:latin typeface="inherit"/>
              </a:rPr>
              <a:t>karma dönem </a:t>
            </a:r>
            <a:r>
              <a:rPr kumimoji="0" lang="tr-TR" altLang="tr-TR" sz="1200" b="0" i="0" u="none" strike="noStrike" cap="none" normalizeH="0" baseline="0" dirty="0" smtClean="0">
                <a:ln>
                  <a:noFill/>
                </a:ln>
                <a:solidFill>
                  <a:srgbClr val="202124"/>
                </a:solidFill>
                <a:effectLst/>
                <a:latin typeface="inherit"/>
              </a:rPr>
              <a:t>denir.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tr-TR" altLang="tr-TR" sz="1200" b="1"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solidFill>
                  <a:srgbClr val="202124"/>
                </a:solidFill>
                <a:effectLst/>
                <a:latin typeface="inherit"/>
              </a:rPr>
              <a:t>Bipolar</a:t>
            </a:r>
            <a:r>
              <a:rPr kumimoji="0" lang="tr-TR" altLang="tr-TR" sz="1200" b="1" i="0" u="none" strike="noStrike" cap="none" normalizeH="0" baseline="0" dirty="0" smtClean="0">
                <a:ln>
                  <a:noFill/>
                </a:ln>
                <a:solidFill>
                  <a:srgbClr val="202124"/>
                </a:solidFill>
                <a:effectLst/>
                <a:latin typeface="inherit"/>
              </a:rPr>
              <a:t> II:</a:t>
            </a:r>
            <a:r>
              <a:rPr kumimoji="0" lang="tr-TR" altLang="tr-TR" sz="1200" b="0" i="0" u="none" strike="noStrike" cap="none" normalizeH="0" baseline="0" dirty="0" smtClean="0">
                <a:ln>
                  <a:noFill/>
                </a:ln>
                <a:solidFill>
                  <a:srgbClr val="202124"/>
                </a:solidFill>
                <a:effectLst/>
                <a:latin typeface="inherit"/>
              </a:rPr>
              <a:t> </a:t>
            </a:r>
            <a:r>
              <a:rPr kumimoji="0" lang="tr-TR" altLang="tr-TR" sz="1200" b="1" i="0" u="none" strike="noStrike" cap="none" normalizeH="0" baseline="0" dirty="0" smtClean="0">
                <a:ln>
                  <a:noFill/>
                </a:ln>
                <a:solidFill>
                  <a:srgbClr val="202124"/>
                </a:solidFill>
                <a:effectLst/>
                <a:latin typeface="inherit"/>
              </a:rPr>
              <a:t>Depresif ve </a:t>
            </a:r>
            <a:r>
              <a:rPr kumimoji="0" lang="tr-TR" altLang="tr-TR" sz="1200" b="1" i="0" u="none" strike="noStrike" cap="none" normalizeH="0" baseline="0" dirty="0" err="1" smtClean="0">
                <a:ln>
                  <a:noFill/>
                </a:ln>
                <a:solidFill>
                  <a:srgbClr val="202124"/>
                </a:solidFill>
                <a:effectLst/>
                <a:latin typeface="inherit"/>
              </a:rPr>
              <a:t>hipomanik</a:t>
            </a:r>
            <a:r>
              <a:rPr kumimoji="0" lang="tr-TR" altLang="tr-TR" sz="1200" b="1" i="0" u="none" strike="noStrike" cap="none" normalizeH="0" baseline="0" dirty="0" smtClean="0">
                <a:ln>
                  <a:noFill/>
                </a:ln>
                <a:solidFill>
                  <a:srgbClr val="202124"/>
                </a:solidFill>
                <a:effectLst/>
                <a:latin typeface="inherit"/>
              </a:rPr>
              <a:t> atakların </a:t>
            </a:r>
            <a:r>
              <a:rPr kumimoji="0" lang="tr-TR" altLang="tr-TR" sz="1200" b="0" i="0" u="none" strike="noStrike" cap="none" normalizeH="0" baseline="0" dirty="0" smtClean="0">
                <a:ln>
                  <a:noFill/>
                </a:ln>
                <a:solidFill>
                  <a:srgbClr val="202124"/>
                </a:solidFill>
                <a:effectLst/>
                <a:latin typeface="inherit"/>
              </a:rPr>
              <a:t>bir modeli ile tanımlanır. </a:t>
            </a: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enerji, ajitasyon ve basınçlı konuşmayı artıran bir ruh hali yükselmesidir.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0" i="0" u="none" strike="noStrike" cap="none" normalizeH="0" baseline="0" dirty="0" smtClean="0">
                <a:ln>
                  <a:noFill/>
                </a:ln>
                <a:solidFill>
                  <a:srgbClr val="202124"/>
                </a:solidFill>
                <a:effectLst/>
                <a:latin typeface="inherit"/>
              </a:rPr>
              <a:t>Mani, </a:t>
            </a:r>
            <a:r>
              <a:rPr kumimoji="0" lang="tr-TR" altLang="tr-TR" sz="1200" b="0" i="0" u="none" strike="noStrike" cap="none" normalizeH="0" baseline="0" dirty="0" err="1" smtClean="0">
                <a:ln>
                  <a:noFill/>
                </a:ln>
                <a:solidFill>
                  <a:srgbClr val="202124"/>
                </a:solidFill>
                <a:effectLst/>
                <a:latin typeface="inherit"/>
              </a:rPr>
              <a:t>bipolar</a:t>
            </a:r>
            <a:r>
              <a:rPr kumimoji="0" lang="tr-TR" altLang="tr-TR" sz="1200" b="0" i="0" u="none" strike="noStrike" cap="none" normalizeH="0" baseline="0" dirty="0" smtClean="0">
                <a:ln>
                  <a:noFill/>
                </a:ln>
                <a:solidFill>
                  <a:srgbClr val="202124"/>
                </a:solidFill>
                <a:effectLst/>
                <a:latin typeface="inherit"/>
              </a:rPr>
              <a:t> 1 kadar yoğun değildir, ancak </a:t>
            </a:r>
            <a:r>
              <a:rPr kumimoji="0" lang="tr-TR" altLang="tr-TR" sz="1200" b="1" i="0" u="none" strike="noStrike" cap="none" normalizeH="0" baseline="0" dirty="0" smtClean="0">
                <a:ln>
                  <a:noFill/>
                </a:ln>
                <a:solidFill>
                  <a:srgbClr val="202124"/>
                </a:solidFill>
                <a:effectLst/>
                <a:latin typeface="inherit"/>
              </a:rPr>
              <a:t>depresif dönemler şiddetlidir ve daha uzun sürebilir.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tr-TR" altLang="tr-TR" sz="1200" b="1" i="0" u="none" strike="noStrike" cap="none" normalizeH="0" baseline="0" dirty="0" smtClean="0">
              <a:ln>
                <a:noFill/>
              </a:ln>
              <a:solidFill>
                <a:srgbClr val="202124"/>
              </a:solidFill>
              <a:effectLst/>
              <a:latin typeface="inheri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tr-TR" altLang="tr-TR" sz="1200" b="1" i="0" u="none" strike="noStrike" cap="none" normalizeH="0" baseline="0" dirty="0" err="1" smtClean="0">
                <a:ln>
                  <a:noFill/>
                </a:ln>
                <a:effectLst/>
                <a:latin typeface="inherit"/>
              </a:rPr>
              <a:t>Siklotimik</a:t>
            </a:r>
            <a:r>
              <a:rPr kumimoji="0" lang="tr-TR" altLang="tr-TR" sz="1200" b="1" i="0" u="none" strike="noStrike" cap="none" normalizeH="0" baseline="0" dirty="0" smtClean="0">
                <a:ln>
                  <a:noFill/>
                </a:ln>
                <a:effectLst/>
                <a:latin typeface="inherit"/>
              </a:rPr>
              <a:t> bozukluk:</a:t>
            </a:r>
            <a:r>
              <a:rPr kumimoji="0" lang="tr-TR" altLang="tr-TR" sz="1200" b="0" i="0" u="none" strike="noStrike" cap="none" normalizeH="0" baseline="0" dirty="0" smtClean="0">
                <a:ln>
                  <a:noFill/>
                </a:ln>
                <a:solidFill>
                  <a:srgbClr val="202124"/>
                </a:solidFill>
                <a:effectLst/>
                <a:latin typeface="inherit"/>
              </a:rPr>
              <a:t> </a:t>
            </a:r>
            <a:r>
              <a:rPr kumimoji="0" lang="tr-TR" altLang="tr-TR" sz="1200" b="1" i="0" u="none" strike="noStrike" cap="none" normalizeH="0" baseline="0" dirty="0" smtClean="0">
                <a:ln>
                  <a:noFill/>
                </a:ln>
                <a:solidFill>
                  <a:srgbClr val="92D050"/>
                </a:solidFill>
                <a:effectLst/>
                <a:latin typeface="inherit"/>
              </a:rPr>
              <a:t>Hızlı döngü olarak adlandırılan ruh hali </a:t>
            </a:r>
            <a:r>
              <a:rPr kumimoji="0" lang="tr-TR" altLang="tr-TR" sz="1200" b="0" i="0" u="none" strike="noStrike" cap="none" normalizeH="0" baseline="0" dirty="0" smtClean="0">
                <a:ln>
                  <a:noFill/>
                </a:ln>
                <a:solidFill>
                  <a:srgbClr val="202124"/>
                </a:solidFill>
                <a:effectLst/>
                <a:latin typeface="inherit"/>
              </a:rPr>
              <a:t>değişimleri arasında daha sık geçişler. Yüksekler </a:t>
            </a:r>
            <a:r>
              <a:rPr kumimoji="0" lang="tr-TR" altLang="tr-TR" sz="1200" b="0" i="0" u="none" strike="noStrike" cap="none" normalizeH="0" baseline="0" dirty="0" err="1" smtClean="0">
                <a:ln>
                  <a:noFill/>
                </a:ln>
                <a:solidFill>
                  <a:srgbClr val="202124"/>
                </a:solidFill>
                <a:effectLst/>
                <a:latin typeface="inherit"/>
              </a:rPr>
              <a:t>hipomani</a:t>
            </a:r>
            <a:r>
              <a:rPr kumimoji="0" lang="tr-TR" altLang="tr-TR" sz="1200" b="0" i="0" u="none" strike="noStrike" cap="none" normalizeH="0" baseline="0" dirty="0" smtClean="0">
                <a:ln>
                  <a:noFill/>
                </a:ln>
                <a:solidFill>
                  <a:srgbClr val="202124"/>
                </a:solidFill>
                <a:effectLst/>
                <a:latin typeface="inherit"/>
              </a:rPr>
              <a:t> semptomları ile tutarlıdır ve düşükler hafif ila orta derecede depresyondur. </a:t>
            </a:r>
            <a:r>
              <a:rPr kumimoji="0" lang="tr-TR" altLang="tr-TR" sz="1200" b="0" i="0" u="none" strike="noStrike" cap="none" normalizeH="0" baseline="0" dirty="0" err="1" smtClean="0">
                <a:ln>
                  <a:noFill/>
                </a:ln>
                <a:solidFill>
                  <a:srgbClr val="202124"/>
                </a:solidFill>
                <a:effectLst/>
                <a:latin typeface="inherit"/>
              </a:rPr>
              <a:t>Hindell</a:t>
            </a:r>
            <a:r>
              <a:rPr kumimoji="0" lang="tr-TR" altLang="tr-TR" sz="1200" b="0" i="0" u="none" strike="noStrike" cap="none" normalizeH="0" baseline="0" dirty="0" smtClean="0">
                <a:ln>
                  <a:noFill/>
                </a:ln>
                <a:solidFill>
                  <a:srgbClr val="202124"/>
                </a:solidFill>
                <a:effectLst/>
                <a:latin typeface="inherit"/>
              </a:rPr>
              <a:t>, "</a:t>
            </a:r>
            <a:r>
              <a:rPr kumimoji="0" lang="tr-TR" altLang="tr-TR" sz="1200" b="0" i="0" u="none" strike="noStrike" cap="none" normalizeH="0" baseline="0" dirty="0" err="1" smtClean="0">
                <a:ln>
                  <a:noFill/>
                </a:ln>
                <a:solidFill>
                  <a:srgbClr val="202124"/>
                </a:solidFill>
                <a:effectLst/>
                <a:latin typeface="inherit"/>
              </a:rPr>
              <a:t>Siklotimi</a:t>
            </a:r>
            <a:r>
              <a:rPr kumimoji="0" lang="tr-TR" altLang="tr-TR" sz="1200" b="0" i="0" u="none" strike="noStrike" cap="none" normalizeH="0" baseline="0" dirty="0" smtClean="0">
                <a:ln>
                  <a:noFill/>
                </a:ln>
                <a:solidFill>
                  <a:srgbClr val="202124"/>
                </a:solidFill>
                <a:effectLst/>
                <a:latin typeface="inherit"/>
              </a:rPr>
              <a:t> ile inişler ve çıkışlar daha sık görülür ve bu dalgalanmalar tanısal olarak iki yıl gibi daha uzun bir süre boyunca olabilir" diyor.</a:t>
            </a:r>
            <a:r>
              <a:rPr kumimoji="0" lang="tr-TR" altLang="tr-TR" sz="1200" b="0" i="0" u="none" strike="noStrike" cap="none" normalizeH="0" baseline="0" dirty="0" smtClean="0">
                <a:ln>
                  <a:noFill/>
                </a:ln>
                <a:solidFill>
                  <a:schemeClr val="tx1"/>
                </a:solidFill>
                <a:effectLst/>
              </a:rPr>
              <a:t> </a:t>
            </a:r>
            <a:endParaRPr kumimoji="0" lang="tr-TR" altLang="tr-TR"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25102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4935</Words>
  <Application>Microsoft Office PowerPoint</Application>
  <PresentationFormat>Geniş ekran</PresentationFormat>
  <Paragraphs>320</Paragraphs>
  <Slides>26</Slides>
  <Notes>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26</vt:i4>
      </vt:variant>
    </vt:vector>
  </HeadingPairs>
  <TitlesOfParts>
    <vt:vector size="37" baseType="lpstr">
      <vt:lpstr>Arial</vt:lpstr>
      <vt:lpstr>Calibri</vt:lpstr>
      <vt:lpstr>Calibri Light</vt:lpstr>
      <vt:lpstr>fellix</vt:lpstr>
      <vt:lpstr>inherit</vt:lpstr>
      <vt:lpstr>Nunito Sans</vt:lpstr>
      <vt:lpstr>Proxima Nova</vt:lpstr>
      <vt:lpstr>proxima-nova</vt:lpstr>
      <vt:lpstr>Source Sans Pro</vt:lpstr>
      <vt:lpstr>Work Sans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70</cp:revision>
  <dcterms:created xsi:type="dcterms:W3CDTF">2022-03-10T08:14:39Z</dcterms:created>
  <dcterms:modified xsi:type="dcterms:W3CDTF">2022-04-06T13:45:47Z</dcterms:modified>
</cp:coreProperties>
</file>