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9D3EF-292A-4A53-BDC7-93424D580D75}" type="datetimeFigureOut">
              <a:rPr lang="tr-TR" smtClean="0"/>
              <a:t>12.02.2021</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0E742-2C15-46AF-A8B7-0FCF51E74238}" type="slidenum">
              <a:rPr lang="tr-TR" smtClean="0"/>
              <a:t>‹#›</a:t>
            </a:fld>
            <a:endParaRPr lang="tr-TR"/>
          </a:p>
        </p:txBody>
      </p:sp>
    </p:spTree>
    <p:extLst>
      <p:ext uri="{BB962C8B-B14F-4D97-AF65-F5344CB8AC3E}">
        <p14:creationId xmlns:p14="http://schemas.microsoft.com/office/powerpoint/2010/main" val="411017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12371-39AA-46FF-90D0-488D6F1A1DCB}" type="slidenum">
              <a:rPr lang="tr-TR" altLang="tr-TR"/>
              <a:pPr/>
              <a:t>4</a:t>
            </a:fld>
            <a:endParaRPr lang="tr-TR" altLang="tr-T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68018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4078C-ACE7-4519-9247-6940C8678A94}" type="slidenum">
              <a:rPr lang="tr-TR" altLang="tr-TR"/>
              <a:pPr/>
              <a:t>5</a:t>
            </a:fld>
            <a:endParaRPr lang="tr-TR" altLang="tr-T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1428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20034-F1C6-4B56-BD2E-6831092CCB53}" type="slidenum">
              <a:rPr lang="tr-TR" altLang="tr-TR"/>
              <a:pPr/>
              <a:t>6</a:t>
            </a:fld>
            <a:endParaRPr lang="tr-TR" altLang="tr-T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82838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33306-0D7F-456C-9BA7-E4D95AAE3B6B}" type="slidenum">
              <a:rPr lang="tr-TR" altLang="tr-TR"/>
              <a:pPr/>
              <a:t>7</a:t>
            </a:fld>
            <a:endParaRPr lang="tr-TR" altLang="tr-T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60621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3018D-8907-4A1C-B51C-3F9B9EE6BE6B}" type="slidenum">
              <a:rPr lang="tr-TR" altLang="tr-TR"/>
              <a:pPr/>
              <a:t>8</a:t>
            </a:fld>
            <a:endParaRPr lang="tr-TR" altLang="tr-T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15740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07BDC-B977-4073-9367-0F511E59EF2B}" type="slidenum">
              <a:rPr lang="tr-TR" altLang="tr-TR"/>
              <a:pPr/>
              <a:t>9</a:t>
            </a:fld>
            <a:endParaRPr lang="tr-TR" altLang="tr-T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96480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12.02.2021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a:t>Mühendislikte </a:t>
            </a:r>
            <a:r>
              <a:rPr lang="tr-TR" dirty="0"/>
              <a:t>Çizim Tekniği</a:t>
            </a:r>
            <a:endParaRPr lang="en-US" dirty="0"/>
          </a:p>
        </p:txBody>
      </p:sp>
      <p:sp>
        <p:nvSpPr>
          <p:cNvPr id="3" name="Alt Başlık 2"/>
          <p:cNvSpPr>
            <a:spLocks noGrp="1"/>
          </p:cNvSpPr>
          <p:nvPr>
            <p:ph type="subTitle" idx="1"/>
          </p:nvPr>
        </p:nvSpPr>
        <p:spPr/>
        <p:txBody>
          <a:bodyPr/>
          <a:lstStyle/>
          <a:p>
            <a:r>
              <a:rPr lang="tr-TR"/>
              <a:t>6/7.hafta</a:t>
            </a:r>
            <a:endParaRPr lang="tr-TR" dirty="0"/>
          </a:p>
          <a:p>
            <a:r>
              <a:rPr lang="tr-TR" dirty="0" err="1"/>
              <a:t>Doç.Dr</a:t>
            </a:r>
            <a:r>
              <a:rPr lang="tr-TR" dirty="0"/>
              <a:t>. Havva Eylem POLAT</a:t>
            </a:r>
            <a:endParaRPr lang="en-US" dirty="0"/>
          </a:p>
        </p:txBody>
      </p:sp>
    </p:spTree>
    <p:extLst>
      <p:ext uri="{BB962C8B-B14F-4D97-AF65-F5344CB8AC3E}">
        <p14:creationId xmlns:p14="http://schemas.microsoft.com/office/powerpoint/2010/main" val="25668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 Haftalık Programı</a:t>
            </a:r>
            <a:endParaRPr lang="en-US" dirty="0"/>
          </a:p>
        </p:txBody>
      </p:sp>
      <p:sp>
        <p:nvSpPr>
          <p:cNvPr id="3" name="İçerik Yer Tutucusu 2"/>
          <p:cNvSpPr>
            <a:spLocks noGrp="1"/>
          </p:cNvSpPr>
          <p:nvPr>
            <p:ph idx="1"/>
          </p:nvPr>
        </p:nvSpPr>
        <p:spPr/>
        <p:txBody>
          <a:bodyPr>
            <a:normAutofit fontScale="47500" lnSpcReduction="20000"/>
          </a:bodyPr>
          <a:lstStyle/>
          <a:p>
            <a:pPr marL="0" indent="0">
              <a:buNone/>
            </a:pPr>
            <a:r>
              <a:rPr lang="tr-TR" b="1" dirty="0"/>
              <a:t>1. hafta</a:t>
            </a:r>
            <a:r>
              <a:rPr lang="tr-TR" dirty="0"/>
              <a:t>	</a:t>
            </a:r>
            <a:r>
              <a:rPr lang="en-US" dirty="0" err="1"/>
              <a:t>Teknik</a:t>
            </a:r>
            <a:r>
              <a:rPr lang="en-US" dirty="0"/>
              <a:t> </a:t>
            </a:r>
            <a:r>
              <a:rPr lang="en-US" dirty="0" err="1"/>
              <a:t>Resim</a:t>
            </a:r>
            <a:r>
              <a:rPr lang="en-US" dirty="0"/>
              <a:t> </a:t>
            </a:r>
            <a:r>
              <a:rPr lang="en-US" dirty="0" err="1"/>
              <a:t>bilgilerinin</a:t>
            </a:r>
            <a:r>
              <a:rPr lang="en-US" dirty="0"/>
              <a:t> </a:t>
            </a:r>
            <a:r>
              <a:rPr lang="en-US" dirty="0" err="1"/>
              <a:t>özetlenmesi</a:t>
            </a:r>
            <a:r>
              <a:rPr lang="en-US" dirty="0"/>
              <a:t> (</a:t>
            </a:r>
            <a:r>
              <a:rPr lang="en-US" dirty="0" err="1"/>
              <a:t>tekrarı</a:t>
            </a:r>
            <a:r>
              <a:rPr lang="en-US" dirty="0"/>
              <a:t>), </a:t>
            </a:r>
            <a:r>
              <a:rPr lang="en-US" dirty="0" err="1"/>
              <a:t>İnşaat</a:t>
            </a:r>
            <a:r>
              <a:rPr lang="en-US" dirty="0"/>
              <a:t> </a:t>
            </a:r>
            <a:r>
              <a:rPr lang="en-US" dirty="0" err="1"/>
              <a:t>çizim</a:t>
            </a:r>
            <a:r>
              <a:rPr lang="en-US" dirty="0"/>
              <a:t> </a:t>
            </a:r>
            <a:r>
              <a:rPr lang="en-US" dirty="0" err="1"/>
              <a:t>tekniği</a:t>
            </a:r>
            <a:r>
              <a:rPr lang="en-US" dirty="0"/>
              <a:t> </a:t>
            </a:r>
            <a:r>
              <a:rPr lang="en-US" dirty="0" err="1"/>
              <a:t>ilkeleri</a:t>
            </a:r>
            <a:r>
              <a:rPr lang="en-US" dirty="0"/>
              <a:t> </a:t>
            </a:r>
            <a:r>
              <a:rPr lang="en-US" dirty="0" err="1"/>
              <a:t>ve</a:t>
            </a:r>
            <a:r>
              <a:rPr lang="en-US" dirty="0"/>
              <a:t> </a:t>
            </a:r>
            <a:r>
              <a:rPr lang="tr-TR" dirty="0"/>
              <a:t>		</a:t>
            </a:r>
            <a:r>
              <a:rPr lang="en-US" dirty="0" err="1"/>
              <a:t>güncel</a:t>
            </a:r>
            <a:r>
              <a:rPr lang="en-US" dirty="0"/>
              <a:t> </a:t>
            </a:r>
            <a:r>
              <a:rPr lang="en-US" dirty="0" err="1"/>
              <a:t>bilgisayar</a:t>
            </a:r>
            <a:r>
              <a:rPr lang="en-US" dirty="0"/>
              <a:t> </a:t>
            </a:r>
            <a:r>
              <a:rPr lang="en-US" dirty="0" err="1"/>
              <a:t>paket</a:t>
            </a:r>
            <a:r>
              <a:rPr lang="en-US" dirty="0"/>
              <a:t> </a:t>
            </a:r>
            <a:r>
              <a:rPr lang="en-US" dirty="0" err="1"/>
              <a:t>programlarının</a:t>
            </a:r>
            <a:r>
              <a:rPr lang="en-US" dirty="0"/>
              <a:t> </a:t>
            </a:r>
            <a:r>
              <a:rPr lang="en-US" dirty="0" err="1"/>
              <a:t>tanıtımı</a:t>
            </a:r>
            <a:r>
              <a:rPr lang="en-US" dirty="0"/>
              <a:t> </a:t>
            </a:r>
            <a:endParaRPr lang="tr-TR" dirty="0"/>
          </a:p>
          <a:p>
            <a:pPr marL="0" indent="0">
              <a:buNone/>
            </a:pPr>
            <a:r>
              <a:rPr lang="tr-TR" b="1" dirty="0"/>
              <a:t>2. hafta</a:t>
            </a:r>
            <a:r>
              <a:rPr lang="tr-TR" dirty="0"/>
              <a:t>	</a:t>
            </a:r>
            <a:r>
              <a:rPr lang="en-US" dirty="0" err="1"/>
              <a:t>Mühendislik</a:t>
            </a:r>
            <a:r>
              <a:rPr lang="en-US" dirty="0"/>
              <a:t> </a:t>
            </a:r>
            <a:r>
              <a:rPr lang="en-US" dirty="0" err="1"/>
              <a:t>çizimine</a:t>
            </a:r>
            <a:r>
              <a:rPr lang="en-US" dirty="0"/>
              <a:t> </a:t>
            </a:r>
            <a:r>
              <a:rPr lang="en-US" dirty="0" err="1"/>
              <a:t>giriş</a:t>
            </a:r>
            <a:r>
              <a:rPr lang="en-US" dirty="0"/>
              <a:t>, </a:t>
            </a:r>
            <a:r>
              <a:rPr lang="tr-TR" dirty="0"/>
              <a:t>uygulamalar</a:t>
            </a:r>
            <a:r>
              <a:rPr lang="en-US" dirty="0"/>
              <a:t> </a:t>
            </a:r>
            <a:endParaRPr lang="tr-TR" dirty="0"/>
          </a:p>
          <a:p>
            <a:pPr marL="0" indent="0">
              <a:buNone/>
            </a:pPr>
            <a:r>
              <a:rPr lang="tr-TR" b="1" dirty="0"/>
              <a:t>3. hafta</a:t>
            </a:r>
            <a:r>
              <a:rPr lang="tr-TR" dirty="0"/>
              <a:t>	</a:t>
            </a:r>
            <a:r>
              <a:rPr lang="en-US" dirty="0" err="1"/>
              <a:t>Yardımcı</a:t>
            </a:r>
            <a:r>
              <a:rPr lang="en-US" dirty="0"/>
              <a:t> </a:t>
            </a:r>
            <a:r>
              <a:rPr lang="en-US" dirty="0" err="1"/>
              <a:t>ve</a:t>
            </a:r>
            <a:r>
              <a:rPr lang="en-US" dirty="0"/>
              <a:t> </a:t>
            </a:r>
            <a:r>
              <a:rPr lang="en-US" dirty="0" err="1"/>
              <a:t>detay</a:t>
            </a:r>
            <a:r>
              <a:rPr lang="en-US" dirty="0"/>
              <a:t> </a:t>
            </a:r>
            <a:r>
              <a:rPr lang="en-US" dirty="0" err="1"/>
              <a:t>görünüm</a:t>
            </a:r>
            <a:r>
              <a:rPr lang="en-US" dirty="0"/>
              <a:t> </a:t>
            </a:r>
            <a:r>
              <a:rPr lang="en-US" dirty="0" err="1"/>
              <a:t>teknikleri</a:t>
            </a:r>
            <a:r>
              <a:rPr lang="en-US" dirty="0"/>
              <a:t>, </a:t>
            </a:r>
            <a:r>
              <a:rPr lang="en-US" dirty="0" err="1"/>
              <a:t>Kesit</a:t>
            </a:r>
            <a:r>
              <a:rPr lang="en-US" dirty="0"/>
              <a:t> </a:t>
            </a:r>
            <a:r>
              <a:rPr lang="tr-TR" dirty="0"/>
              <a:t>,görünüş, kat planı çizimleri temel 		kurallar</a:t>
            </a:r>
          </a:p>
          <a:p>
            <a:pPr marL="0" indent="0">
              <a:buNone/>
            </a:pPr>
            <a:r>
              <a:rPr lang="tr-TR" b="1" dirty="0"/>
              <a:t>4. hafta</a:t>
            </a:r>
            <a:r>
              <a:rPr lang="tr-TR" dirty="0"/>
              <a:t>	</a:t>
            </a:r>
            <a:r>
              <a:rPr lang="en-US" dirty="0" err="1"/>
              <a:t>Boyutlandırma</a:t>
            </a:r>
            <a:r>
              <a:rPr lang="en-US" dirty="0"/>
              <a:t> </a:t>
            </a:r>
            <a:r>
              <a:rPr lang="en-US" dirty="0" err="1"/>
              <a:t>ve</a:t>
            </a:r>
            <a:r>
              <a:rPr lang="en-US" dirty="0"/>
              <a:t> </a:t>
            </a:r>
            <a:r>
              <a:rPr lang="en-US" dirty="0" err="1"/>
              <a:t>detaylandırma</a:t>
            </a:r>
            <a:endParaRPr lang="tr-TR" dirty="0"/>
          </a:p>
          <a:p>
            <a:pPr marL="0" indent="0">
              <a:buNone/>
            </a:pPr>
            <a:r>
              <a:rPr lang="tr-TR" b="1" dirty="0"/>
              <a:t>5. hafta</a:t>
            </a:r>
            <a:r>
              <a:rPr lang="tr-TR" dirty="0"/>
              <a:t>	</a:t>
            </a:r>
            <a:r>
              <a:rPr lang="en-US" dirty="0"/>
              <a:t>CAD </a:t>
            </a:r>
            <a:r>
              <a:rPr lang="en-US" dirty="0" err="1"/>
              <a:t>kullanımı</a:t>
            </a:r>
            <a:r>
              <a:rPr lang="en-US" dirty="0"/>
              <a:t> </a:t>
            </a:r>
            <a:r>
              <a:rPr lang="en-US" dirty="0" err="1"/>
              <a:t>için</a:t>
            </a:r>
            <a:r>
              <a:rPr lang="en-US" dirty="0"/>
              <a:t> </a:t>
            </a:r>
            <a:r>
              <a:rPr lang="en-US" dirty="0" err="1"/>
              <a:t>gerekli</a:t>
            </a:r>
            <a:r>
              <a:rPr lang="en-US" dirty="0"/>
              <a:t> </a:t>
            </a:r>
            <a:r>
              <a:rPr lang="en-US" dirty="0" err="1"/>
              <a:t>komutların</a:t>
            </a:r>
            <a:r>
              <a:rPr lang="en-US" dirty="0"/>
              <a:t> </a:t>
            </a:r>
            <a:r>
              <a:rPr lang="en-US" dirty="0" err="1"/>
              <a:t>anlatımı</a:t>
            </a:r>
            <a:r>
              <a:rPr lang="en-US" dirty="0"/>
              <a:t>. </a:t>
            </a:r>
            <a:r>
              <a:rPr lang="tr-TR" dirty="0"/>
              <a:t>Örnek kat </a:t>
            </a:r>
            <a:r>
              <a:rPr lang="en-US" dirty="0" err="1"/>
              <a:t>planı</a:t>
            </a:r>
            <a:r>
              <a:rPr lang="en-US" dirty="0"/>
              <a:t> </a:t>
            </a:r>
            <a:r>
              <a:rPr lang="en-US" dirty="0" err="1"/>
              <a:t>çizimi</a:t>
            </a:r>
            <a:r>
              <a:rPr lang="en-US" dirty="0"/>
              <a:t> </a:t>
            </a:r>
            <a:r>
              <a:rPr lang="en-US" dirty="0" err="1"/>
              <a:t>ile</a:t>
            </a:r>
            <a:r>
              <a:rPr lang="en-US" dirty="0"/>
              <a:t> </a:t>
            </a:r>
            <a:r>
              <a:rPr lang="tr-TR" dirty="0"/>
              <a:t>		uygulama</a:t>
            </a:r>
          </a:p>
          <a:p>
            <a:pPr marL="0" indent="0">
              <a:buNone/>
            </a:pPr>
            <a:r>
              <a:rPr lang="tr-TR" b="1" dirty="0"/>
              <a:t>6.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7.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8.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9.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10.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11. hafta </a:t>
            </a:r>
            <a:r>
              <a:rPr lang="tr-TR" dirty="0"/>
              <a:t>	</a:t>
            </a:r>
            <a:r>
              <a:rPr lang="en-US" dirty="0" err="1"/>
              <a:t>Mühendislik</a:t>
            </a:r>
            <a:r>
              <a:rPr lang="en-US" dirty="0"/>
              <a:t> </a:t>
            </a:r>
            <a:r>
              <a:rPr lang="en-US" dirty="0" err="1"/>
              <a:t>çizimleri</a:t>
            </a:r>
            <a:r>
              <a:rPr lang="en-US" dirty="0"/>
              <a:t> </a:t>
            </a:r>
            <a:endParaRPr lang="tr-TR" dirty="0"/>
          </a:p>
          <a:p>
            <a:pPr marL="0" indent="0">
              <a:buNone/>
            </a:pPr>
            <a:r>
              <a:rPr lang="tr-TR" b="1" dirty="0"/>
              <a:t>12. hafta </a:t>
            </a:r>
            <a:r>
              <a:rPr lang="tr-TR" dirty="0"/>
              <a:t>	Proje okuma</a:t>
            </a:r>
          </a:p>
          <a:p>
            <a:pPr marL="0" indent="0">
              <a:buNone/>
            </a:pPr>
            <a:r>
              <a:rPr lang="tr-TR" b="1" dirty="0"/>
              <a:t>13. hafta </a:t>
            </a:r>
            <a:r>
              <a:rPr lang="tr-TR" dirty="0"/>
              <a:t>	Proje hazırlama ve sunum</a:t>
            </a:r>
          </a:p>
          <a:p>
            <a:pPr marL="0" indent="0">
              <a:buNone/>
            </a:pPr>
            <a:r>
              <a:rPr lang="tr-TR" b="1" dirty="0"/>
              <a:t>14. hafta</a:t>
            </a:r>
            <a:r>
              <a:rPr lang="tr-TR" dirty="0"/>
              <a:t>	Değerlendirme ve ödev sunumları</a:t>
            </a:r>
            <a:endParaRPr lang="en-US" dirty="0"/>
          </a:p>
        </p:txBody>
      </p:sp>
    </p:spTree>
    <p:extLst>
      <p:ext uri="{BB962C8B-B14F-4D97-AF65-F5344CB8AC3E}">
        <p14:creationId xmlns:p14="http://schemas.microsoft.com/office/powerpoint/2010/main" val="296055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Derste kullanılabilecek kaynaklar</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7688027"/>
              </p:ext>
            </p:extLst>
          </p:nvPr>
        </p:nvGraphicFramePr>
        <p:xfrm>
          <a:off x="467544" y="1628800"/>
          <a:ext cx="7632848" cy="4856889"/>
        </p:xfrm>
        <a:graphic>
          <a:graphicData uri="http://schemas.openxmlformats.org/drawingml/2006/table">
            <a:tbl>
              <a:tblPr/>
              <a:tblGrid>
                <a:gridCol w="7632848">
                  <a:extLst>
                    <a:ext uri="{9D8B030D-6E8A-4147-A177-3AD203B41FA5}">
                      <a16:colId xmlns:a16="http://schemas.microsoft.com/office/drawing/2014/main" val="20000"/>
                    </a:ext>
                  </a:extLst>
                </a:gridCol>
              </a:tblGrid>
              <a:tr h="1057468">
                <a:tc>
                  <a:txBody>
                    <a:bodyPr/>
                    <a:lstStyle/>
                    <a:p>
                      <a:r>
                        <a:rPr lang="tr-TR" sz="2000" dirty="0"/>
                        <a:t>1. </a:t>
                      </a:r>
                      <a:r>
                        <a:rPr lang="en-US" sz="2000" dirty="0" err="1"/>
                        <a:t>Teknik</a:t>
                      </a:r>
                      <a:r>
                        <a:rPr lang="en-US" sz="2000" dirty="0"/>
                        <a:t> </a:t>
                      </a:r>
                      <a:r>
                        <a:rPr lang="en-US" sz="2000" dirty="0" err="1"/>
                        <a:t>Resim</a:t>
                      </a:r>
                      <a:r>
                        <a:rPr lang="en-US" sz="2000" dirty="0"/>
                        <a:t> </a:t>
                      </a:r>
                      <a:r>
                        <a:rPr lang="en-US" sz="2000" dirty="0" err="1"/>
                        <a:t>ve</a:t>
                      </a:r>
                      <a:r>
                        <a:rPr lang="en-US" sz="2000" dirty="0"/>
                        <a:t> </a:t>
                      </a:r>
                      <a:r>
                        <a:rPr lang="en-US" sz="2000" dirty="0" err="1"/>
                        <a:t>İnşaat</a:t>
                      </a:r>
                      <a:r>
                        <a:rPr lang="en-US" sz="2000" dirty="0"/>
                        <a:t> </a:t>
                      </a:r>
                      <a:r>
                        <a:rPr lang="en-US" sz="2000" dirty="0" err="1"/>
                        <a:t>çizim</a:t>
                      </a:r>
                      <a:r>
                        <a:rPr lang="en-US" sz="2000" dirty="0"/>
                        <a:t> </a:t>
                      </a:r>
                      <a:r>
                        <a:rPr lang="en-US" sz="2000" dirty="0" err="1"/>
                        <a:t>tekniğine</a:t>
                      </a:r>
                      <a:r>
                        <a:rPr lang="en-US" sz="2000" dirty="0"/>
                        <a:t> </a:t>
                      </a:r>
                      <a:r>
                        <a:rPr lang="en-US" sz="2000" dirty="0" err="1"/>
                        <a:t>ilişkin</a:t>
                      </a:r>
                      <a:r>
                        <a:rPr lang="en-US" sz="2000" dirty="0"/>
                        <a:t> </a:t>
                      </a:r>
                      <a:r>
                        <a:rPr lang="en-US" sz="2000" dirty="0" err="1"/>
                        <a:t>güncel</a:t>
                      </a:r>
                      <a:r>
                        <a:rPr lang="en-US" sz="2000" dirty="0"/>
                        <a:t> </a:t>
                      </a:r>
                      <a:r>
                        <a:rPr lang="en-US" sz="2000" dirty="0" err="1"/>
                        <a:t>kitap</a:t>
                      </a:r>
                      <a:r>
                        <a:rPr lang="en-US" sz="2000" dirty="0"/>
                        <a:t> </a:t>
                      </a:r>
                      <a:r>
                        <a:rPr lang="en-US" sz="2000" dirty="0" err="1"/>
                        <a:t>ve</a:t>
                      </a:r>
                      <a:r>
                        <a:rPr lang="en-US" sz="2000" dirty="0"/>
                        <a:t> internet </a:t>
                      </a:r>
                      <a:r>
                        <a:rPr lang="en-US" sz="2000" dirty="0" err="1"/>
                        <a:t>kaynakları</a:t>
                      </a:r>
                      <a:r>
                        <a:rPr lang="en-US" sz="2000" dirty="0"/>
                        <a:t>.</a:t>
                      </a:r>
                    </a:p>
                  </a:txBody>
                  <a:tcPr marL="42299" marR="42299" marT="21149" marB="21149" anchor="ctr">
                    <a:lnL>
                      <a:noFill/>
                    </a:lnL>
                    <a:lnR>
                      <a:noFill/>
                    </a:lnR>
                    <a:lnT>
                      <a:noFill/>
                    </a:lnT>
                    <a:lnB>
                      <a:noFill/>
                    </a:lnB>
                  </a:tcPr>
                </a:tc>
                <a:extLst>
                  <a:ext uri="{0D108BD9-81ED-4DB2-BD59-A6C34878D82A}">
                    <a16:rowId xmlns:a16="http://schemas.microsoft.com/office/drawing/2014/main" val="10000"/>
                  </a:ext>
                </a:extLst>
              </a:tr>
              <a:tr h="1311260">
                <a:tc>
                  <a:txBody>
                    <a:bodyPr/>
                    <a:lstStyle/>
                    <a:p>
                      <a:r>
                        <a:rPr lang="tr-TR" sz="2000" dirty="0"/>
                        <a:t>2.</a:t>
                      </a:r>
                      <a:r>
                        <a:rPr lang="tr-TR" sz="2000" baseline="0" dirty="0"/>
                        <a:t> </a:t>
                      </a:r>
                      <a:r>
                        <a:rPr lang="en-US" sz="2000" dirty="0"/>
                        <a:t>AUTOCAD </a:t>
                      </a:r>
                      <a:r>
                        <a:rPr lang="en-US" sz="2000" dirty="0" err="1"/>
                        <a:t>Bilgisayar</a:t>
                      </a:r>
                      <a:r>
                        <a:rPr lang="en-US" sz="2000" dirty="0"/>
                        <a:t> </a:t>
                      </a:r>
                      <a:r>
                        <a:rPr lang="en-US" sz="2000" dirty="0" err="1"/>
                        <a:t>paket</a:t>
                      </a:r>
                      <a:r>
                        <a:rPr lang="en-US" sz="2000" dirty="0"/>
                        <a:t> </a:t>
                      </a:r>
                      <a:r>
                        <a:rPr lang="en-US" sz="2000" dirty="0" err="1"/>
                        <a:t>programı</a:t>
                      </a:r>
                      <a:r>
                        <a:rPr lang="en-US" sz="2000" dirty="0"/>
                        <a:t> </a:t>
                      </a:r>
                      <a:r>
                        <a:rPr lang="en-US" sz="2000" dirty="0" err="1"/>
                        <a:t>ile</a:t>
                      </a:r>
                      <a:r>
                        <a:rPr lang="en-US" sz="2000" dirty="0"/>
                        <a:t> </a:t>
                      </a:r>
                      <a:r>
                        <a:rPr lang="en-US" sz="2000" dirty="0" err="1"/>
                        <a:t>ilgili</a:t>
                      </a:r>
                      <a:r>
                        <a:rPr lang="en-US" sz="2000" dirty="0"/>
                        <a:t> </a:t>
                      </a:r>
                      <a:r>
                        <a:rPr lang="en-US" sz="2000" dirty="0" err="1"/>
                        <a:t>güncel</a:t>
                      </a:r>
                      <a:r>
                        <a:rPr lang="en-US" sz="2000" dirty="0"/>
                        <a:t> </a:t>
                      </a:r>
                      <a:r>
                        <a:rPr lang="en-US" sz="2000" dirty="0" err="1"/>
                        <a:t>kullanıma</a:t>
                      </a:r>
                      <a:r>
                        <a:rPr lang="en-US" sz="2000" dirty="0"/>
                        <a:t> </a:t>
                      </a:r>
                      <a:r>
                        <a:rPr lang="en-US" sz="2000" dirty="0" err="1"/>
                        <a:t>yönelik</a:t>
                      </a:r>
                      <a:r>
                        <a:rPr lang="en-US" sz="2000" dirty="0"/>
                        <a:t> internet </a:t>
                      </a:r>
                      <a:r>
                        <a:rPr lang="en-US" sz="2000" dirty="0" err="1"/>
                        <a:t>kaynakları</a:t>
                      </a:r>
                      <a:r>
                        <a:rPr lang="en-US" sz="2000" dirty="0"/>
                        <a:t> </a:t>
                      </a:r>
                      <a:r>
                        <a:rPr lang="en-US" sz="2000" dirty="0" err="1"/>
                        <a:t>ve</a:t>
                      </a:r>
                      <a:r>
                        <a:rPr lang="en-US" sz="2000" dirty="0"/>
                        <a:t> </a:t>
                      </a:r>
                      <a:r>
                        <a:rPr lang="en-US" sz="2000" dirty="0" err="1"/>
                        <a:t>basılı</a:t>
                      </a:r>
                      <a:r>
                        <a:rPr lang="en-US" sz="2000" dirty="0"/>
                        <a:t> </a:t>
                      </a:r>
                      <a:r>
                        <a:rPr lang="en-US" sz="2000" dirty="0" err="1"/>
                        <a:t>kitaplar</a:t>
                      </a:r>
                      <a:r>
                        <a:rPr lang="en-US" sz="2000" dirty="0"/>
                        <a:t> </a:t>
                      </a:r>
                    </a:p>
                  </a:txBody>
                  <a:tcPr marL="42299" marR="42299" marT="21149" marB="21149" anchor="ctr">
                    <a:lnL>
                      <a:noFill/>
                    </a:lnL>
                    <a:lnR>
                      <a:noFill/>
                    </a:lnR>
                    <a:lnT>
                      <a:noFill/>
                    </a:lnT>
                    <a:lnB>
                      <a:noFill/>
                    </a:lnB>
                  </a:tcPr>
                </a:tc>
                <a:extLst>
                  <a:ext uri="{0D108BD9-81ED-4DB2-BD59-A6C34878D82A}">
                    <a16:rowId xmlns:a16="http://schemas.microsoft.com/office/drawing/2014/main" val="10001"/>
                  </a:ext>
                </a:extLst>
              </a:tr>
              <a:tr h="549883">
                <a:tc>
                  <a:txBody>
                    <a:bodyPr/>
                    <a:lstStyle/>
                    <a:p>
                      <a:r>
                        <a:rPr lang="tr-TR" sz="2000" dirty="0"/>
                        <a:t>3. </a:t>
                      </a:r>
                      <a:r>
                        <a:rPr lang="en-US" sz="2000" dirty="0"/>
                        <a:t>AutoCAD 20</a:t>
                      </a:r>
                      <a:r>
                        <a:rPr lang="tr-TR" sz="2000" dirty="0"/>
                        <a:t>..</a:t>
                      </a:r>
                      <a:r>
                        <a:rPr lang="en-US" sz="2000" dirty="0"/>
                        <a:t> </a:t>
                      </a:r>
                      <a:r>
                        <a:rPr lang="en-US" sz="2000" dirty="0" err="1"/>
                        <a:t>manuel</a:t>
                      </a:r>
                      <a:r>
                        <a:rPr lang="en-US" sz="2000" dirty="0"/>
                        <a:t>, www.autodesk.com </a:t>
                      </a:r>
                    </a:p>
                  </a:txBody>
                  <a:tcPr marL="42299" marR="42299" marT="21149" marB="21149" anchor="ctr">
                    <a:lnL>
                      <a:noFill/>
                    </a:lnL>
                    <a:lnR>
                      <a:noFill/>
                    </a:lnR>
                    <a:lnT>
                      <a:noFill/>
                    </a:lnT>
                    <a:lnB>
                      <a:noFill/>
                    </a:lnB>
                  </a:tcPr>
                </a:tc>
                <a:extLst>
                  <a:ext uri="{0D108BD9-81ED-4DB2-BD59-A6C34878D82A}">
                    <a16:rowId xmlns:a16="http://schemas.microsoft.com/office/drawing/2014/main" val="10002"/>
                  </a:ext>
                </a:extLst>
              </a:tr>
              <a:tr h="676780">
                <a:tc>
                  <a:txBody>
                    <a:bodyPr/>
                    <a:lstStyle/>
                    <a:p>
                      <a:r>
                        <a:rPr lang="tr-TR" sz="2000" dirty="0"/>
                        <a:t>4.</a:t>
                      </a:r>
                      <a:r>
                        <a:rPr lang="tr-TR" sz="2000" baseline="0" dirty="0"/>
                        <a:t> </a:t>
                      </a:r>
                      <a:r>
                        <a:rPr lang="en-US" sz="2000" dirty="0"/>
                        <a:t>AutoCAD 2010, </a:t>
                      </a:r>
                      <a:r>
                        <a:rPr lang="en-US" sz="2000" dirty="0" err="1"/>
                        <a:t>Kadir</a:t>
                      </a:r>
                      <a:r>
                        <a:rPr lang="en-US" sz="2000" dirty="0"/>
                        <a:t> </a:t>
                      </a:r>
                      <a:r>
                        <a:rPr lang="en-US" sz="2000" dirty="0" err="1"/>
                        <a:t>Gök</a:t>
                      </a:r>
                      <a:r>
                        <a:rPr lang="en-US" sz="2000" dirty="0"/>
                        <a:t>, </a:t>
                      </a:r>
                      <a:r>
                        <a:rPr lang="en-US" sz="2000" dirty="0" err="1"/>
                        <a:t>Seçkin</a:t>
                      </a:r>
                      <a:r>
                        <a:rPr lang="en-US" sz="2000" dirty="0"/>
                        <a:t> </a:t>
                      </a:r>
                      <a:r>
                        <a:rPr lang="en-US" sz="2000" dirty="0" err="1"/>
                        <a:t>Yayıncılık</a:t>
                      </a:r>
                      <a:r>
                        <a:rPr lang="en-US" sz="2000" dirty="0"/>
                        <a:t>, 2010. </a:t>
                      </a:r>
                    </a:p>
                  </a:txBody>
                  <a:tcPr marL="42299" marR="42299" marT="21149" marB="21149" anchor="ctr">
                    <a:lnL>
                      <a:noFill/>
                    </a:lnL>
                    <a:lnR>
                      <a:noFill/>
                    </a:lnR>
                    <a:lnT>
                      <a:noFill/>
                    </a:lnT>
                    <a:lnB>
                      <a:noFill/>
                    </a:lnB>
                  </a:tcPr>
                </a:tc>
                <a:extLst>
                  <a:ext uri="{0D108BD9-81ED-4DB2-BD59-A6C34878D82A}">
                    <a16:rowId xmlns:a16="http://schemas.microsoft.com/office/drawing/2014/main" val="10003"/>
                  </a:ext>
                </a:extLst>
              </a:tr>
              <a:tr h="930572">
                <a:tc>
                  <a:txBody>
                    <a:bodyPr/>
                    <a:lstStyle/>
                    <a:p>
                      <a:r>
                        <a:rPr lang="tr-TR" sz="2000" dirty="0"/>
                        <a:t>5. </a:t>
                      </a:r>
                      <a:r>
                        <a:rPr lang="en-US" sz="2000" dirty="0" err="1"/>
                        <a:t>Mimari</a:t>
                      </a:r>
                      <a:r>
                        <a:rPr lang="en-US" sz="2000" dirty="0"/>
                        <a:t> </a:t>
                      </a:r>
                      <a:r>
                        <a:rPr lang="en-US" sz="2000" dirty="0" err="1"/>
                        <a:t>Çizim</a:t>
                      </a:r>
                      <a:r>
                        <a:rPr lang="en-US" sz="2000" dirty="0"/>
                        <a:t> </a:t>
                      </a:r>
                      <a:r>
                        <a:rPr lang="en-US" sz="2000" dirty="0" err="1"/>
                        <a:t>Tekniği</a:t>
                      </a:r>
                      <a:r>
                        <a:rPr lang="en-US" sz="2000" dirty="0"/>
                        <a:t>, 2010. Mustafa </a:t>
                      </a:r>
                      <a:r>
                        <a:rPr lang="en-US" sz="2000" dirty="0" err="1"/>
                        <a:t>Akgün</a:t>
                      </a:r>
                      <a:r>
                        <a:rPr lang="en-US" sz="2000" dirty="0"/>
                        <a:t>, İTÜ, </a:t>
                      </a:r>
                      <a:r>
                        <a:rPr lang="en-US" sz="2000" dirty="0" err="1"/>
                        <a:t>Birsen</a:t>
                      </a:r>
                      <a:r>
                        <a:rPr lang="en-US" sz="2000" dirty="0"/>
                        <a:t> </a:t>
                      </a:r>
                      <a:r>
                        <a:rPr lang="en-US" sz="2000" dirty="0" err="1"/>
                        <a:t>Yayınları</a:t>
                      </a:r>
                      <a:r>
                        <a:rPr lang="en-US" sz="2000" dirty="0"/>
                        <a:t>, İstanbul. </a:t>
                      </a:r>
                      <a:endParaRPr lang="tr-TR" sz="2000" dirty="0"/>
                    </a:p>
                    <a:p>
                      <a:r>
                        <a:rPr lang="tr-TR" sz="2000" dirty="0"/>
                        <a:t>6. Derste öğrencilere verilecek olan uygulama çizim ve notları (her dönem güncellenmektedir)</a:t>
                      </a:r>
                      <a:endParaRPr lang="en-US" sz="2000" dirty="0"/>
                    </a:p>
                  </a:txBody>
                  <a:tcPr marL="42299" marR="42299" marT="21149" marB="21149"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91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485900" y="929880"/>
            <a:ext cx="6172200" cy="259556"/>
          </a:xfrm>
          <a:noFill/>
          <a:ln/>
        </p:spPr>
        <p:txBody>
          <a:bodyPr>
            <a:normAutofit fontScale="90000"/>
          </a:bodyPr>
          <a:lstStyle/>
          <a:p>
            <a:r>
              <a:rPr lang="tr-TR" altLang="tr-TR" sz="2100"/>
              <a:t>Vaziyet planları</a:t>
            </a:r>
          </a:p>
        </p:txBody>
      </p:sp>
      <p:pic>
        <p:nvPicPr>
          <p:cNvPr id="47110" name="Picture 6" descr="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41936" y="1322786"/>
            <a:ext cx="4806553" cy="4677965"/>
          </a:xfrm>
        </p:spPr>
      </p:pic>
    </p:spTree>
    <p:extLst>
      <p:ext uri="{BB962C8B-B14F-4D97-AF65-F5344CB8AC3E}">
        <p14:creationId xmlns:p14="http://schemas.microsoft.com/office/powerpoint/2010/main" val="391865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494235" y="857250"/>
            <a:ext cx="6172200" cy="205979"/>
          </a:xfrm>
          <a:noFill/>
          <a:ln/>
        </p:spPr>
        <p:txBody>
          <a:bodyPr>
            <a:normAutofit fontScale="90000"/>
          </a:bodyPr>
          <a:lstStyle/>
          <a:p>
            <a:r>
              <a:rPr lang="tr-TR" altLang="tr-TR" sz="2100"/>
              <a:t>Taban planları</a:t>
            </a:r>
          </a:p>
        </p:txBody>
      </p:sp>
      <p:pic>
        <p:nvPicPr>
          <p:cNvPr id="49158" name="Picture 6" descr="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85887" y="1269206"/>
            <a:ext cx="6263879" cy="4576763"/>
          </a:xfrm>
        </p:spPr>
      </p:pic>
    </p:spTree>
    <p:extLst>
      <p:ext uri="{BB962C8B-B14F-4D97-AF65-F5344CB8AC3E}">
        <p14:creationId xmlns:p14="http://schemas.microsoft.com/office/powerpoint/2010/main" val="382187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494235" y="895351"/>
            <a:ext cx="6172200" cy="151210"/>
          </a:xfrm>
          <a:noFill/>
          <a:ln/>
        </p:spPr>
        <p:txBody>
          <a:bodyPr>
            <a:normAutofit fontScale="90000"/>
          </a:bodyPr>
          <a:lstStyle/>
          <a:p>
            <a:r>
              <a:rPr lang="tr-TR" altLang="tr-TR" sz="2100"/>
              <a:t>Görünüş planları</a:t>
            </a:r>
          </a:p>
        </p:txBody>
      </p:sp>
      <p:pic>
        <p:nvPicPr>
          <p:cNvPr id="53254" name="Picture 6" descr="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632" r="2710"/>
          <a:stretch>
            <a:fillRect/>
          </a:stretch>
        </p:blipFill>
        <p:spPr>
          <a:xfrm>
            <a:off x="2681289" y="1214437"/>
            <a:ext cx="3826669" cy="4644629"/>
          </a:xfrm>
        </p:spPr>
      </p:pic>
    </p:spTree>
    <p:extLst>
      <p:ext uri="{BB962C8B-B14F-4D97-AF65-F5344CB8AC3E}">
        <p14:creationId xmlns:p14="http://schemas.microsoft.com/office/powerpoint/2010/main" val="375970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1494235" y="857251"/>
            <a:ext cx="6172200" cy="259556"/>
          </a:xfrm>
          <a:noFill/>
          <a:ln/>
        </p:spPr>
        <p:txBody>
          <a:bodyPr>
            <a:normAutofit fontScale="90000"/>
          </a:bodyPr>
          <a:lstStyle/>
          <a:p>
            <a:r>
              <a:rPr lang="tr-TR" altLang="tr-TR" sz="2100"/>
              <a:t>Kesitler </a:t>
            </a:r>
          </a:p>
        </p:txBody>
      </p:sp>
      <p:pic>
        <p:nvPicPr>
          <p:cNvPr id="55302" name="Picture 6" descr="9"/>
          <p:cNvPicPr>
            <a:picLocks noGrp="1" noChangeAspect="1" noChangeArrowheads="1"/>
          </p:cNvPicPr>
          <p:nvPr>
            <p:ph sz="half" idx="1"/>
          </p:nvPr>
        </p:nvPicPr>
        <p:blipFill>
          <a:blip r:embed="rId3" cstate="print">
            <a:lum bright="6000"/>
            <a:extLst>
              <a:ext uri="{28A0092B-C50C-407E-A947-70E740481C1C}">
                <a14:useLocalDpi xmlns:a14="http://schemas.microsoft.com/office/drawing/2010/main" val="0"/>
              </a:ext>
            </a:extLst>
          </a:blip>
          <a:srcRect/>
          <a:stretch>
            <a:fillRect/>
          </a:stretch>
        </p:blipFill>
        <p:spPr>
          <a:xfrm>
            <a:off x="1331120" y="1269206"/>
            <a:ext cx="4212431" cy="2352675"/>
          </a:xfrm>
        </p:spPr>
      </p:pic>
      <p:pic>
        <p:nvPicPr>
          <p:cNvPr id="55303" name="Picture 7" descr="10"/>
          <p:cNvPicPr>
            <a:picLocks noGrp="1" noChangeAspect="1" noChangeArrowheads="1"/>
          </p:cNvPicPr>
          <p:nvPr>
            <p:ph sz="half" idx="2"/>
          </p:nvPr>
        </p:nvPicPr>
        <p:blipFill>
          <a:blip r:embed="rId4" cstate="print">
            <a:lum bright="6000"/>
            <a:extLst>
              <a:ext uri="{28A0092B-C50C-407E-A947-70E740481C1C}">
                <a14:useLocalDpi xmlns:a14="http://schemas.microsoft.com/office/drawing/2010/main" val="0"/>
              </a:ext>
            </a:extLst>
          </a:blip>
          <a:srcRect/>
          <a:stretch>
            <a:fillRect/>
          </a:stretch>
        </p:blipFill>
        <p:spPr>
          <a:xfrm>
            <a:off x="4248150" y="3644503"/>
            <a:ext cx="3568304" cy="2090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140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body" idx="1"/>
          </p:nvPr>
        </p:nvSpPr>
        <p:spPr>
          <a:xfrm>
            <a:off x="1601391" y="1538289"/>
            <a:ext cx="6172200" cy="3456385"/>
          </a:xfrm>
          <a:noFill/>
          <a:ln/>
        </p:spPr>
        <p:txBody>
          <a:bodyPr/>
          <a:lstStyle/>
          <a:p>
            <a:pPr algn="just">
              <a:lnSpc>
                <a:spcPct val="110000"/>
              </a:lnSpc>
            </a:pPr>
            <a:r>
              <a:rPr lang="tr-TR" altLang="tr-TR" sz="1800" b="1">
                <a:solidFill>
                  <a:schemeClr val="tx2"/>
                </a:solidFill>
              </a:rPr>
              <a:t>Kesin Proje:</a:t>
            </a:r>
            <a:r>
              <a:rPr lang="tr-TR" altLang="tr-TR" sz="1800" b="1"/>
              <a:t> </a:t>
            </a:r>
            <a:r>
              <a:rPr lang="tr-TR" altLang="tr-TR" sz="1800"/>
              <a:t>Yapı sahibinin isteklerine ve statik hesaplara uyularak, ön projede görülen eksiklikler tamamlanarak ve gerekli değişiklikler yapılarak yapı veya sisteme ilişkin kesin proje hazırlanır. Kesin proje ön proje ile uygulama projesi arasında geçişi sağlar ve mimari projelerle mühendislik projelerinin birleştiği bir projedir. Ön proje aşamasında çizilen taban planı, kesit, görünüşler vb. daha detaylı olarak çizilir. Bunun yanında detay çizimleri de projeye eklenir. Çizimler genellikle 1/100 ölçeğinde hazırlanır.  </a:t>
            </a:r>
          </a:p>
        </p:txBody>
      </p:sp>
    </p:spTree>
    <p:extLst>
      <p:ext uri="{BB962C8B-B14F-4D97-AF65-F5344CB8AC3E}">
        <p14:creationId xmlns:p14="http://schemas.microsoft.com/office/powerpoint/2010/main" val="53999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body" idx="1"/>
          </p:nvPr>
        </p:nvSpPr>
        <p:spPr>
          <a:xfrm>
            <a:off x="1494235" y="1754981"/>
            <a:ext cx="6172200" cy="2430066"/>
          </a:xfrm>
          <a:noFill/>
          <a:ln/>
        </p:spPr>
        <p:txBody>
          <a:bodyPr>
            <a:normAutofit lnSpcReduction="10000"/>
          </a:bodyPr>
          <a:lstStyle/>
          <a:p>
            <a:pPr algn="just">
              <a:lnSpc>
                <a:spcPct val="110000"/>
              </a:lnSpc>
            </a:pPr>
            <a:r>
              <a:rPr lang="tr-TR" altLang="tr-TR" sz="1800" b="1">
                <a:solidFill>
                  <a:schemeClr val="tx2"/>
                </a:solidFill>
              </a:rPr>
              <a:t>Uygulama Projesi:</a:t>
            </a:r>
            <a:r>
              <a:rPr lang="tr-TR" altLang="tr-TR" sz="1800" b="1"/>
              <a:t> </a:t>
            </a:r>
            <a:r>
              <a:rPr lang="tr-TR" altLang="tr-TR" sz="1800"/>
              <a:t>Yapının inşa edilebilmesi için inşaatla ilgili tüm ölçülerini, mimari ve tesisat projelerinin inşaatı etkileyen elemanlarını, tüm detayları kendi çizim tekniği ile eksiksiz olarak içeren, gerekli olan tüm ölçülerin ve malzemelerin yer aldığı, büro ve şantiyede her türlü çalışma ve imalat aşamasında kullanılabilecek nitelikte ve kolay anlaşılır çizim tekniği ile hazırlanmış 1/50, 1/20, 1/10, 1/5, 1/1 ölçekli projelerdir. </a:t>
            </a:r>
          </a:p>
        </p:txBody>
      </p:sp>
    </p:spTree>
    <p:extLst>
      <p:ext uri="{BB962C8B-B14F-4D97-AF65-F5344CB8AC3E}">
        <p14:creationId xmlns:p14="http://schemas.microsoft.com/office/powerpoint/2010/main" val="10729282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405</Words>
  <Application>Microsoft Office PowerPoint</Application>
  <PresentationFormat>Ekran Gösterisi (4:3)</PresentationFormat>
  <Paragraphs>37</Paragraphs>
  <Slides>9</Slides>
  <Notes>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Calibri</vt:lpstr>
      <vt:lpstr>Ofis Teması</vt:lpstr>
      <vt:lpstr>Mühendislikte Çizim Tekniği</vt:lpstr>
      <vt:lpstr>Ders Haftalık Programı</vt:lpstr>
      <vt:lpstr>Derste kullanılabilecek kaynaklar</vt:lpstr>
      <vt:lpstr>Vaziyet planları</vt:lpstr>
      <vt:lpstr>Taban planları</vt:lpstr>
      <vt:lpstr>Görünüş planları</vt:lpstr>
      <vt:lpstr>Kesitler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Çizim Tekniği</dc:title>
  <dc:creator>fenbil</dc:creator>
  <cp:lastModifiedBy>eylem polat</cp:lastModifiedBy>
  <cp:revision>9</cp:revision>
  <dcterms:created xsi:type="dcterms:W3CDTF">2020-01-31T10:59:33Z</dcterms:created>
  <dcterms:modified xsi:type="dcterms:W3CDTF">2021-02-12T18:01:34Z</dcterms:modified>
</cp:coreProperties>
</file>