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27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80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82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18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957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330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679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809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54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930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5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8C601-D950-4BFD-9052-D46A86C8F64B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D363F-02EE-4E92-A547-04A951CBA6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77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441795"/>
          </a:xfrm>
        </p:spPr>
        <p:txBody>
          <a:bodyPr/>
          <a:lstStyle/>
          <a:p>
            <a:pPr algn="l"/>
            <a:r>
              <a:rPr lang="tr-TR" b="1" dirty="0" smtClean="0"/>
              <a:t>Tarihçesi</a:t>
            </a:r>
            <a:endParaRPr lang="tr-TR" dirty="0" smtClean="0"/>
          </a:p>
          <a:p>
            <a:pPr algn="l"/>
            <a:r>
              <a:rPr lang="tr-TR" dirty="0" smtClean="0"/>
              <a:t>Gazeteciliğin tarihçesi ile iç içe gelişmiştir.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14. yy - Haber kağıtları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16. yy. – İlk haber bültenleri / Süreli haber bültenleri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17. yy – İlk gazeteler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18. yy. İlk günlük gazeteler</a:t>
            </a:r>
          </a:p>
          <a:p>
            <a:pPr algn="l"/>
            <a:endParaRPr lang="tr-TR" dirty="0"/>
          </a:p>
          <a:p>
            <a:pPr algn="l"/>
            <a:endParaRPr lang="tr-TR" dirty="0" smtClean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26395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820935"/>
          </a:xfrm>
        </p:spPr>
        <p:txBody>
          <a:bodyPr/>
          <a:lstStyle/>
          <a:p>
            <a:pPr algn="l"/>
            <a:endParaRPr lang="tr-TR" dirty="0"/>
          </a:p>
          <a:p>
            <a:pPr algn="l"/>
            <a:r>
              <a:rPr lang="tr-TR" dirty="0" smtClean="0"/>
              <a:t>17. yy – İlk gazeteler			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18. yy. İlk günlük gazeteler</a:t>
            </a:r>
          </a:p>
          <a:p>
            <a:pPr algn="l"/>
            <a:endParaRPr lang="tr-TR" dirty="0"/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19. yy</a:t>
            </a:r>
          </a:p>
          <a:p>
            <a:pPr algn="l"/>
            <a:endParaRPr lang="tr-TR" dirty="0" smtClean="0"/>
          </a:p>
          <a:p>
            <a:pPr algn="l"/>
            <a:endParaRPr lang="tr-TR" dirty="0"/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19.-20 yy.</a:t>
            </a:r>
          </a:p>
        </p:txBody>
      </p:sp>
      <p:sp>
        <p:nvSpPr>
          <p:cNvPr id="4" name="Sağ Ayraç 3"/>
          <p:cNvSpPr/>
          <p:nvPr/>
        </p:nvSpPr>
        <p:spPr>
          <a:xfrm>
            <a:off x="3282176" y="1059366"/>
            <a:ext cx="1226634" cy="1862254"/>
          </a:xfrm>
          <a:prstGeom prst="righ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4508810" y="1769655"/>
            <a:ext cx="60885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Aristokrasiye karşı burjuvazinin mücadele aracı</a:t>
            </a:r>
          </a:p>
          <a:p>
            <a:endParaRPr lang="tr-TR" dirty="0"/>
          </a:p>
          <a:p>
            <a:endParaRPr lang="tr-TR" dirty="0" smtClean="0"/>
          </a:p>
        </p:txBody>
      </p:sp>
      <p:sp>
        <p:nvSpPr>
          <p:cNvPr id="7" name="Sağ Ayraç 6"/>
          <p:cNvSpPr/>
          <p:nvPr/>
        </p:nvSpPr>
        <p:spPr>
          <a:xfrm>
            <a:off x="1524000" y="2921620"/>
            <a:ext cx="1226634" cy="1862254"/>
          </a:xfrm>
          <a:prstGeom prst="righ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2852852" y="3016847"/>
            <a:ext cx="85120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Yeni düzenin tesisinde önemli bir araç (Dördüncü Güç)</a:t>
            </a:r>
          </a:p>
          <a:p>
            <a:endParaRPr lang="tr-TR" sz="2400" dirty="0"/>
          </a:p>
          <a:p>
            <a:r>
              <a:rPr lang="tr-TR" sz="2400" dirty="0" smtClean="0"/>
              <a:t>Partizan Basın / Siyasal Gazetecilik</a:t>
            </a:r>
          </a:p>
          <a:p>
            <a:endParaRPr lang="tr-TR" sz="2400" dirty="0"/>
          </a:p>
          <a:p>
            <a:r>
              <a:rPr lang="tr-TR" sz="2400" dirty="0"/>
              <a:t>İşçi sınıfı </a:t>
            </a:r>
            <a:r>
              <a:rPr lang="tr-TR" sz="2400" dirty="0" smtClean="0"/>
              <a:t>basını</a:t>
            </a:r>
            <a:endParaRPr lang="tr-TR" dirty="0" smtClean="0"/>
          </a:p>
        </p:txBody>
      </p:sp>
      <p:sp>
        <p:nvSpPr>
          <p:cNvPr id="9" name="Sağ Ayraç 8"/>
          <p:cNvSpPr/>
          <p:nvPr/>
        </p:nvSpPr>
        <p:spPr>
          <a:xfrm>
            <a:off x="1524000" y="5232838"/>
            <a:ext cx="1226634" cy="1315843"/>
          </a:xfrm>
          <a:prstGeom prst="righ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2750633" y="5687213"/>
            <a:ext cx="60885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Kitle basını ve ticari gazetecilik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0391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441795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Basın ve ifade özgürlüğü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Devletten bağımsızlık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Baskıcı devlete karşı sivil toplumun sesi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Sansüre ve mali kısıtlamalara karşı</a:t>
            </a:r>
          </a:p>
        </p:txBody>
      </p:sp>
    </p:spTree>
    <p:extLst>
      <p:ext uri="{BB962C8B-B14F-4D97-AF65-F5344CB8AC3E}">
        <p14:creationId xmlns:p14="http://schemas.microsoft.com/office/powerpoint/2010/main" val="153996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441795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r>
              <a:rPr lang="tr-TR" dirty="0"/>
              <a:t>Y</a:t>
            </a:r>
            <a:r>
              <a:rPr lang="tr-TR" dirty="0" smtClean="0"/>
              <a:t>eni düzenin kurumsallaştırılması</a:t>
            </a:r>
          </a:p>
          <a:p>
            <a:pPr algn="l"/>
            <a:endParaRPr lang="tr-TR" dirty="0"/>
          </a:p>
          <a:p>
            <a:pPr algn="l"/>
            <a:r>
              <a:rPr lang="tr-TR" dirty="0"/>
              <a:t>D</a:t>
            </a:r>
            <a:r>
              <a:rPr lang="tr-TR" dirty="0" smtClean="0"/>
              <a:t>emokrasinin temeli ve bekçisi olarak basın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Kamusal alanın temel aktörü olarak basın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Toplumsal iletişimin en önemli aracı olarak basın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0469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441795"/>
          </a:xfrm>
        </p:spPr>
        <p:txBody>
          <a:bodyPr/>
          <a:lstStyle/>
          <a:p>
            <a:pPr algn="l"/>
            <a:r>
              <a:rPr lang="tr-TR" dirty="0" smtClean="0"/>
              <a:t>Yeni devlet düzeni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Yurttaşlık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Parlamento ve seçimler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En büyük ilgi siyaset kurumlarına, olaylarına, kişilerine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Tüm gazetecilik faaliyeti siyaset muhabirliği olarak yürütülüyor.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Siyasetle halk arasındaki ilişkinin basın üzerinden kurulması / Dördüncü güç olarak basın</a:t>
            </a:r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32761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441795"/>
          </a:xfrm>
        </p:spPr>
        <p:txBody>
          <a:bodyPr/>
          <a:lstStyle/>
          <a:p>
            <a:pPr algn="l"/>
            <a:r>
              <a:rPr lang="tr-TR" dirty="0" smtClean="0"/>
              <a:t>Siyasal gazetecilikten kitle gazeteciliğine geçiş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Nesnellik, tarafsızlık</a:t>
            </a:r>
          </a:p>
          <a:p>
            <a:pPr algn="l"/>
            <a:endParaRPr lang="tr-TR" dirty="0"/>
          </a:p>
          <a:p>
            <a:pPr algn="l"/>
            <a:r>
              <a:rPr lang="tr-TR" dirty="0" err="1" smtClean="0"/>
              <a:t>Apolitiklik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Gazetecilikte uzmanlaşma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Siyaset muhabirliğinin ve diğer alanların ayrışması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1950-60’larda Parlamento muhabirliği</a:t>
            </a:r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88350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Geniş ekran</PresentationFormat>
  <Paragraphs>76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Siyaset Muhabirliği</vt:lpstr>
      <vt:lpstr>Siyaset Muhabirliği</vt:lpstr>
      <vt:lpstr>Siyaset Muhabirliği</vt:lpstr>
      <vt:lpstr>Siyaset Muhabirliği</vt:lpstr>
      <vt:lpstr>Siyaset Muhabirliği</vt:lpstr>
      <vt:lpstr>Siyaset Muhabirliği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Muhabirliği</dc:title>
  <dc:creator>Windows Kullanıcısı</dc:creator>
  <cp:lastModifiedBy>Windows Kullanıcısı</cp:lastModifiedBy>
  <cp:revision>1</cp:revision>
  <dcterms:created xsi:type="dcterms:W3CDTF">2020-02-12T10:35:52Z</dcterms:created>
  <dcterms:modified xsi:type="dcterms:W3CDTF">2020-02-12T10:36:00Z</dcterms:modified>
</cp:coreProperties>
</file>