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5C12-2CE1-4F7D-9C2A-89A77DF6AAF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277F-15D9-456E-9220-69D3D4E13A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5C12-2CE1-4F7D-9C2A-89A77DF6AAF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277F-15D9-456E-9220-69D3D4E13A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5C12-2CE1-4F7D-9C2A-89A77DF6AAF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277F-15D9-456E-9220-69D3D4E13A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5C12-2CE1-4F7D-9C2A-89A77DF6AAF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277F-15D9-456E-9220-69D3D4E13A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5C12-2CE1-4F7D-9C2A-89A77DF6AAF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277F-15D9-456E-9220-69D3D4E13A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5C12-2CE1-4F7D-9C2A-89A77DF6AAF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277F-15D9-456E-9220-69D3D4E13A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5C12-2CE1-4F7D-9C2A-89A77DF6AAF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277F-15D9-456E-9220-69D3D4E13A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5C12-2CE1-4F7D-9C2A-89A77DF6AAF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277F-15D9-456E-9220-69D3D4E13A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5C12-2CE1-4F7D-9C2A-89A77DF6AAF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277F-15D9-456E-9220-69D3D4E13A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5C12-2CE1-4F7D-9C2A-89A77DF6AAF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277F-15D9-456E-9220-69D3D4E13A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E5C12-2CE1-4F7D-9C2A-89A77DF6AAF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D277F-15D9-456E-9220-69D3D4E13A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E5C12-2CE1-4F7D-9C2A-89A77DF6AAFC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D277F-15D9-456E-9220-69D3D4E13A6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HAREKETLİ BÖLÜMLÜ PROTEZLERİN AĞIZ SAĞLIĞINA ETKİLERİ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err="1" smtClean="0"/>
              <a:t>PROF.DR.Yüksel</a:t>
            </a:r>
            <a:r>
              <a:rPr lang="tr-TR" b="1" smtClean="0"/>
              <a:t> TÜRKÖZ</a:t>
            </a:r>
            <a:endParaRPr lang="tr-T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DİŞ ÇÜRÜĞÜ VE DİŞ KAYBI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Düzenli hijyen kontrolü ve hasta eğitimi sağlandığı takdirde bölümlü protezlerin olumsuz etkisi </a:t>
            </a:r>
            <a:r>
              <a:rPr lang="tr-TR" dirty="0" err="1" smtClean="0"/>
              <a:t>sözkonusu</a:t>
            </a:r>
            <a:r>
              <a:rPr lang="tr-TR" dirty="0" smtClean="0"/>
              <a:t> değildir.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DİŞ HAREKETLİLİĞİ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Doku destekli İBP de </a:t>
            </a:r>
            <a:r>
              <a:rPr lang="tr-TR" dirty="0" err="1" smtClean="0"/>
              <a:t>mobilitede</a:t>
            </a:r>
            <a:r>
              <a:rPr lang="tr-TR" dirty="0" smtClean="0"/>
              <a:t> artış</a:t>
            </a:r>
          </a:p>
          <a:p>
            <a:r>
              <a:rPr lang="tr-TR" dirty="0" smtClean="0"/>
              <a:t>Diş destekli İBP de  </a:t>
            </a:r>
            <a:r>
              <a:rPr lang="tr-TR" dirty="0" err="1" smtClean="0"/>
              <a:t>mobilitede</a:t>
            </a:r>
            <a:r>
              <a:rPr lang="tr-TR" dirty="0" smtClean="0"/>
              <a:t> azalma</a:t>
            </a:r>
          </a:p>
          <a:p>
            <a:r>
              <a:rPr lang="tr-TR" dirty="0" smtClean="0"/>
              <a:t>Diş ve doku destekli KBP de </a:t>
            </a:r>
            <a:r>
              <a:rPr lang="tr-TR" dirty="0" err="1" smtClean="0"/>
              <a:t>mobilitede</a:t>
            </a:r>
            <a:r>
              <a:rPr lang="tr-TR" dirty="0" smtClean="0"/>
              <a:t> artış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GENEL SAĞLIK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Düzenli hijyen kontrolü</a:t>
            </a:r>
          </a:p>
          <a:p>
            <a:r>
              <a:rPr lang="tr-TR" dirty="0" smtClean="0"/>
              <a:t>Hasta eğitimi</a:t>
            </a:r>
          </a:p>
          <a:p>
            <a:r>
              <a:rPr lang="tr-TR" dirty="0" smtClean="0"/>
              <a:t>İdeal şartlarda yapılan protez</a:t>
            </a:r>
          </a:p>
          <a:p>
            <a:r>
              <a:rPr lang="tr-TR" dirty="0" smtClean="0"/>
              <a:t>Doğru planlama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AĞIZDA KULLANILAN METAL ALAŞIMLARI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ALTIN</a:t>
            </a:r>
            <a:r>
              <a:rPr lang="tr-TR" dirty="0" smtClean="0"/>
              <a:t>- </a:t>
            </a:r>
            <a:r>
              <a:rPr lang="tr-TR" dirty="0" err="1" smtClean="0"/>
              <a:t>Biyouyumluluk</a:t>
            </a:r>
            <a:r>
              <a:rPr lang="tr-TR" dirty="0" smtClean="0"/>
              <a:t> açısından tercih edilen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NİKEL ,KROM,KOBALT,BAKIR- </a:t>
            </a:r>
            <a:r>
              <a:rPr lang="tr-TR" dirty="0" smtClean="0"/>
              <a:t>biyolojik yönden olumsuz özelliklere sahip elementler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PLATİN,PALLADYUM,GÜMÜŞ</a:t>
            </a:r>
            <a:r>
              <a:rPr lang="tr-TR" dirty="0" smtClean="0"/>
              <a:t>- biyolojik olarak uyumlu ve ekonomik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MATERYALLERİN BİYOLOJİK ETKİLERİ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Kompozisyon Etkileri</a:t>
            </a:r>
          </a:p>
          <a:p>
            <a:r>
              <a:rPr lang="tr-TR" dirty="0" smtClean="0"/>
              <a:t>Fiziksel Etkiler</a:t>
            </a:r>
          </a:p>
          <a:p>
            <a:r>
              <a:rPr lang="tr-TR" dirty="0" smtClean="0"/>
              <a:t>Kimyasal Etkiler</a:t>
            </a:r>
          </a:p>
          <a:p>
            <a:r>
              <a:rPr lang="tr-TR" dirty="0" err="1" smtClean="0"/>
              <a:t>Tümörojenik</a:t>
            </a:r>
            <a:r>
              <a:rPr lang="tr-TR" dirty="0" smtClean="0"/>
              <a:t> Etki</a:t>
            </a:r>
          </a:p>
          <a:p>
            <a:r>
              <a:rPr lang="tr-TR" dirty="0" smtClean="0"/>
              <a:t>Mikrobiyolojik Etki</a:t>
            </a:r>
          </a:p>
          <a:p>
            <a:r>
              <a:rPr lang="tr-TR" dirty="0" smtClean="0"/>
              <a:t>Radyasyon Etkileri</a:t>
            </a:r>
          </a:p>
          <a:p>
            <a:r>
              <a:rPr lang="tr-TR" dirty="0" smtClean="0"/>
              <a:t>Galvanik Etki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15516" y="5926569"/>
            <a:ext cx="8712968" cy="764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7190" indent="-285750" algn="just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tr-TR" sz="1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G, </a:t>
            </a:r>
            <a:r>
              <a:rPr lang="tr-TR" sz="1400" dirty="0" err="1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Akaltan</a:t>
            </a:r>
            <a:r>
              <a:rPr lang="tr-TR" sz="1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F. Hareketli Bölümlü Protezler. Planlama. 4.Baskı,Yurtmim Yayıncılık, 2018.</a:t>
            </a:r>
          </a:p>
          <a:p>
            <a:pPr marL="377190" indent="-285750" algn="just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tr-TR" sz="1400" smtClean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Carr</a:t>
            </a:r>
            <a:r>
              <a:rPr lang="tr-TR" sz="1400" dirty="0" smtClean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AB, Brown DT. </a:t>
            </a:r>
            <a:r>
              <a:rPr lang="tr-TR" sz="1400" dirty="0" err="1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McCracken's</a:t>
            </a:r>
            <a:r>
              <a:rPr lang="tr-TR" sz="1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Removable</a:t>
            </a:r>
            <a:r>
              <a:rPr lang="tr-TR" sz="1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Partial</a:t>
            </a:r>
            <a:r>
              <a:rPr lang="tr-TR" sz="1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400" dirty="0" err="1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Prosthodontics</a:t>
            </a:r>
            <a:r>
              <a:rPr lang="tr-TR" sz="1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13th Edition. </a:t>
            </a:r>
            <a:r>
              <a:rPr lang="tr-TR" sz="1400" dirty="0" err="1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Mosby</a:t>
            </a:r>
            <a:r>
              <a:rPr lang="tr-TR" sz="1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2017.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BAKTERİYOLOJİK ETKİLER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YAŞ,BESLENME,AĞIZ HİJYENİ,HASTALIKLAR,PROTEZ KULLANILMASI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METAL KAİDELİ PROTEZLER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NEİSSERİA                                       PNEUMOCCUS</a:t>
            </a:r>
          </a:p>
          <a:p>
            <a:r>
              <a:rPr lang="tr-TR" dirty="0" smtClean="0"/>
              <a:t>STAPH.EPİDERMİS                         E.COLİ   -</a:t>
            </a:r>
          </a:p>
          <a:p>
            <a:r>
              <a:rPr lang="tr-TR" dirty="0" smtClean="0"/>
              <a:t>BACİLLUS SUPTİLUS</a:t>
            </a:r>
          </a:p>
          <a:p>
            <a:r>
              <a:rPr lang="tr-TR" dirty="0" smtClean="0"/>
              <a:t>BETA HEM.STREPTOCOCUS</a:t>
            </a:r>
          </a:p>
          <a:p>
            <a:r>
              <a:rPr lang="tr-TR" dirty="0" smtClean="0"/>
              <a:t>CANDİDA</a:t>
            </a:r>
          </a:p>
          <a:p>
            <a:r>
              <a:rPr lang="tr-TR" dirty="0" smtClean="0"/>
              <a:t>COLİFORM BASİL</a:t>
            </a:r>
          </a:p>
          <a:p>
            <a:r>
              <a:rPr lang="tr-TR" dirty="0" smtClean="0"/>
              <a:t>STAPH.AUREUS</a:t>
            </a:r>
          </a:p>
          <a:p>
            <a:r>
              <a:rPr lang="tr-TR" dirty="0" smtClean="0"/>
              <a:t>NON HEM.STREPTOCOCUS</a:t>
            </a:r>
          </a:p>
          <a:p>
            <a:r>
              <a:rPr lang="tr-TR" dirty="0" smtClean="0"/>
              <a:t>CORYNEBACTERİUM      +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AKRİL KAİDELİ PROTEZLER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CORYNEBACTERİUM                          PNEUMOCOCCUS</a:t>
            </a:r>
          </a:p>
          <a:p>
            <a:r>
              <a:rPr lang="tr-TR" dirty="0" smtClean="0"/>
              <a:t>BETA HEM.STREPTOCOCUS               S.EPİDERMİS</a:t>
            </a:r>
          </a:p>
          <a:p>
            <a:r>
              <a:rPr lang="tr-TR" dirty="0" smtClean="0"/>
              <a:t>BACİLLUS SUPTİLUS                            GAFKİA T.        -</a:t>
            </a:r>
          </a:p>
          <a:p>
            <a:r>
              <a:rPr lang="tr-TR" dirty="0" smtClean="0"/>
              <a:t>E.COLİ</a:t>
            </a:r>
          </a:p>
          <a:p>
            <a:r>
              <a:rPr lang="tr-TR" dirty="0" smtClean="0"/>
              <a:t>COLİFORM BASİL</a:t>
            </a:r>
          </a:p>
          <a:p>
            <a:r>
              <a:rPr lang="tr-TR" dirty="0" smtClean="0"/>
              <a:t>CANDİDA</a:t>
            </a:r>
          </a:p>
          <a:p>
            <a:r>
              <a:rPr lang="tr-TR" dirty="0" smtClean="0"/>
              <a:t>NON HEM.STREPTOCOCUS</a:t>
            </a:r>
          </a:p>
          <a:p>
            <a:r>
              <a:rPr lang="tr-TR" dirty="0" smtClean="0"/>
              <a:t>PNEUMOCOCCUS</a:t>
            </a:r>
          </a:p>
          <a:p>
            <a:r>
              <a:rPr lang="tr-TR" dirty="0" smtClean="0"/>
              <a:t>STAPH.EPİDERMİS</a:t>
            </a:r>
          </a:p>
          <a:p>
            <a:r>
              <a:rPr lang="tr-TR" dirty="0" smtClean="0"/>
              <a:t>GAFKİA TETRAGENEA   +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PLAK İNDEKSİ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Doku destekli iskelet bölümlü ve klasik bölümlü protezlerde  plak artışı gözlenmiş,</a:t>
            </a:r>
          </a:p>
          <a:p>
            <a:endParaRPr lang="tr-TR" dirty="0" smtClean="0"/>
          </a:p>
          <a:p>
            <a:r>
              <a:rPr lang="tr-TR" dirty="0" smtClean="0"/>
              <a:t>Diş destekli hareketli bölümlü protezlerde tüm destek dişlerde Pİ değerlerinde azalma saptanmıştır.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GİNGİVAL İNDEKS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İskelet bölümlü protezlerde rutin hastalarda artma,kontrollü hastalarda azalma</a:t>
            </a:r>
          </a:p>
          <a:p>
            <a:endParaRPr lang="tr-TR" dirty="0" smtClean="0"/>
          </a:p>
          <a:p>
            <a:r>
              <a:rPr lang="tr-TR" dirty="0" smtClean="0"/>
              <a:t>Klasik bölümlü protezlerde Gİ değerlerinde artma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DİŞETİ CEP DERİNLİĞİ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Doku destekli İBP ve KBP hastalarında cep derinliği artmıştır.</a:t>
            </a:r>
          </a:p>
          <a:p>
            <a:r>
              <a:rPr lang="tr-TR" dirty="0" smtClean="0"/>
              <a:t>Diş destekli KBP de artma</a:t>
            </a:r>
          </a:p>
          <a:p>
            <a:r>
              <a:rPr lang="tr-TR" dirty="0" smtClean="0"/>
              <a:t>Diş destekli İBP de azalma</a:t>
            </a:r>
          </a:p>
          <a:p>
            <a:pPr>
              <a:buNone/>
            </a:pPr>
            <a:r>
              <a:rPr lang="tr-TR" dirty="0" smtClean="0"/>
              <a:t>(  </a:t>
            </a:r>
            <a:r>
              <a:rPr lang="tr-TR" dirty="0" err="1" smtClean="0"/>
              <a:t>periodontal</a:t>
            </a:r>
            <a:r>
              <a:rPr lang="tr-TR" dirty="0" smtClean="0"/>
              <a:t> olarak sürekli kontrol edilen hastalarda)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ALVEOLER KEMİK REZORPSİYONU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Özellikle serbest sonlu vakalarda kuvvetlerin levye etkisiyle </a:t>
            </a:r>
            <a:r>
              <a:rPr lang="tr-TR" dirty="0" err="1" smtClean="0"/>
              <a:t>trabeküler</a:t>
            </a:r>
            <a:r>
              <a:rPr lang="tr-TR" dirty="0" smtClean="0"/>
              <a:t> dizilim farklılaşması ve </a:t>
            </a:r>
            <a:r>
              <a:rPr lang="tr-TR" dirty="0" err="1" smtClean="0"/>
              <a:t>rezorpsiyon</a:t>
            </a:r>
            <a:r>
              <a:rPr lang="tr-TR" dirty="0" smtClean="0"/>
              <a:t> gibi </a:t>
            </a:r>
            <a:r>
              <a:rPr lang="tr-TR" dirty="0" err="1" smtClean="0"/>
              <a:t>dejeneratif</a:t>
            </a:r>
            <a:r>
              <a:rPr lang="tr-TR" dirty="0" smtClean="0"/>
              <a:t> gelişimler mevcuttur.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DİŞETİ ÇEKİLMESİ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Periodontal</a:t>
            </a:r>
            <a:r>
              <a:rPr lang="tr-TR" dirty="0" smtClean="0"/>
              <a:t> kontrol grupları dışındaki ,</a:t>
            </a:r>
          </a:p>
          <a:p>
            <a:pPr>
              <a:buNone/>
            </a:pPr>
            <a:r>
              <a:rPr lang="tr-TR" dirty="0" smtClean="0"/>
              <a:t>Diş ve doku destekli KBP ve İBP hastalarında destek ve diğer dişlerde dişeti çekilmeleri mevcuttur.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306</Words>
  <Application>Microsoft Office PowerPoint</Application>
  <PresentationFormat>Ekran Gösterisi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Verdana</vt:lpstr>
      <vt:lpstr>Ofis Teması</vt:lpstr>
      <vt:lpstr>HAREKETLİ BÖLÜMLÜ PROTEZLERİN AĞIZ SAĞLIĞINA ETKİLERİ</vt:lpstr>
      <vt:lpstr>BAKTERİYOLOJİK ETKİLER</vt:lpstr>
      <vt:lpstr>METAL KAİDELİ PROTEZLER</vt:lpstr>
      <vt:lpstr>AKRİL KAİDELİ PROTEZLER</vt:lpstr>
      <vt:lpstr>PLAK İNDEKSİ</vt:lpstr>
      <vt:lpstr>GİNGİVAL İNDEKS</vt:lpstr>
      <vt:lpstr>DİŞETİ CEP DERİNLİĞİ</vt:lpstr>
      <vt:lpstr>ALVEOLER KEMİK REZORPSİYONU</vt:lpstr>
      <vt:lpstr>DİŞETİ ÇEKİLMESİ</vt:lpstr>
      <vt:lpstr>DİŞ ÇÜRÜĞÜ VE DİŞ KAYBI</vt:lpstr>
      <vt:lpstr>DİŞ HAREKETLİLİĞİ</vt:lpstr>
      <vt:lpstr>GENEL SAĞLIK</vt:lpstr>
      <vt:lpstr>AĞIZDA KULLANILAN METAL ALAŞIMLARI</vt:lpstr>
      <vt:lpstr>MATERYALLERİN BİYOLOJİK ETKİLERİ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HAREKETLİ BÖLÜMLÜ PROTEZLERİN AĞIZ SAĞLIĞINA ETKİLERİ</dc:title>
  <dc:creator>x</dc:creator>
  <cp:lastModifiedBy>FUNDAAKALTAN</cp:lastModifiedBy>
  <cp:revision>26</cp:revision>
  <dcterms:created xsi:type="dcterms:W3CDTF">2011-10-21T10:49:07Z</dcterms:created>
  <dcterms:modified xsi:type="dcterms:W3CDTF">2020-01-31T08:58:04Z</dcterms:modified>
</cp:coreProperties>
</file>