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57" r:id="rId4"/>
    <p:sldId id="258" r:id="rId5"/>
    <p:sldId id="259" r:id="rId6"/>
    <p:sldId id="267" r:id="rId7"/>
    <p:sldId id="268" r:id="rId8"/>
    <p:sldId id="270" r:id="rId9"/>
    <p:sldId id="269" r:id="rId10"/>
    <p:sldId id="271" r:id="rId11"/>
    <p:sldId id="27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F2145F-ACF3-41BC-94E2-91EDD346A6F4}" v="10" dt="2026-03-23T11:43:37.056"/>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delSld modSld">
      <pc:chgData name="Oğuz Özbek" userId="3b5392101ca4e401" providerId="LiveId" clId="{5BE88E52-E907-4C43-BBCB-13D4B516CB9A}" dt="2026-03-23T11:44:16.327" v="395" actId="20577"/>
      <pc:docMkLst>
        <pc:docMk/>
      </pc:docMkLst>
      <pc:sldChg chg="modSp mod">
        <pc:chgData name="Oğuz Özbek" userId="3b5392101ca4e401" providerId="LiveId" clId="{5BE88E52-E907-4C43-BBCB-13D4B516CB9A}" dt="2026-03-23T11:42:14.810" v="374" actId="207"/>
        <pc:sldMkLst>
          <pc:docMk/>
          <pc:sldMk cId="0" sldId="256"/>
        </pc:sldMkLst>
        <pc:spChg chg="mod">
          <ac:chgData name="Oğuz Özbek" userId="3b5392101ca4e401" providerId="LiveId" clId="{5BE88E52-E907-4C43-BBCB-13D4B516CB9A}" dt="2026-03-23T11:42:14.810" v="374" actId="207"/>
          <ac:spMkLst>
            <pc:docMk/>
            <pc:sldMk cId="0" sldId="256"/>
            <ac:spMk id="4" creationId="{00000000-0000-0000-0000-000000000000}"/>
          </ac:spMkLst>
        </pc:spChg>
        <pc:spChg chg="mod">
          <ac:chgData name="Oğuz Özbek" userId="3b5392101ca4e401" providerId="LiveId" clId="{5BE88E52-E907-4C43-BBCB-13D4B516CB9A}" dt="2026-03-23T11:41:31.622" v="368" actId="2711"/>
          <ac:spMkLst>
            <pc:docMk/>
            <pc:sldMk cId="0" sldId="256"/>
            <ac:spMk id="5" creationId="{00000000-0000-0000-0000-000000000000}"/>
          </ac:spMkLst>
        </pc:spChg>
      </pc:sldChg>
      <pc:sldChg chg="modSp mod">
        <pc:chgData name="Oğuz Özbek" userId="3b5392101ca4e401" providerId="LiveId" clId="{5BE88E52-E907-4C43-BBCB-13D4B516CB9A}" dt="2026-03-23T11:42:02.913" v="373" actId="14100"/>
        <pc:sldMkLst>
          <pc:docMk/>
          <pc:sldMk cId="0" sldId="257"/>
        </pc:sldMkLst>
        <pc:spChg chg="mod">
          <ac:chgData name="Oğuz Özbek" userId="3b5392101ca4e401" providerId="LiveId" clId="{5BE88E52-E907-4C43-BBCB-13D4B516CB9A}" dt="2026-03-23T11:42:02.913" v="373" actId="14100"/>
          <ac:spMkLst>
            <pc:docMk/>
            <pc:sldMk cId="0" sldId="257"/>
            <ac:spMk id="3" creationId="{00000000-0000-0000-0000-000000000000}"/>
          </ac:spMkLst>
        </pc:spChg>
      </pc:sldChg>
      <pc:sldChg chg="modSp mod">
        <pc:chgData name="Oğuz Özbek" userId="3b5392101ca4e401" providerId="LiveId" clId="{5BE88E52-E907-4C43-BBCB-13D4B516CB9A}" dt="2026-03-23T11:29:43.978" v="323" actId="2711"/>
        <pc:sldMkLst>
          <pc:docMk/>
          <pc:sldMk cId="0" sldId="266"/>
        </pc:sldMkLst>
        <pc:spChg chg="mod">
          <ac:chgData name="Oğuz Özbek" userId="3b5392101ca4e401" providerId="LiveId" clId="{5BE88E52-E907-4C43-BBCB-13D4B516CB9A}" dt="2026-03-23T11:29:43.978" v="323" actId="2711"/>
          <ac:spMkLst>
            <pc:docMk/>
            <pc:sldMk cId="0" sldId="266"/>
            <ac:spMk id="3" creationId="{00000000-0000-0000-0000-000000000000}"/>
          </ac:spMkLst>
        </pc:spChg>
      </pc:sldChg>
      <pc:sldChg chg="modSp mod">
        <pc:chgData name="Oğuz Özbek" userId="3b5392101ca4e401" providerId="LiveId" clId="{5BE88E52-E907-4C43-BBCB-13D4B516CB9A}" dt="2026-03-23T11:02:56.510" v="0" actId="255"/>
        <pc:sldMkLst>
          <pc:docMk/>
          <pc:sldMk cId="2748698249" sldId="267"/>
        </pc:sldMkLst>
        <pc:spChg chg="mod">
          <ac:chgData name="Oğuz Özbek" userId="3b5392101ca4e401" providerId="LiveId" clId="{5BE88E52-E907-4C43-BBCB-13D4B516CB9A}" dt="2026-03-23T11:02:56.510" v="0" actId="255"/>
          <ac:spMkLst>
            <pc:docMk/>
            <pc:sldMk cId="2748698249" sldId="267"/>
            <ac:spMk id="3" creationId="{4A68265B-AC00-49D7-A388-3BE0F1B59C3E}"/>
          </ac:spMkLst>
        </pc:spChg>
      </pc:sldChg>
      <pc:sldChg chg="modSp mod">
        <pc:chgData name="Oğuz Özbek" userId="3b5392101ca4e401" providerId="LiveId" clId="{5BE88E52-E907-4C43-BBCB-13D4B516CB9A}" dt="2026-03-23T11:05:12.006" v="13" actId="1076"/>
        <pc:sldMkLst>
          <pc:docMk/>
          <pc:sldMk cId="4040087728" sldId="269"/>
        </pc:sldMkLst>
        <pc:spChg chg="mod">
          <ac:chgData name="Oğuz Özbek" userId="3b5392101ca4e401" providerId="LiveId" clId="{5BE88E52-E907-4C43-BBCB-13D4B516CB9A}" dt="2026-03-23T11:05:12.006" v="13" actId="1076"/>
          <ac:spMkLst>
            <pc:docMk/>
            <pc:sldMk cId="4040087728" sldId="269"/>
            <ac:spMk id="4" creationId="{7F1A23D6-8E0B-47E8-AD82-120F65BF6137}"/>
          </ac:spMkLst>
        </pc:spChg>
      </pc:sldChg>
      <pc:sldChg chg="modSp mod">
        <pc:chgData name="Oğuz Özbek" userId="3b5392101ca4e401" providerId="LiveId" clId="{5BE88E52-E907-4C43-BBCB-13D4B516CB9A}" dt="2026-03-23T11:42:48.857" v="375" actId="1076"/>
        <pc:sldMkLst>
          <pc:docMk/>
          <pc:sldMk cId="2183661878" sldId="270"/>
        </pc:sldMkLst>
        <pc:spChg chg="mod">
          <ac:chgData name="Oğuz Özbek" userId="3b5392101ca4e401" providerId="LiveId" clId="{5BE88E52-E907-4C43-BBCB-13D4B516CB9A}" dt="2026-03-23T11:42:48.857" v="375" actId="1076"/>
          <ac:spMkLst>
            <pc:docMk/>
            <pc:sldMk cId="2183661878" sldId="270"/>
            <ac:spMk id="2" creationId="{964B7A45-4E97-4300-90E0-19941B75875A}"/>
          </ac:spMkLst>
        </pc:spChg>
      </pc:sldChg>
      <pc:sldChg chg="modSp mod">
        <pc:chgData name="Oğuz Özbek" userId="3b5392101ca4e401" providerId="LiveId" clId="{5BE88E52-E907-4C43-BBCB-13D4B516CB9A}" dt="2026-03-23T11:44:16.327" v="395" actId="20577"/>
        <pc:sldMkLst>
          <pc:docMk/>
          <pc:sldMk cId="3051623464" sldId="271"/>
        </pc:sldMkLst>
        <pc:spChg chg="mod">
          <ac:chgData name="Oğuz Özbek" userId="3b5392101ca4e401" providerId="LiveId" clId="{5BE88E52-E907-4C43-BBCB-13D4B516CB9A}" dt="2026-03-23T11:44:16.327" v="395" actId="20577"/>
          <ac:spMkLst>
            <pc:docMk/>
            <pc:sldMk cId="3051623464" sldId="271"/>
            <ac:spMk id="2" creationId="{30014BCC-9112-44F8-B0A5-2B01F01227D3}"/>
          </ac:spMkLst>
        </pc:spChg>
      </pc:sldChg>
      <pc:sldChg chg="modSp del mod">
        <pc:chgData name="Oğuz Özbek" userId="3b5392101ca4e401" providerId="LiveId" clId="{5BE88E52-E907-4C43-BBCB-13D4B516CB9A}" dt="2026-03-23T11:14:23.354" v="315" actId="2696"/>
        <pc:sldMkLst>
          <pc:docMk/>
          <pc:sldMk cId="1171211201" sldId="272"/>
        </pc:sldMkLst>
        <pc:spChg chg="mod">
          <ac:chgData name="Oğuz Özbek" userId="3b5392101ca4e401" providerId="LiveId" clId="{5BE88E52-E907-4C43-BBCB-13D4B516CB9A}" dt="2026-03-23T11:09:21.469" v="177" actId="21"/>
          <ac:spMkLst>
            <pc:docMk/>
            <pc:sldMk cId="1171211201" sldId="272"/>
            <ac:spMk id="2" creationId="{E11971F0-6136-451C-9163-B4A3665E66F9}"/>
          </ac:spMkLst>
        </pc:spChg>
      </pc:sldChg>
      <pc:sldChg chg="modSp del mod">
        <pc:chgData name="Oğuz Özbek" userId="3b5392101ca4e401" providerId="LiveId" clId="{5BE88E52-E907-4C43-BBCB-13D4B516CB9A}" dt="2026-03-23T11:14:25.741" v="316" actId="2696"/>
        <pc:sldMkLst>
          <pc:docMk/>
          <pc:sldMk cId="2005971979" sldId="275"/>
        </pc:sldMkLst>
        <pc:spChg chg="mod">
          <ac:chgData name="Oğuz Özbek" userId="3b5392101ca4e401" providerId="LiveId" clId="{5BE88E52-E907-4C43-BBCB-13D4B516CB9A}" dt="2026-03-23T11:09:34.516" v="181" actId="21"/>
          <ac:spMkLst>
            <pc:docMk/>
            <pc:sldMk cId="2005971979" sldId="275"/>
            <ac:spMk id="2" creationId="{8783ADE2-98D4-47A2-87E6-3854FFE07971}"/>
          </ac:spMkLst>
        </pc:spChg>
      </pc:sldChg>
      <pc:sldChg chg="modSp del mod">
        <pc:chgData name="Oğuz Özbek" userId="3b5392101ca4e401" providerId="LiveId" clId="{5BE88E52-E907-4C43-BBCB-13D4B516CB9A}" dt="2026-03-23T11:38:00.287" v="366" actId="47"/>
        <pc:sldMkLst>
          <pc:docMk/>
          <pc:sldMk cId="3976406873" sldId="277"/>
        </pc:sldMkLst>
        <pc:spChg chg="mod">
          <ac:chgData name="Oğuz Özbek" userId="3b5392101ca4e401" providerId="LiveId" clId="{5BE88E52-E907-4C43-BBCB-13D4B516CB9A}" dt="2026-03-23T11:37:24.684" v="359" actId="6549"/>
          <ac:spMkLst>
            <pc:docMk/>
            <pc:sldMk cId="3976406873" sldId="277"/>
            <ac:spMk id="2" creationId="{0D5B78FD-313C-4864-8E16-EB8DB0C9FD4D}"/>
          </ac:spMkLst>
        </pc:spChg>
      </pc:sldChg>
      <pc:sldChg chg="modSp del mod">
        <pc:chgData name="Oğuz Özbek" userId="3b5392101ca4e401" providerId="LiveId" clId="{5BE88E52-E907-4C43-BBCB-13D4B516CB9A}" dt="2026-03-23T11:37:59.523" v="365" actId="47"/>
        <pc:sldMkLst>
          <pc:docMk/>
          <pc:sldMk cId="1566754841" sldId="278"/>
        </pc:sldMkLst>
        <pc:spChg chg="mod">
          <ac:chgData name="Oğuz Özbek" userId="3b5392101ca4e401" providerId="LiveId" clId="{5BE88E52-E907-4C43-BBCB-13D4B516CB9A}" dt="2026-03-23T11:37:49.463" v="361" actId="21"/>
          <ac:spMkLst>
            <pc:docMk/>
            <pc:sldMk cId="1566754841" sldId="278"/>
            <ac:spMk id="2" creationId="{312FF0E2-9491-4CE2-8EE8-0364E9227525}"/>
          </ac:spMkLst>
        </pc:spChg>
      </pc:sldChg>
      <pc:sldChg chg="modSp mod">
        <pc:chgData name="Oğuz Özbek" userId="3b5392101ca4e401" providerId="LiveId" clId="{5BE88E52-E907-4C43-BBCB-13D4B516CB9A}" dt="2026-03-23T11:38:11.375" v="367" actId="2711"/>
        <pc:sldMkLst>
          <pc:docMk/>
          <pc:sldMk cId="4133898793" sldId="279"/>
        </pc:sldMkLst>
        <pc:spChg chg="mod">
          <ac:chgData name="Oğuz Özbek" userId="3b5392101ca4e401" providerId="LiveId" clId="{5BE88E52-E907-4C43-BBCB-13D4B516CB9A}" dt="2026-03-23T11:38:11.375" v="367" actId="2711"/>
          <ac:spMkLst>
            <pc:docMk/>
            <pc:sldMk cId="4133898793" sldId="279"/>
            <ac:spMk id="2" creationId="{907B65DE-4171-4405-A584-64A75371170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23.03.2026</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23.03.2026</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714348" y="2071678"/>
            <a:ext cx="8229600" cy="571504"/>
          </a:xfrm>
        </p:spPr>
        <p:txBody>
          <a:bodyPr>
            <a:normAutofit fontScale="90000"/>
          </a:bodyPr>
          <a:lstStyle/>
          <a:p>
            <a:r>
              <a:rPr lang="tr-TR" b="1" dirty="0">
                <a:solidFill>
                  <a:schemeClr val="tx1"/>
                </a:solidFill>
              </a:rPr>
              <a:t>SPORDA DİSİPLİNİN SAĞLANMASI</a:t>
            </a:r>
            <a:br>
              <a:rPr lang="tr-TR" dirty="0"/>
            </a:br>
            <a:endParaRPr lang="tr-TR" dirty="0"/>
          </a:p>
        </p:txBody>
      </p:sp>
      <p:sp>
        <p:nvSpPr>
          <p:cNvPr id="5" name="4 İçerik Yer Tutucusu"/>
          <p:cNvSpPr>
            <a:spLocks noGrp="1"/>
          </p:cNvSpPr>
          <p:nvPr>
            <p:ph idx="1"/>
          </p:nvPr>
        </p:nvSpPr>
        <p:spPr/>
        <p:txBody>
          <a:bodyPr>
            <a:normAutofit/>
          </a:bodyPr>
          <a:lstStyle/>
          <a:p>
            <a:pPr>
              <a:buNone/>
            </a:pPr>
            <a:r>
              <a:rPr lang="tr-TR" b="1" dirty="0"/>
              <a:t> </a:t>
            </a:r>
            <a:endParaRPr lang="tr-TR" dirty="0"/>
          </a:p>
          <a:p>
            <a:pPr algn="just">
              <a:buNone/>
            </a:pPr>
            <a:r>
              <a:rPr lang="tr-TR" dirty="0"/>
              <a:t>	</a:t>
            </a:r>
            <a:r>
              <a:rPr lang="tr-TR" dirty="0">
                <a:latin typeface="+mj-lt"/>
              </a:rPr>
              <a:t>Sportif faaliyetlerin gerçekleştirilebilmesi için ilgili yönetmelik, yönerge ve kurallara uygun hareket edilmesi gerekir. Söz konusu kurallara aykırı hareket edilmesi disiplin kurallarının ihlali anlamına gelir. Bu durumda </a:t>
            </a:r>
            <a:r>
              <a:rPr lang="tr-TR" b="1" dirty="0">
                <a:latin typeface="+mj-lt"/>
              </a:rPr>
              <a:t>Spor Disiplin Yönetmeliğine </a:t>
            </a:r>
            <a:r>
              <a:rPr lang="tr-TR" dirty="0">
                <a:latin typeface="+mj-lt"/>
              </a:rPr>
              <a:t>göre konusu suç oluşturan eylemler ile ilgili işlem yapılır.</a:t>
            </a:r>
          </a:p>
          <a:p>
            <a:pPr>
              <a:buNone/>
            </a:pPr>
            <a:r>
              <a:rPr lang="tr-TR" dirty="0">
                <a:solidFill>
                  <a:srgbClr val="FF0000"/>
                </a:solidFill>
              </a:rPr>
              <a:t> </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0014BCC-9112-44F8-B0A5-2B01F01227D3}"/>
              </a:ext>
            </a:extLst>
          </p:cNvPr>
          <p:cNvSpPr/>
          <p:nvPr/>
        </p:nvSpPr>
        <p:spPr>
          <a:xfrm>
            <a:off x="359532" y="89624"/>
            <a:ext cx="8424936" cy="6678751"/>
          </a:xfrm>
          <a:prstGeom prst="rect">
            <a:avLst/>
          </a:prstGeom>
        </p:spPr>
        <p:txBody>
          <a:bodyPr wrap="square">
            <a:spAutoFit/>
          </a:bodyPr>
          <a:lstStyle/>
          <a:p>
            <a:pPr algn="ctr"/>
            <a:r>
              <a:rPr lang="tr-TR" sz="3200" b="1" dirty="0">
                <a:latin typeface="+mj-lt"/>
                <a:ea typeface="Times New Roman" panose="02020603050405020304" pitchFamily="18" charset="0"/>
                <a:cs typeface="Times New Roman" panose="02020603050405020304" pitchFamily="18" charset="0"/>
              </a:rPr>
              <a:t>Disiplin İhlalleri</a:t>
            </a:r>
            <a:endParaRPr lang="tr-TR" sz="3200" b="1" dirty="0">
              <a:latin typeface="+mj-lt"/>
              <a:ea typeface="Calibri" panose="020F0502020204030204" pitchFamily="34" charset="0"/>
              <a:cs typeface="Times New Roman" panose="02020603050405020304" pitchFamily="18" charset="0"/>
            </a:endParaRPr>
          </a:p>
          <a:p>
            <a:pPr algn="just"/>
            <a:r>
              <a:rPr lang="tr-TR" dirty="0">
                <a:latin typeface="+mj-lt"/>
                <a:ea typeface="Times New Roman" panose="02020603050405020304" pitchFamily="18" charset="0"/>
                <a:cs typeface="Arial" panose="020B0604020202020204" pitchFamily="34" charset="0"/>
              </a:rPr>
              <a:t>1-Taksirli fiiller</a:t>
            </a:r>
            <a:r>
              <a:rPr lang="tr-TR" dirty="0">
                <a:latin typeface="+mj-lt"/>
                <a:ea typeface="Calibri" panose="020F0502020204030204" pitchFamily="34" charset="0"/>
                <a:cs typeface="Arial" panose="020B0604020202020204" pitchFamily="34" charset="0"/>
              </a:rPr>
              <a:t>, 2-</a:t>
            </a:r>
            <a:r>
              <a:rPr lang="tr-TR" dirty="0">
                <a:latin typeface="+mj-lt"/>
                <a:ea typeface="Times New Roman" panose="02020603050405020304" pitchFamily="18" charset="0"/>
                <a:cs typeface="Arial" panose="020B0604020202020204" pitchFamily="34" charset="0"/>
              </a:rPr>
              <a:t>Genel kurulun süresinde yapılmaması</a:t>
            </a:r>
            <a:r>
              <a:rPr lang="tr-TR" dirty="0">
                <a:latin typeface="+mj-lt"/>
                <a:ea typeface="Calibri" panose="020F0502020204030204" pitchFamily="34" charset="0"/>
                <a:cs typeface="Arial" panose="020B0604020202020204" pitchFamily="34" charset="0"/>
              </a:rPr>
              <a:t>, 3-</a:t>
            </a:r>
            <a:r>
              <a:rPr lang="tr-TR" dirty="0">
                <a:latin typeface="+mj-lt"/>
                <a:ea typeface="Times New Roman" panose="02020603050405020304" pitchFamily="18" charset="0"/>
                <a:cs typeface="Arial" panose="020B0604020202020204" pitchFamily="34" charset="0"/>
              </a:rPr>
              <a:t>Sportmenliğe aykırı hareket</a:t>
            </a:r>
            <a:endParaRPr lang="tr-TR" dirty="0">
              <a:latin typeface="+mj-lt"/>
              <a:ea typeface="Calibri" panose="020F0502020204030204" pitchFamily="34" charset="0"/>
              <a:cs typeface="Arial" panose="020B0604020202020204" pitchFamily="34" charset="0"/>
            </a:endParaRPr>
          </a:p>
          <a:p>
            <a:pPr algn="just"/>
            <a:endParaRPr lang="tr-TR" dirty="0">
              <a:latin typeface="+mj-lt"/>
              <a:ea typeface="Times New Roman" panose="02020603050405020304" pitchFamily="18" charset="0"/>
              <a:cs typeface="Arial" panose="020B0604020202020204" pitchFamily="34" charset="0"/>
            </a:endParaRPr>
          </a:p>
          <a:p>
            <a:pPr algn="just"/>
            <a:r>
              <a:rPr lang="tr-TR" dirty="0">
                <a:latin typeface="+mj-lt"/>
                <a:ea typeface="Times New Roman" panose="02020603050405020304" pitchFamily="18" charset="0"/>
                <a:cs typeface="Arial" panose="020B0604020202020204" pitchFamily="34" charset="0"/>
              </a:rPr>
              <a:t>4-Sportmenliğe aykırı açıklama</a:t>
            </a:r>
            <a:r>
              <a:rPr lang="tr-TR" dirty="0">
                <a:latin typeface="+mj-lt"/>
                <a:ea typeface="Calibri" panose="020F0502020204030204" pitchFamily="34" charset="0"/>
                <a:cs typeface="Arial" panose="020B0604020202020204" pitchFamily="34" charset="0"/>
              </a:rPr>
              <a:t>, 5-</a:t>
            </a:r>
            <a:r>
              <a:rPr lang="tr-TR" dirty="0">
                <a:latin typeface="+mj-lt"/>
                <a:ea typeface="Times New Roman" panose="02020603050405020304" pitchFamily="18" charset="0"/>
                <a:cs typeface="Arial" panose="020B0604020202020204" pitchFamily="34" charset="0"/>
              </a:rPr>
              <a:t>Hakaret ve tehdit</a:t>
            </a:r>
            <a:r>
              <a:rPr lang="tr-TR" dirty="0">
                <a:latin typeface="+mj-lt"/>
                <a:ea typeface="Calibri" panose="020F0502020204030204" pitchFamily="34" charset="0"/>
                <a:cs typeface="Arial" panose="020B0604020202020204" pitchFamily="34" charset="0"/>
              </a:rPr>
              <a:t>, 6-</a:t>
            </a:r>
            <a:r>
              <a:rPr lang="tr-TR" dirty="0">
                <a:latin typeface="+mj-lt"/>
                <a:ea typeface="Times New Roman" panose="02020603050405020304" pitchFamily="18" charset="0"/>
                <a:cs typeface="Arial" panose="020B0604020202020204" pitchFamily="34" charset="0"/>
              </a:rPr>
              <a:t>Ayrımcılık ve ideolojik propaganda,</a:t>
            </a:r>
          </a:p>
          <a:p>
            <a:pPr algn="just"/>
            <a:endParaRPr lang="tr-TR" dirty="0">
              <a:latin typeface="+mj-lt"/>
              <a:ea typeface="Times New Roman" panose="02020603050405020304" pitchFamily="18" charset="0"/>
              <a:cs typeface="Arial" panose="020B0604020202020204" pitchFamily="34" charset="0"/>
            </a:endParaRPr>
          </a:p>
          <a:p>
            <a:pPr algn="just"/>
            <a:r>
              <a:rPr lang="tr-TR" dirty="0">
                <a:latin typeface="+mj-lt"/>
                <a:ea typeface="Times New Roman" panose="02020603050405020304" pitchFamily="18" charset="0"/>
                <a:cs typeface="Arial" panose="020B0604020202020204" pitchFamily="34" charset="0"/>
              </a:rPr>
              <a:t>7-Cinsel saldırı, 8-istismar ve taciz</a:t>
            </a:r>
            <a:r>
              <a:rPr lang="tr-TR" dirty="0">
                <a:latin typeface="+mj-lt"/>
                <a:ea typeface="Calibri" panose="020F0502020204030204" pitchFamily="34" charset="0"/>
                <a:cs typeface="Arial" panose="020B0604020202020204" pitchFamily="34" charset="0"/>
              </a:rPr>
              <a:t>, 9-</a:t>
            </a:r>
            <a:r>
              <a:rPr lang="tr-TR" dirty="0">
                <a:latin typeface="+mj-lt"/>
                <a:ea typeface="Times New Roman" panose="02020603050405020304" pitchFamily="18" charset="0"/>
                <a:cs typeface="Arial" panose="020B0604020202020204" pitchFamily="34" charset="0"/>
              </a:rPr>
              <a:t>Kural dışı hareket, 10-saldırı ve kavga</a:t>
            </a:r>
            <a:r>
              <a:rPr lang="tr-TR" dirty="0">
                <a:latin typeface="+mj-lt"/>
                <a:ea typeface="Calibri" panose="020F0502020204030204" pitchFamily="34" charset="0"/>
                <a:cs typeface="Arial" panose="020B0604020202020204" pitchFamily="34" charset="0"/>
              </a:rPr>
              <a:t>, 11-</a:t>
            </a:r>
            <a:r>
              <a:rPr lang="tr-TR" dirty="0">
                <a:latin typeface="+mj-lt"/>
                <a:ea typeface="Times New Roman" panose="02020603050405020304" pitchFamily="18" charset="0"/>
                <a:cs typeface="Arial" panose="020B0604020202020204" pitchFamily="34" charset="0"/>
              </a:rPr>
              <a:t>Belgelerin haksız kullanımı</a:t>
            </a:r>
            <a:r>
              <a:rPr lang="tr-TR" dirty="0">
                <a:latin typeface="+mj-lt"/>
                <a:ea typeface="Calibri" panose="020F0502020204030204" pitchFamily="34" charset="0"/>
                <a:cs typeface="Arial" panose="020B0604020202020204" pitchFamily="34" charset="0"/>
              </a:rPr>
              <a:t>, </a:t>
            </a:r>
          </a:p>
          <a:p>
            <a:pPr algn="just"/>
            <a:endParaRPr lang="tr-TR" dirty="0">
              <a:latin typeface="+mj-lt"/>
              <a:ea typeface="Times New Roman" panose="02020603050405020304" pitchFamily="18" charset="0"/>
              <a:cs typeface="Arial" panose="020B0604020202020204" pitchFamily="34" charset="0"/>
            </a:endParaRPr>
          </a:p>
          <a:p>
            <a:pPr algn="just"/>
            <a:r>
              <a:rPr lang="tr-TR" dirty="0">
                <a:latin typeface="+mj-lt"/>
                <a:ea typeface="Times New Roman" panose="02020603050405020304" pitchFamily="18" charset="0"/>
                <a:cs typeface="Arial" panose="020B0604020202020204" pitchFamily="34" charset="0"/>
              </a:rPr>
              <a:t>12-Sahtecilik ve yanıltma</a:t>
            </a:r>
            <a:r>
              <a:rPr lang="tr-TR" dirty="0">
                <a:latin typeface="+mj-lt"/>
                <a:ea typeface="Calibri" panose="020F0502020204030204" pitchFamily="34" charset="0"/>
                <a:cs typeface="Arial" panose="020B0604020202020204" pitchFamily="34" charset="0"/>
              </a:rPr>
              <a:t>, 13-</a:t>
            </a:r>
            <a:r>
              <a:rPr lang="tr-TR" dirty="0">
                <a:latin typeface="+mj-lt"/>
                <a:cs typeface="Arial" panose="020B0604020202020204" pitchFamily="34" charset="0"/>
              </a:rPr>
              <a:t>Ceza ve tedbire uyulmaması, 14-</a:t>
            </a:r>
            <a:r>
              <a:rPr lang="tr-TR" dirty="0">
                <a:latin typeface="+mj-lt"/>
                <a:ea typeface="Times New Roman" panose="02020603050405020304" pitchFamily="18" charset="0"/>
                <a:cs typeface="Times New Roman" panose="02020603050405020304" pitchFamily="18" charset="0"/>
              </a:rPr>
              <a:t>Milli müsabakalara katılmamak</a:t>
            </a:r>
            <a:r>
              <a:rPr lang="tr-TR" dirty="0">
                <a:latin typeface="+mj-lt"/>
                <a:ea typeface="Calibri" panose="020F0502020204030204" pitchFamily="34" charset="0"/>
                <a:cs typeface="Times New Roman" panose="02020603050405020304" pitchFamily="18" charset="0"/>
              </a:rPr>
              <a:t>, </a:t>
            </a:r>
          </a:p>
          <a:p>
            <a:pPr algn="just"/>
            <a:endParaRPr lang="tr-TR" dirty="0">
              <a:latin typeface="+mj-lt"/>
              <a:ea typeface="Times New Roman" panose="02020603050405020304" pitchFamily="18" charset="0"/>
              <a:cs typeface="Times New Roman" panose="02020603050405020304" pitchFamily="18" charset="0"/>
            </a:endParaRPr>
          </a:p>
          <a:p>
            <a:pPr algn="just"/>
            <a:r>
              <a:rPr lang="tr-TR" dirty="0">
                <a:latin typeface="+mj-lt"/>
                <a:ea typeface="Times New Roman" panose="02020603050405020304" pitchFamily="18" charset="0"/>
                <a:cs typeface="Times New Roman" panose="02020603050405020304" pitchFamily="18" charset="0"/>
              </a:rPr>
              <a:t>15-Saha ve seyirci olayları, 16-Çirkin ve kötü tezahürat</a:t>
            </a:r>
            <a:r>
              <a:rPr lang="tr-TR" dirty="0">
                <a:latin typeface="+mj-lt"/>
                <a:ea typeface="Calibri" panose="020F0502020204030204" pitchFamily="34" charset="0"/>
                <a:cs typeface="Times New Roman" panose="02020603050405020304" pitchFamily="18" charset="0"/>
              </a:rPr>
              <a:t>, 17-</a:t>
            </a:r>
            <a:r>
              <a:rPr lang="tr-TR" dirty="0">
                <a:latin typeface="+mj-lt"/>
                <a:ea typeface="Times New Roman" panose="02020603050405020304" pitchFamily="18" charset="0"/>
                <a:cs typeface="Times New Roman" panose="02020603050405020304" pitchFamily="18" charset="0"/>
              </a:rPr>
              <a:t>Yayın hakkının engellenmesi</a:t>
            </a:r>
            <a:r>
              <a:rPr lang="tr-TR" dirty="0">
                <a:latin typeface="+mj-lt"/>
                <a:ea typeface="Calibri" panose="020F0502020204030204" pitchFamily="34" charset="0"/>
                <a:cs typeface="Times New Roman" panose="02020603050405020304" pitchFamily="18" charset="0"/>
              </a:rPr>
              <a:t>, </a:t>
            </a:r>
          </a:p>
          <a:p>
            <a:pPr algn="just"/>
            <a:endParaRPr lang="tr-TR" dirty="0">
              <a:latin typeface="+mj-lt"/>
              <a:ea typeface="Times New Roman" panose="02020603050405020304" pitchFamily="18" charset="0"/>
              <a:cs typeface="Times New Roman" panose="02020603050405020304" pitchFamily="18" charset="0"/>
            </a:endParaRPr>
          </a:p>
          <a:p>
            <a:pPr algn="just"/>
            <a:r>
              <a:rPr lang="tr-TR" dirty="0">
                <a:latin typeface="+mj-lt"/>
                <a:ea typeface="Times New Roman" panose="02020603050405020304" pitchFamily="18" charset="0"/>
                <a:cs typeface="Times New Roman" panose="02020603050405020304" pitchFamily="18" charset="0"/>
              </a:rPr>
              <a:t>18-Tanıklıktan veya belge ibrazından kaçınma</a:t>
            </a:r>
            <a:r>
              <a:rPr lang="tr-TR" dirty="0">
                <a:latin typeface="+mj-lt"/>
                <a:ea typeface="Calibri" panose="020F0502020204030204" pitchFamily="34" charset="0"/>
                <a:cs typeface="Times New Roman" panose="02020603050405020304" pitchFamily="18" charset="0"/>
              </a:rPr>
              <a:t>,  </a:t>
            </a:r>
            <a:r>
              <a:rPr lang="tr-TR" dirty="0">
                <a:latin typeface="+mj-lt"/>
                <a:ea typeface="Times New Roman" panose="02020603050405020304" pitchFamily="18" charset="0"/>
                <a:cs typeface="Times New Roman" panose="02020603050405020304" pitchFamily="18" charset="0"/>
              </a:rPr>
              <a:t>19-Milli şerefi ihlal</a:t>
            </a:r>
            <a:r>
              <a:rPr lang="tr-TR" dirty="0">
                <a:latin typeface="+mj-lt"/>
                <a:ea typeface="Calibri" panose="020F0502020204030204" pitchFamily="34" charset="0"/>
                <a:cs typeface="Times New Roman" panose="02020603050405020304" pitchFamily="18" charset="0"/>
              </a:rPr>
              <a:t>, 20-</a:t>
            </a:r>
            <a:r>
              <a:rPr lang="tr-TR" dirty="0">
                <a:latin typeface="+mj-lt"/>
                <a:ea typeface="Times New Roman" panose="02020603050405020304" pitchFamily="18" charset="0"/>
                <a:cs typeface="Times New Roman" panose="02020603050405020304" pitchFamily="18" charset="0"/>
              </a:rPr>
              <a:t>Disiplin ihlaline teşvik</a:t>
            </a:r>
            <a:r>
              <a:rPr lang="tr-TR" dirty="0">
                <a:latin typeface="+mj-lt"/>
                <a:ea typeface="Calibri" panose="020F0502020204030204" pitchFamily="34" charset="0"/>
                <a:cs typeface="Times New Roman" panose="02020603050405020304" pitchFamily="18" charset="0"/>
              </a:rPr>
              <a:t>, 21-</a:t>
            </a:r>
            <a:r>
              <a:rPr lang="tr-TR" dirty="0">
                <a:latin typeface="+mj-lt"/>
                <a:ea typeface="Times New Roman" panose="02020603050405020304" pitchFamily="18" charset="0"/>
                <a:cs typeface="Times New Roman" panose="02020603050405020304" pitchFamily="18" charset="0"/>
              </a:rPr>
              <a:t>Müsabakaya engel olmak,</a:t>
            </a:r>
          </a:p>
          <a:p>
            <a:pPr algn="just"/>
            <a:endParaRPr lang="tr-TR" dirty="0">
              <a:latin typeface="+mj-lt"/>
              <a:cs typeface="Times New Roman" panose="02020603050405020304" pitchFamily="18" charset="0"/>
            </a:endParaRPr>
          </a:p>
          <a:p>
            <a:pPr algn="just"/>
            <a:r>
              <a:rPr lang="tr-TR" dirty="0">
                <a:latin typeface="+mj-lt"/>
              </a:rPr>
              <a:t>22-Süresi içerisinde rapor ibraz etmemek veya gerçeğe aykırı rapor ibraz etmek,</a:t>
            </a:r>
          </a:p>
          <a:p>
            <a:pPr algn="just"/>
            <a:endParaRPr lang="tr-TR" dirty="0">
              <a:latin typeface="+mj-lt"/>
            </a:endParaRPr>
          </a:p>
          <a:p>
            <a:pPr algn="just"/>
            <a:r>
              <a:rPr lang="tr-TR">
                <a:latin typeface="+mj-lt"/>
              </a:rPr>
              <a:t>23-Talimatlara </a:t>
            </a:r>
            <a:r>
              <a:rPr lang="tr-TR" dirty="0">
                <a:latin typeface="+mj-lt"/>
              </a:rPr>
              <a:t>uymamak, 24-</a:t>
            </a:r>
            <a:r>
              <a:rPr lang="tr-TR" dirty="0">
                <a:latin typeface="+mj-lt"/>
                <a:ea typeface="Times New Roman" panose="02020603050405020304" pitchFamily="18" charset="0"/>
                <a:cs typeface="Times New Roman" panose="02020603050405020304" pitchFamily="18" charset="0"/>
              </a:rPr>
              <a:t>İzinsiz müsabaka düzenlemek veya mazeretsiz olarak müsabakaya katılmamak</a:t>
            </a:r>
            <a:r>
              <a:rPr lang="tr-TR" dirty="0">
                <a:latin typeface="+mj-lt"/>
                <a:ea typeface="Calibri" panose="020F0502020204030204" pitchFamily="34" charset="0"/>
                <a:cs typeface="Times New Roman" panose="02020603050405020304" pitchFamily="18" charset="0"/>
              </a:rPr>
              <a:t>, 25-</a:t>
            </a:r>
            <a:r>
              <a:rPr lang="tr-TR" dirty="0">
                <a:latin typeface="+mj-lt"/>
                <a:ea typeface="Times New Roman" panose="02020603050405020304" pitchFamily="18" charset="0"/>
                <a:cs typeface="Times New Roman" panose="02020603050405020304" pitchFamily="18" charset="0"/>
              </a:rPr>
              <a:t>Görevi kötüye kullanma</a:t>
            </a:r>
            <a:r>
              <a:rPr lang="tr-TR">
                <a:latin typeface="+mj-lt"/>
                <a:ea typeface="Times New Roman" panose="02020603050405020304" pitchFamily="18" charset="0"/>
                <a:cs typeface="Times New Roman" panose="02020603050405020304" pitchFamily="18" charset="0"/>
              </a:rPr>
              <a:t>,</a:t>
            </a:r>
            <a:r>
              <a:rPr lang="tr-TR" b="1">
                <a:latin typeface="+mj-lt"/>
              </a:rPr>
              <a:t> </a:t>
            </a:r>
            <a:r>
              <a:rPr lang="tr-TR">
                <a:latin typeface="+mj-lt"/>
              </a:rPr>
              <a:t>26-Bahis </a:t>
            </a:r>
            <a:r>
              <a:rPr lang="tr-TR" dirty="0">
                <a:latin typeface="+mj-lt"/>
              </a:rPr>
              <a:t>oynamak veya yer ve imkân sağlamak</a:t>
            </a:r>
            <a:r>
              <a:rPr lang="tr-TR">
                <a:latin typeface="+mj-lt"/>
              </a:rPr>
              <a:t>, </a:t>
            </a:r>
          </a:p>
          <a:p>
            <a:pPr algn="just"/>
            <a:r>
              <a:rPr lang="tr-TR">
                <a:latin typeface="+mj-lt"/>
                <a:ea typeface="Calibri" panose="020F0502020204030204" pitchFamily="34" charset="0"/>
                <a:cs typeface="Times New Roman" panose="02020603050405020304" pitchFamily="18" charset="0"/>
              </a:rPr>
              <a:t>27-</a:t>
            </a:r>
            <a:r>
              <a:rPr lang="tr-TR">
                <a:latin typeface="+mj-lt"/>
                <a:ea typeface="Times New Roman" panose="02020603050405020304" pitchFamily="18" charset="0"/>
                <a:cs typeface="Times New Roman" panose="02020603050405020304" pitchFamily="18" charset="0"/>
              </a:rPr>
              <a:t>İzinsiz </a:t>
            </a:r>
            <a:r>
              <a:rPr lang="tr-TR" dirty="0">
                <a:latin typeface="+mj-lt"/>
                <a:ea typeface="Times New Roman" panose="02020603050405020304" pitchFamily="18" charset="0"/>
                <a:cs typeface="Times New Roman" panose="02020603050405020304" pitchFamily="18" charset="0"/>
              </a:rPr>
              <a:t>dış görev</a:t>
            </a:r>
            <a:r>
              <a:rPr lang="tr-TR" dirty="0">
                <a:latin typeface="+mj-lt"/>
                <a:ea typeface="Calibri" panose="020F0502020204030204" pitchFamily="34" charset="0"/>
                <a:cs typeface="Times New Roman" panose="02020603050405020304" pitchFamily="18" charset="0"/>
              </a:rPr>
              <a:t>, </a:t>
            </a:r>
            <a:r>
              <a:rPr lang="tr-TR" dirty="0">
                <a:latin typeface="+mj-lt"/>
              </a:rPr>
              <a:t>28-</a:t>
            </a:r>
            <a:r>
              <a:rPr lang="tr-TR" dirty="0">
                <a:latin typeface="+mj-lt"/>
                <a:ea typeface="Times New Roman" panose="02020603050405020304" pitchFamily="18" charset="0"/>
                <a:cs typeface="Times New Roman" panose="02020603050405020304" pitchFamily="18" charset="0"/>
              </a:rPr>
              <a:t>Şike ve teşvik primi, 29-doping</a:t>
            </a:r>
            <a:endParaRPr lang="tr-TR"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1623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07B65DE-4171-4405-A584-64A753711704}"/>
              </a:ext>
            </a:extLst>
          </p:cNvPr>
          <p:cNvSpPr/>
          <p:nvPr/>
        </p:nvSpPr>
        <p:spPr>
          <a:xfrm>
            <a:off x="301717" y="1052736"/>
            <a:ext cx="8820865" cy="5509200"/>
          </a:xfrm>
          <a:prstGeom prst="rect">
            <a:avLst/>
          </a:prstGeom>
        </p:spPr>
        <p:txBody>
          <a:bodyPr wrap="square">
            <a:spAutoFit/>
          </a:bodyPr>
          <a:lstStyle/>
          <a:p>
            <a:pPr indent="359410" algn="just"/>
            <a:endParaRPr lang="tr-TR" sz="1600" b="1" dirty="0">
              <a:latin typeface="+mj-lt"/>
              <a:ea typeface="Times New Roman" panose="02020603050405020304" pitchFamily="18" charset="0"/>
              <a:cs typeface="Times New Roman" panose="02020603050405020304" pitchFamily="18" charset="0"/>
            </a:endParaRPr>
          </a:p>
          <a:p>
            <a:pPr indent="359410" algn="just">
              <a:spcAft>
                <a:spcPts val="0"/>
              </a:spcAft>
            </a:pPr>
            <a:r>
              <a:rPr lang="tr-TR" sz="1600" b="1" dirty="0">
                <a:latin typeface="+mj-lt"/>
                <a:ea typeface="Times New Roman" panose="02020603050405020304" pitchFamily="18" charset="0"/>
                <a:cs typeface="Times New Roman" panose="02020603050405020304" pitchFamily="18" charset="0"/>
              </a:rPr>
              <a:t>Doping</a:t>
            </a:r>
            <a:endParaRPr lang="tr-TR" sz="1600" dirty="0">
              <a:latin typeface="+mj-lt"/>
              <a:ea typeface="Calibri" panose="020F0502020204030204" pitchFamily="34" charset="0"/>
              <a:cs typeface="Times New Roman" panose="02020603050405020304" pitchFamily="18" charset="0"/>
            </a:endParaRPr>
          </a:p>
          <a:p>
            <a:pPr indent="359410" algn="just">
              <a:spcAft>
                <a:spcPts val="0"/>
              </a:spcAft>
            </a:pPr>
            <a:r>
              <a:rPr lang="tr-TR" sz="1600" b="1" dirty="0">
                <a:latin typeface="+mj-lt"/>
                <a:ea typeface="Times New Roman" panose="02020603050405020304" pitchFamily="18" charset="0"/>
                <a:cs typeface="Times New Roman" panose="02020603050405020304" pitchFamily="18" charset="0"/>
              </a:rPr>
              <a:t>MADDE 52 –</a:t>
            </a:r>
            <a:r>
              <a:rPr lang="tr-TR" sz="1600" dirty="0">
                <a:latin typeface="+mj-lt"/>
                <a:ea typeface="Times New Roman" panose="02020603050405020304" pitchFamily="18" charset="0"/>
                <a:cs typeface="Times New Roman" panose="02020603050405020304" pitchFamily="18" charset="0"/>
              </a:rPr>
              <a:t> (1) Doping ihlalleri ve bu ihlallere uygulanacak disiplin cezaları konusunda, Türkiye Milli Olimpiyat Komitesi Dopingle Mücadele Komisyonu tarafından yayımlanan mevzuat uygulanır.</a:t>
            </a:r>
            <a:endParaRPr lang="tr-TR" sz="1600" dirty="0">
              <a:latin typeface="+mj-lt"/>
              <a:ea typeface="Calibri" panose="020F0502020204030204" pitchFamily="34" charset="0"/>
              <a:cs typeface="Times New Roman" panose="02020603050405020304" pitchFamily="18" charset="0"/>
            </a:endParaRPr>
          </a:p>
          <a:p>
            <a:pPr indent="359410" algn="just"/>
            <a:endParaRPr lang="tr-TR" sz="1600" b="1" dirty="0">
              <a:latin typeface="+mj-lt"/>
              <a:ea typeface="Times New Roman" panose="02020603050405020304" pitchFamily="18" charset="0"/>
              <a:cs typeface="Times New Roman" panose="02020603050405020304" pitchFamily="18" charset="0"/>
            </a:endParaRPr>
          </a:p>
          <a:p>
            <a:pPr indent="359410" algn="just"/>
            <a:r>
              <a:rPr lang="tr-TR" sz="1600" b="1" dirty="0">
                <a:latin typeface="+mj-lt"/>
                <a:ea typeface="Times New Roman" panose="02020603050405020304" pitchFamily="18" charset="0"/>
                <a:cs typeface="Times New Roman" panose="02020603050405020304" pitchFamily="18" charset="0"/>
              </a:rPr>
              <a:t>Savunma</a:t>
            </a:r>
            <a:endParaRPr lang="tr-TR" sz="1600" dirty="0">
              <a:latin typeface="+mj-lt"/>
              <a:ea typeface="Times New Roman" panose="02020603050405020304" pitchFamily="18" charset="0"/>
              <a:cs typeface="Times New Roman" panose="02020603050405020304" pitchFamily="18" charset="0"/>
            </a:endParaRPr>
          </a:p>
          <a:p>
            <a:pPr indent="359410" algn="just"/>
            <a:r>
              <a:rPr lang="tr-TR" sz="1600" b="1" dirty="0">
                <a:latin typeface="+mj-lt"/>
                <a:ea typeface="Times New Roman" panose="02020603050405020304" pitchFamily="18" charset="0"/>
                <a:cs typeface="Times New Roman" panose="02020603050405020304" pitchFamily="18" charset="0"/>
              </a:rPr>
              <a:t>MADDE 53 –</a:t>
            </a:r>
            <a:r>
              <a:rPr lang="tr-TR" sz="1600" dirty="0">
                <a:latin typeface="+mj-lt"/>
                <a:ea typeface="Times New Roman" panose="02020603050405020304" pitchFamily="18" charset="0"/>
                <a:cs typeface="Times New Roman" panose="02020603050405020304" pitchFamily="18" charset="0"/>
              </a:rPr>
              <a:t> (1) Savunma alınmadan ceza verilemez.</a:t>
            </a:r>
            <a:endParaRPr lang="tr-TR" sz="1600" dirty="0">
              <a:latin typeface="+mj-lt"/>
              <a:ea typeface="Calibri" panose="020F0502020204030204" pitchFamily="34" charset="0"/>
              <a:cs typeface="Times New Roman" panose="02020603050405020304" pitchFamily="18" charset="0"/>
            </a:endParaRPr>
          </a:p>
          <a:p>
            <a:r>
              <a:rPr lang="tr-TR" sz="1600" dirty="0">
                <a:latin typeface="+mj-lt"/>
                <a:ea typeface="Times New Roman" panose="02020603050405020304" pitchFamily="18" charset="0"/>
                <a:cs typeface="Times New Roman" panose="02020603050405020304" pitchFamily="18" charset="0"/>
              </a:rPr>
              <a:t>                                (2) Savunma disiplin kurulları tarafından istenir.</a:t>
            </a:r>
            <a:r>
              <a:rPr lang="tr-TR" sz="1600" dirty="0">
                <a:latin typeface="+mj-lt"/>
              </a:rPr>
              <a:t> </a:t>
            </a:r>
          </a:p>
          <a:p>
            <a:r>
              <a:rPr lang="tr-TR" sz="1600" dirty="0">
                <a:latin typeface="+mj-lt"/>
              </a:rPr>
              <a:t>                                 (3) Savunma süresi, savunma isteminin ilgilisine tebliğ edildiği tarihten itibaren </a:t>
            </a:r>
            <a:r>
              <a:rPr lang="tr-TR" sz="1600" dirty="0">
                <a:solidFill>
                  <a:srgbClr val="FF0000"/>
                </a:solidFill>
                <a:latin typeface="+mj-lt"/>
              </a:rPr>
              <a:t>yedi </a:t>
            </a:r>
            <a:r>
              <a:rPr lang="tr-TR" sz="1600" dirty="0">
                <a:latin typeface="+mj-lt"/>
              </a:rPr>
              <a:t>gündür.</a:t>
            </a:r>
          </a:p>
          <a:p>
            <a:pPr indent="359410" algn="just"/>
            <a:endParaRPr lang="tr-TR" sz="1600" b="1" dirty="0">
              <a:latin typeface="+mj-lt"/>
              <a:ea typeface="Times New Roman" panose="02020603050405020304" pitchFamily="18" charset="0"/>
              <a:cs typeface="Times New Roman" panose="02020603050405020304" pitchFamily="18" charset="0"/>
            </a:endParaRPr>
          </a:p>
          <a:p>
            <a:pPr indent="359410" algn="just"/>
            <a:r>
              <a:rPr lang="tr-TR" sz="1600" b="1" dirty="0">
                <a:latin typeface="+mj-lt"/>
                <a:ea typeface="Times New Roman" panose="02020603050405020304" pitchFamily="18" charset="0"/>
                <a:cs typeface="Times New Roman" panose="02020603050405020304" pitchFamily="18" charset="0"/>
              </a:rPr>
              <a:t>Disiplin kurulları kararlarına itiraz</a:t>
            </a:r>
            <a:endParaRPr lang="tr-TR" sz="2400" dirty="0">
              <a:latin typeface="+mj-lt"/>
              <a:ea typeface="Calibri" panose="020F0502020204030204" pitchFamily="34" charset="0"/>
              <a:cs typeface="Times New Roman" panose="02020603050405020304" pitchFamily="18" charset="0"/>
            </a:endParaRPr>
          </a:p>
          <a:p>
            <a:pPr indent="359410" algn="just"/>
            <a:r>
              <a:rPr lang="tr-TR" sz="1600" b="1" dirty="0">
                <a:latin typeface="+mj-lt"/>
                <a:ea typeface="Times New Roman" panose="02020603050405020304" pitchFamily="18" charset="0"/>
                <a:cs typeface="Times New Roman" panose="02020603050405020304" pitchFamily="18" charset="0"/>
              </a:rPr>
              <a:t>MADDE 62 –</a:t>
            </a:r>
            <a:r>
              <a:rPr lang="tr-TR" sz="1600" dirty="0">
                <a:latin typeface="+mj-lt"/>
                <a:ea typeface="Times New Roman" panose="02020603050405020304" pitchFamily="18" charset="0"/>
                <a:cs typeface="Times New Roman" panose="02020603050405020304" pitchFamily="18" charset="0"/>
              </a:rPr>
              <a:t> (1) İl spor disiplin kurulu kararlarına karşı Merkez Spor Disiplin Kuruluna; Merkez Spor Disiplin Kurulunun ilk derece disiplin kurulu olarak verdiği kararlara karşı ise Tahkim Kuruluna, kararların tebliğinden itibaren on gün içinde itiraz edilebilir. Bakanlık, il müdürlüğü ve ilgili federasyon da aynı süre içerisinde itiraz başvurusunda bulunabilir.</a:t>
            </a:r>
            <a:endParaRPr lang="tr-TR" sz="2400" dirty="0">
              <a:latin typeface="+mj-lt"/>
              <a:ea typeface="Calibri" panose="020F0502020204030204" pitchFamily="34" charset="0"/>
              <a:cs typeface="Times New Roman" panose="02020603050405020304" pitchFamily="18" charset="0"/>
            </a:endParaRPr>
          </a:p>
          <a:p>
            <a:pPr indent="359410" algn="just"/>
            <a:r>
              <a:rPr lang="tr-TR" sz="1600" dirty="0">
                <a:latin typeface="+mj-lt"/>
                <a:ea typeface="Times New Roman" panose="02020603050405020304" pitchFamily="18" charset="0"/>
                <a:cs typeface="Times New Roman" panose="02020603050405020304" pitchFamily="18" charset="0"/>
              </a:rPr>
              <a:t>(2) Sürekli hak mahrumiyeti veya sürekli müsabakadan men cezaları itiraz konusu yapılmasa dahi kararı veren disiplin kurulu tarafından bir üst disiplin kuruluna gönderilir ve bu kurul tarafından resen incelenir.</a:t>
            </a:r>
            <a:endParaRPr lang="tr-TR" sz="2400" dirty="0">
              <a:latin typeface="+mj-lt"/>
              <a:ea typeface="Calibri" panose="020F0502020204030204" pitchFamily="34" charset="0"/>
              <a:cs typeface="Times New Roman" panose="02020603050405020304" pitchFamily="18" charset="0"/>
            </a:endParaRPr>
          </a:p>
          <a:p>
            <a:r>
              <a:rPr lang="tr-TR" sz="1600" dirty="0">
                <a:latin typeface="+mj-lt"/>
                <a:ea typeface="Times New Roman" panose="02020603050405020304" pitchFamily="18" charset="0"/>
              </a:rPr>
              <a:t>(3) İtirazlar, üst disiplin kuruluna yapılır. Başvuruların üst disiplin kuruluna teslimi veya postaya veriliş tarihi, başvuru tarihi olarak kabul edilir.</a:t>
            </a:r>
            <a:endParaRPr lang="tr-TR" sz="1600" dirty="0">
              <a:latin typeface="+mj-lt"/>
            </a:endParaRPr>
          </a:p>
          <a:p>
            <a:r>
              <a:rPr lang="tr-TR" sz="1600" dirty="0">
                <a:latin typeface="+mj-lt"/>
              </a:rPr>
              <a:t> </a:t>
            </a:r>
            <a:endParaRPr lang="tr-TR" sz="28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89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b="1" dirty="0">
                <a:latin typeface="+mj-lt"/>
              </a:rPr>
              <a:t>Disiplin suçu, </a:t>
            </a:r>
            <a:r>
              <a:rPr lang="tr-TR" dirty="0">
                <a:latin typeface="+mj-lt"/>
              </a:rPr>
              <a:t>bir kişinin bağlı olduğu ya da çalıştığı kurumun resmi olarak kabul edilmiş yürürlükteki disiplin yönetmeliğine uymayan davranışlardır.</a:t>
            </a:r>
          </a:p>
          <a:p>
            <a:r>
              <a:rPr lang="tr-TR" b="1" dirty="0">
                <a:latin typeface="+mj-lt"/>
              </a:rPr>
              <a:t>Disiplin cezası</a:t>
            </a:r>
            <a:r>
              <a:rPr lang="tr-TR" dirty="0">
                <a:latin typeface="+mj-lt"/>
              </a:rPr>
              <a:t>, yürürlükteki disiplin yönetmeliğine göre suç oluşturan eylemlere uygulanan yaptırımdır.</a:t>
            </a:r>
          </a:p>
          <a:p>
            <a:pPr>
              <a:buNone/>
            </a:pPr>
            <a:r>
              <a:rPr lang="tr-TR" dirty="0">
                <a:latin typeface="+mj-lt"/>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179512" y="836712"/>
            <a:ext cx="8229600" cy="4824536"/>
          </a:xfrm>
        </p:spPr>
        <p:txBody>
          <a:bodyPr>
            <a:noAutofit/>
          </a:bodyPr>
          <a:lstStyle/>
          <a:p>
            <a:pPr marL="0" indent="0" algn="just">
              <a:buNone/>
            </a:pPr>
            <a:endParaRPr lang="tr-TR" sz="2400" dirty="0">
              <a:latin typeface="+mj-lt"/>
              <a:cs typeface="Times New Roman" panose="02020603050405020304" pitchFamily="18" charset="0"/>
            </a:endParaRPr>
          </a:p>
          <a:p>
            <a:pPr marL="0" indent="0">
              <a:buNone/>
            </a:pPr>
            <a:r>
              <a:rPr lang="tr-TR" sz="2400" b="1" dirty="0">
                <a:latin typeface="+mj-lt"/>
                <a:cs typeface="Times New Roman" panose="02020603050405020304" pitchFamily="18" charset="0"/>
              </a:rPr>
              <a:t>Türkiye Futbol Federasyonu Futbol Disiplin Talimatı </a:t>
            </a:r>
          </a:p>
          <a:p>
            <a:pPr marL="0" indent="0">
              <a:buNone/>
            </a:pPr>
            <a:r>
              <a:rPr lang="tr-TR" sz="2400" dirty="0">
                <a:latin typeface="+mj-lt"/>
                <a:cs typeface="Times New Roman" panose="02020603050405020304" pitchFamily="18" charset="0"/>
              </a:rPr>
              <a:t>Bu Talimatın amacı, amatör ve profesyonel futbol faaliyetlerinde disiplini sağlamak, disiplin kurullarının oluşumunu, çalışma usul ve esaslarını, disiplin ihlali oluşturan fiilleri, bunların cezalarını ve cezaların infazını belirlemektir.</a:t>
            </a:r>
          </a:p>
          <a:p>
            <a:pPr marL="0" indent="0" algn="just">
              <a:buNone/>
            </a:pPr>
            <a:r>
              <a:rPr lang="tr-TR" sz="2400" b="1" dirty="0">
                <a:latin typeface="+mj-lt"/>
                <a:cs typeface="Times New Roman" panose="02020603050405020304" pitchFamily="18" charset="0"/>
              </a:rPr>
              <a:t>Spor Disiplin Yönetmeliği</a:t>
            </a:r>
            <a:r>
              <a:rPr lang="tr-TR" sz="2400" dirty="0">
                <a:latin typeface="+mj-lt"/>
                <a:cs typeface="Times New Roman" panose="02020603050405020304" pitchFamily="18" charset="0"/>
              </a:rPr>
              <a:t>(13.07.2019, R.G., 30830) </a:t>
            </a:r>
          </a:p>
          <a:p>
            <a:pPr marL="0" indent="0" algn="just">
              <a:buNone/>
            </a:pPr>
            <a:r>
              <a:rPr lang="tr-TR" sz="2400" dirty="0">
                <a:latin typeface="+mj-lt"/>
                <a:cs typeface="Times New Roman" panose="02020603050405020304" pitchFamily="18" charset="0"/>
              </a:rPr>
              <a:t>Bu Yönetmeliğin  amacı, Merkez Spor Disiplin Kurulu ve il spor disiplin kurullarının oluşumu, görev, yetki ve sorumlulukları ile çalışma usul ve esaslarını, disiplin ihlalini oluşturan fiilleri, bunların cezalarını ve cezaların infazlarını belirlemektir.</a:t>
            </a:r>
          </a:p>
          <a:p>
            <a:pPr marL="0" indent="0">
              <a:buNone/>
            </a:pPr>
            <a:endParaRPr lang="tr-TR" sz="2400" dirty="0">
              <a:solidFill>
                <a:srgbClr val="FF0000"/>
              </a:solidFill>
              <a:latin typeface="+mj-lt"/>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559946"/>
            <a:ext cx="8229600" cy="792088"/>
          </a:xfrm>
        </p:spPr>
        <p:txBody>
          <a:bodyPr>
            <a:normAutofit/>
          </a:bodyPr>
          <a:lstStyle/>
          <a:p>
            <a:r>
              <a:rPr lang="tr-TR" sz="2800" b="1" dirty="0">
                <a:solidFill>
                  <a:schemeClr val="tx1"/>
                </a:solidFill>
              </a:rPr>
              <a:t>Spor Disiplin Yönetmeliği </a:t>
            </a:r>
            <a:r>
              <a:rPr lang="tr-TR" sz="2800" dirty="0">
                <a:solidFill>
                  <a:schemeClr val="tx1"/>
                </a:solidFill>
              </a:rPr>
              <a:t>(13.07.2019, R.G., 30830)</a:t>
            </a:r>
          </a:p>
        </p:txBody>
      </p:sp>
      <p:sp>
        <p:nvSpPr>
          <p:cNvPr id="3" name="2 İçerik Yer Tutucusu"/>
          <p:cNvSpPr>
            <a:spLocks noGrp="1"/>
          </p:cNvSpPr>
          <p:nvPr>
            <p:ph idx="1"/>
          </p:nvPr>
        </p:nvSpPr>
        <p:spPr>
          <a:xfrm>
            <a:off x="457200" y="1340768"/>
            <a:ext cx="8229600" cy="4389120"/>
          </a:xfrm>
        </p:spPr>
        <p:txBody>
          <a:bodyPr>
            <a:normAutofit fontScale="62500" lnSpcReduction="20000"/>
          </a:bodyPr>
          <a:lstStyle/>
          <a:p>
            <a:r>
              <a:rPr lang="tr-TR" b="1" dirty="0"/>
              <a:t>Merkez Spor Disiplin Kurulunun oluşumu</a:t>
            </a:r>
            <a:endParaRPr lang="tr-TR" dirty="0"/>
          </a:p>
          <a:p>
            <a:r>
              <a:rPr lang="tr-TR" b="1" dirty="0">
                <a:latin typeface="Arial" panose="020B0604020202020204" pitchFamily="34" charset="0"/>
                <a:cs typeface="Arial" panose="020B0604020202020204" pitchFamily="34" charset="0"/>
              </a:rPr>
              <a:t>MADDE 5 –</a:t>
            </a:r>
            <a:r>
              <a:rPr lang="tr-TR" dirty="0">
                <a:latin typeface="Arial" panose="020B0604020202020204" pitchFamily="34" charset="0"/>
                <a:cs typeface="Arial" panose="020B0604020202020204" pitchFamily="34" charset="0"/>
              </a:rPr>
              <a:t> (1) Merkez Spor Disiplin Kurulu; Bakan tarafından iki yıl için görevlendirilen yedi asıl ve yedi yedek üyeden oluşur. Üyelerin en az beşinin hukukçu, ikisinin ise spor alanında bilimsel çalışmalar yapmış veya sporda idareci, teknik adam ve benzeri görevlerde bulunmuş kişiler olması şarttır.</a:t>
            </a:r>
          </a:p>
          <a:p>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(2) Merkez Spor Disiplin Kurulu üyeleri kendi aralarından bir Başkan, bir başkan vekili ve bir raportör seçer.</a:t>
            </a:r>
          </a:p>
          <a:p>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 (3) Federasyonlarda veya spor kulüplerinde görevli olanlar, ihtar cezası dışında sportif ceza alanlar, kasten işlenen bir suçtan dolayı bir yıl veya daha fazla bir süre ile hapis cezasına mahkum edilen veya anayasal düzene ve bu düzenin işleyişine karşı suçlar ile casusluk, zimmet, irtikap, rüşvet, hırsızlık, yağma, dolandırıcılık, sahtecilik, güveni kötüye kullanma, hileli iflas gibi yüz kızartıcı veya şeref ve haysiyeti kırıcı suçtan veya ihaleye fesat karıştırma, edimin ifasına fesat karıştırma, suçtan kaynaklanan mal varlığı değerlerini aklama, kaçakçılık, vergi kaçakçılığı, haksız mal edinme ve şike ve teşvik primi suçlarından mahkum olanlar Merkez Spor Disiplin Kurulu üyesi olarak görevlendirilemez.</a:t>
            </a:r>
          </a:p>
          <a:p>
            <a:endParaRPr lang="tr-TR"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533400"/>
            <a:ext cx="8229600" cy="1143000"/>
          </a:xfrm>
        </p:spPr>
        <p:txBody>
          <a:bodyPr>
            <a:normAutofit/>
          </a:bodyPr>
          <a:lstStyle/>
          <a:p>
            <a:pPr algn="ctr"/>
            <a:r>
              <a:rPr lang="tr-TR" sz="2800" b="1" dirty="0">
                <a:solidFill>
                  <a:schemeClr val="tx1"/>
                </a:solidFill>
              </a:rPr>
              <a:t>Merkez Spor Disiplin Kurulunun görevleri</a:t>
            </a:r>
            <a:br>
              <a:rPr lang="tr-TR" sz="2800" dirty="0">
                <a:solidFill>
                  <a:schemeClr val="tx1"/>
                </a:solidFill>
              </a:rPr>
            </a:br>
            <a:endParaRPr lang="tr-TR" sz="2800" dirty="0">
              <a:solidFill>
                <a:schemeClr val="tx1"/>
              </a:solidFill>
            </a:endParaRPr>
          </a:p>
        </p:txBody>
      </p:sp>
      <p:sp>
        <p:nvSpPr>
          <p:cNvPr id="3" name="2 İçerik Yer Tutucusu"/>
          <p:cNvSpPr>
            <a:spLocks noGrp="1"/>
          </p:cNvSpPr>
          <p:nvPr>
            <p:ph idx="1"/>
          </p:nvPr>
        </p:nvSpPr>
        <p:spPr>
          <a:xfrm>
            <a:off x="457200" y="1340768"/>
            <a:ext cx="8229600" cy="4389120"/>
          </a:xfrm>
        </p:spPr>
        <p:txBody>
          <a:bodyPr>
            <a:normAutofit fontScale="62500" lnSpcReduction="20000"/>
          </a:bodyPr>
          <a:lstStyle/>
          <a:p>
            <a:pPr marL="0" indent="0">
              <a:buNone/>
            </a:pPr>
            <a:r>
              <a:rPr lang="tr-TR" b="1" dirty="0">
                <a:latin typeface="Arial" panose="020B0604020202020204" pitchFamily="34" charset="0"/>
                <a:cs typeface="Arial" panose="020B0604020202020204" pitchFamily="34" charset="0"/>
              </a:rPr>
              <a:t>MADDE 6 –</a:t>
            </a:r>
            <a:r>
              <a:rPr lang="tr-TR" dirty="0">
                <a:latin typeface="Arial" panose="020B0604020202020204" pitchFamily="34" charset="0"/>
                <a:cs typeface="Arial" panose="020B0604020202020204" pitchFamily="34" charset="0"/>
              </a:rPr>
              <a:t>  Merkez Spor Disiplin Kurulunun görevleri şunlardır:</a:t>
            </a:r>
          </a:p>
          <a:p>
            <a:pPr marL="0" indent="0">
              <a:buNone/>
            </a:pPr>
            <a:r>
              <a:rPr lang="tr-TR" dirty="0">
                <a:latin typeface="Arial" panose="020B0604020202020204" pitchFamily="34" charset="0"/>
                <a:cs typeface="Arial" panose="020B0604020202020204" pitchFamily="34" charset="0"/>
              </a:rPr>
              <a:t>a)Federasyonların başkan ve yönetim kurulu üyeleri ile bağımsız spor federasyonlarının disiplin ve denetim kurulu üyelerinin spor ahlakına ve disiplinine aykırı davranışlarının tespiti üzerine Bakan tarafından sevk edilmeleri üzerine bunlar hakkında karar vermek.</a:t>
            </a:r>
          </a:p>
          <a:p>
            <a:pPr marL="514350" indent="-514350">
              <a:buAutoNum type="alphaLcParenR"/>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b) Bağlı federasyonlarca ve bunların izni ile yapılan spor müsabakası ve faaliyetlerde meydana gelen disiplin ihlalleri hakkında karar vermek.</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c) İl spor disiplin kurullarının verdiği kararlara karşı yapılan itirazları incelemek ve kesin olarak karar vermek.</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ç) İl spor disiplin kurullarının başkan ve üyelerinin spor ahlakına ve disiplinine aykırı davranışlarının tespiti </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halinde o yerin valisi tarafından sevk edilmeleri üzerine bunlar hakkında karar vermek.</a:t>
            </a:r>
          </a:p>
          <a:p>
            <a:pPr marL="0" indent="0">
              <a:buNone/>
            </a:pPr>
            <a:r>
              <a:rPr lang="tr-TR" dirty="0">
                <a:latin typeface="Arial" panose="020B0604020202020204" pitchFamily="34" charset="0"/>
                <a:cs typeface="Arial" panose="020B0604020202020204" pitchFamily="34" charset="0"/>
              </a:rPr>
              <a:t>d) İl spor disiplin kurulları arasındaki görev ve yetki uyuşmazlıklarına ilişkin kesin karar vermek.</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e) Disiplin yargılamasına ilişkin iş ve işlemleri spor bilgi sistemine kaydetmek.</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68265B-AC00-49D7-A388-3BE0F1B59C3E}"/>
              </a:ext>
            </a:extLst>
          </p:cNvPr>
          <p:cNvSpPr>
            <a:spLocks noGrp="1"/>
          </p:cNvSpPr>
          <p:nvPr>
            <p:ph idx="4294967295"/>
          </p:nvPr>
        </p:nvSpPr>
        <p:spPr>
          <a:xfrm>
            <a:off x="539552" y="1268760"/>
            <a:ext cx="8229600" cy="4389437"/>
          </a:xfrm>
        </p:spPr>
        <p:txBody>
          <a:bodyPr>
            <a:normAutofit fontScale="62500" lnSpcReduction="20000"/>
          </a:bodyPr>
          <a:lstStyle/>
          <a:p>
            <a:pPr marL="0" indent="0">
              <a:buNone/>
            </a:pPr>
            <a:r>
              <a:rPr lang="tr-TR" sz="3800" b="1" dirty="0">
                <a:latin typeface="Arial" panose="020B0604020202020204" pitchFamily="34" charset="0"/>
                <a:cs typeface="Arial" panose="020B0604020202020204" pitchFamily="34" charset="0"/>
              </a:rPr>
              <a:t>İl spor disiplin kurullarının oluşumu</a:t>
            </a:r>
            <a:endParaRPr lang="tr-TR" sz="3800" dirty="0">
              <a:latin typeface="Arial" panose="020B0604020202020204" pitchFamily="34" charset="0"/>
              <a:cs typeface="Arial" panose="020B0604020202020204" pitchFamily="34" charset="0"/>
            </a:endParaRPr>
          </a:p>
          <a:p>
            <a:pPr marL="0" indent="0">
              <a:buNone/>
            </a:pPr>
            <a:r>
              <a:rPr lang="tr-TR" b="1" dirty="0">
                <a:latin typeface="Arial" panose="020B0604020202020204" pitchFamily="34" charset="0"/>
                <a:cs typeface="Arial" panose="020B0604020202020204" pitchFamily="34" charset="0"/>
              </a:rPr>
              <a:t>MADDE 8 –</a:t>
            </a:r>
            <a:r>
              <a:rPr lang="tr-TR" dirty="0">
                <a:latin typeface="Arial" panose="020B0604020202020204" pitchFamily="34" charset="0"/>
                <a:cs typeface="Arial" panose="020B0604020202020204" pitchFamily="34" charset="0"/>
              </a:rPr>
              <a:t> (1) Her ilde oluşturulacak kurul, il müdürünün teklifi ve valinin onayı ile iki yıl için görevlendirilen beş asıl ve beş yedek üyeden oluşur. Üyelerin en az üçünün hukukçu, ikisinin ise spor alanında bilimsel çalışmalar yapmış veya sporda idareci, teknik adam ve benzeri görevlerde bulunmuş kişiler olması şarttır.</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(2) Kurul üyeleri kendi aralarından bir başkan, bir başkan vekili ve bir raportör seçer.</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 (3) Federasyonlarda veya spor kulüplerinde görevli olanlar, ihtar cezası dışında sportif ceza alanlar, kasten işlenen bir suçtan dolayı bir yıl veya daha fazla bir süre ile hapis cezasına mahkûm edilen veya anayasal düzene ve bu düzenin işleyişine karşı suçlar ile casusluk, zimmet, irtikap, rüşvet, hırsızlık, yağma, dolandırıcılık, sahtecilik, güveni kötüye kullanma, hileli iflas gibi yüz kızartıcı veya şeref ve haysiyeti kırıcı suçtan veya ihaleye fesat karıştırma, edimin ifasına fesat karıştırma, suçtan kaynaklanan mal varlığı değerlerini aklama, kaçakçılık, vergi kaçakçılığı, haksız mal edinme ve şike ve teşvik primi suçlarından mahkum olanlar kurul üyesi olarak görevlendirilemez.</a:t>
            </a:r>
          </a:p>
          <a:p>
            <a:pPr marL="0" indent="0">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8698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F3FDF0-73BF-42E8-8400-685E0B087F41}"/>
              </a:ext>
            </a:extLst>
          </p:cNvPr>
          <p:cNvSpPr>
            <a:spLocks noGrp="1"/>
          </p:cNvSpPr>
          <p:nvPr>
            <p:ph type="title" idx="4294967295"/>
          </p:nvPr>
        </p:nvSpPr>
        <p:spPr>
          <a:xfrm>
            <a:off x="395536" y="806797"/>
            <a:ext cx="8229600" cy="923925"/>
          </a:xfrm>
        </p:spPr>
        <p:txBody>
          <a:bodyPr>
            <a:normAutofit fontScale="90000"/>
          </a:bodyPr>
          <a:lstStyle/>
          <a:p>
            <a:r>
              <a:rPr lang="tr-TR" sz="3200" b="1" dirty="0">
                <a:solidFill>
                  <a:schemeClr val="tx1"/>
                </a:solidFill>
              </a:rPr>
              <a:t>İl spor disiplin kurullarının görevleri</a:t>
            </a:r>
            <a:br>
              <a:rPr lang="tr-TR" sz="3200" dirty="0">
                <a:solidFill>
                  <a:schemeClr val="tx1"/>
                </a:solidFill>
              </a:rPr>
            </a:br>
            <a:endParaRPr lang="tr-TR" sz="3200" dirty="0">
              <a:solidFill>
                <a:schemeClr val="tx1"/>
              </a:solidFill>
            </a:endParaRPr>
          </a:p>
        </p:txBody>
      </p:sp>
      <p:sp>
        <p:nvSpPr>
          <p:cNvPr id="3" name="İçerik Yer Tutucusu 2">
            <a:extLst>
              <a:ext uri="{FF2B5EF4-FFF2-40B4-BE49-F238E27FC236}">
                <a16:creationId xmlns:a16="http://schemas.microsoft.com/office/drawing/2014/main" id="{A6D1B399-91C4-4BEC-BF50-F5B95AC14C8A}"/>
              </a:ext>
            </a:extLst>
          </p:cNvPr>
          <p:cNvSpPr>
            <a:spLocks noGrp="1"/>
          </p:cNvSpPr>
          <p:nvPr>
            <p:ph idx="4294967295"/>
          </p:nvPr>
        </p:nvSpPr>
        <p:spPr>
          <a:xfrm>
            <a:off x="251520" y="1268760"/>
            <a:ext cx="8229600" cy="4389437"/>
          </a:xfrm>
        </p:spPr>
        <p:txBody>
          <a:bodyPr>
            <a:noAutofit/>
          </a:bodyPr>
          <a:lstStyle/>
          <a:p>
            <a:pPr marL="0" indent="0">
              <a:buNone/>
            </a:pPr>
            <a:r>
              <a:rPr lang="tr-TR" sz="1600" b="1" dirty="0">
                <a:latin typeface="Arial" panose="020B0604020202020204" pitchFamily="34" charset="0"/>
                <a:cs typeface="Arial" panose="020B0604020202020204" pitchFamily="34" charset="0"/>
              </a:rPr>
              <a:t>MADDE 9 –</a:t>
            </a:r>
            <a:r>
              <a:rPr lang="tr-TR" sz="1600" dirty="0">
                <a:latin typeface="Arial" panose="020B0604020202020204" pitchFamily="34" charset="0"/>
                <a:cs typeface="Arial" panose="020B0604020202020204" pitchFamily="34" charset="0"/>
              </a:rPr>
              <a:t>  İl spor disiplin kurullarının görevleri şunlardır:</a:t>
            </a:r>
          </a:p>
          <a:p>
            <a:pPr marL="0" indent="0">
              <a:buNone/>
            </a:pPr>
            <a:r>
              <a:rPr lang="tr-TR" sz="1600" dirty="0">
                <a:latin typeface="Arial" panose="020B0604020202020204" pitchFamily="34" charset="0"/>
                <a:cs typeface="Arial" panose="020B0604020202020204" pitchFamily="34" charset="0"/>
              </a:rPr>
              <a:t>1) İl müdürlüklerince düzenlenen, izin verilen, bağlı federasyonlar tarafından il müdürlükleri ile koordineli bir şekilde düzenlenen spor müsabakaları ve faaliyetlerinde, bağımsız spor federasyonlarının il müdürlükleri ile birlikte il düzeyinde düzenledikleri spor müsabakaları ve faaliyetlerinde, Bakanlık tarafından Milli Eğitim Bakanlığına bağlı eğitim ve öğretim kurumları arasında düzenlenen yurt içi spor müsabakaları ve faaliyetlerinde meydana gelen disiplin ihlalleri hakkında karar vermek.</a:t>
            </a:r>
          </a:p>
          <a:p>
            <a:pPr marL="0" indent="0">
              <a:buNone/>
            </a:pPr>
            <a:r>
              <a:rPr lang="tr-TR" sz="1600" dirty="0">
                <a:latin typeface="Arial" panose="020B0604020202020204" pitchFamily="34" charset="0"/>
                <a:cs typeface="Arial" panose="020B0604020202020204" pitchFamily="34" charset="0"/>
              </a:rPr>
              <a:t>2) Disiplin yargılamasına ilişkin iş ve işlemleri spor bilgi sistemi üzerinden yürütmek.</a:t>
            </a:r>
          </a:p>
          <a:p>
            <a:pPr marL="0" indent="0">
              <a:buNone/>
            </a:pPr>
            <a:endParaRPr lang="tr-TR" sz="1600" dirty="0">
              <a:latin typeface="Arial" panose="020B0604020202020204" pitchFamily="34" charset="0"/>
              <a:cs typeface="Arial" panose="020B0604020202020204" pitchFamily="34" charset="0"/>
            </a:endParaRPr>
          </a:p>
          <a:p>
            <a:pPr marL="0" indent="0">
              <a:buNone/>
            </a:pPr>
            <a:r>
              <a:rPr lang="tr-TR" sz="1600" b="1" dirty="0">
                <a:latin typeface="Arial" panose="020B0604020202020204" pitchFamily="34" charset="0"/>
                <a:cs typeface="Arial" panose="020B0604020202020204" pitchFamily="34" charset="0"/>
              </a:rPr>
              <a:t>Milli Eğitim Bakanlığına bağlı eğitim ve öğretim kurumları arasında yurt içinde </a:t>
            </a:r>
            <a:r>
              <a:rPr lang="tr-TR" sz="1600" dirty="0">
                <a:latin typeface="Arial" panose="020B0604020202020204" pitchFamily="34" charset="0"/>
                <a:cs typeface="Arial" panose="020B0604020202020204" pitchFamily="34" charset="0"/>
              </a:rPr>
              <a:t>yapılan müsabaka ve faaliyetlere ilişkin grup, yarı final ve Türkiye birinciliği müsabakalarında meydana gelen disiplin ihlalleri hakkında karar verme görev ve yetkisi müsabakanın oynandığı yer il spor disiplin kuruluna aittir.</a:t>
            </a:r>
          </a:p>
          <a:p>
            <a:pPr marL="0" indent="0">
              <a:buNone/>
            </a:pPr>
            <a:r>
              <a:rPr lang="tr-TR" sz="1600" b="1" dirty="0">
                <a:latin typeface="Arial" panose="020B0604020202020204" pitchFamily="34" charset="0"/>
                <a:cs typeface="Arial" panose="020B0604020202020204" pitchFamily="34" charset="0"/>
              </a:rPr>
              <a:t>Milli Eğitim Bakanlığına bağlı eğitim ve öğretim kurumları arasında yapılan yurt dışı </a:t>
            </a:r>
            <a:r>
              <a:rPr lang="tr-TR" sz="1600" dirty="0">
                <a:latin typeface="Arial" panose="020B0604020202020204" pitchFamily="34" charset="0"/>
                <a:cs typeface="Arial" panose="020B0604020202020204" pitchFamily="34" charset="0"/>
              </a:rPr>
              <a:t>müsabaka ve faaliyetlere ilişkin olarak meydana gelen disiplin ihlalleri hakkında karar verme görev ve yetkisi ilgili federasyon disiplin kuruluna aittir.</a:t>
            </a:r>
          </a:p>
          <a:p>
            <a:pPr marL="0" indent="0">
              <a:buNone/>
            </a:pPr>
            <a:r>
              <a:rPr lang="tr-TR" sz="1600" dirty="0">
                <a:latin typeface="Arial" panose="020B0604020202020204" pitchFamily="34" charset="0"/>
                <a:cs typeface="Arial" panose="020B0604020202020204" pitchFamily="34" charset="0"/>
              </a:rPr>
              <a:t> </a:t>
            </a:r>
            <a:r>
              <a:rPr lang="tr-TR" sz="1600" b="1" dirty="0">
                <a:latin typeface="Arial" panose="020B0604020202020204" pitchFamily="34" charset="0"/>
                <a:cs typeface="Arial" panose="020B0604020202020204" pitchFamily="34" charset="0"/>
              </a:rPr>
              <a:t>Bağımsız spor federasyonlarının </a:t>
            </a:r>
            <a:r>
              <a:rPr lang="tr-TR" sz="1600" dirty="0">
                <a:latin typeface="Arial" panose="020B0604020202020204" pitchFamily="34" charset="0"/>
                <a:cs typeface="Arial" panose="020B0604020202020204" pitchFamily="34" charset="0"/>
              </a:rPr>
              <a:t>il müdürlükleri ile birlikte il düzeyinde düzenledikleri yerel müsabaka ve faaliyetler kapsamında düzenlenen bölge, Anadolu ve Türkiye şampiyonalarında meydana gelen disiplin ihlalleri hakkında karar verme görev ve yetkisi </a:t>
            </a:r>
            <a:r>
              <a:rPr lang="tr-TR" sz="1600" b="1" dirty="0">
                <a:latin typeface="Arial" panose="020B0604020202020204" pitchFamily="34" charset="0"/>
                <a:cs typeface="Arial" panose="020B0604020202020204" pitchFamily="34" charset="0"/>
              </a:rPr>
              <a:t>ilgili federasyon disiplin kuruluna aittir.</a:t>
            </a:r>
          </a:p>
          <a:p>
            <a:pPr marL="0" indent="0">
              <a:buNone/>
            </a:pPr>
            <a:endParaRPr lang="tr-TR" sz="1600" dirty="0"/>
          </a:p>
        </p:txBody>
      </p:sp>
    </p:spTree>
    <p:extLst>
      <p:ext uri="{BB962C8B-B14F-4D97-AF65-F5344CB8AC3E}">
        <p14:creationId xmlns:p14="http://schemas.microsoft.com/office/powerpoint/2010/main" val="133863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64B7A45-4E97-4300-90E0-19941B75875A}"/>
              </a:ext>
            </a:extLst>
          </p:cNvPr>
          <p:cNvSpPr/>
          <p:nvPr/>
        </p:nvSpPr>
        <p:spPr>
          <a:xfrm>
            <a:off x="215516" y="397401"/>
            <a:ext cx="8712968" cy="6063198"/>
          </a:xfrm>
          <a:prstGeom prst="rect">
            <a:avLst/>
          </a:prstGeom>
        </p:spPr>
        <p:txBody>
          <a:bodyPr wrap="square">
            <a:spAutoFit/>
          </a:bodyPr>
          <a:lstStyle/>
          <a:p>
            <a:pPr indent="359410" algn="just">
              <a:spcAft>
                <a:spcPts val="0"/>
              </a:spcAft>
            </a:pPr>
            <a:r>
              <a:rPr lang="tr-TR" sz="2800" b="1" dirty="0">
                <a:latin typeface="+mj-lt"/>
                <a:ea typeface="Times New Roman" panose="02020603050405020304" pitchFamily="18" charset="0"/>
                <a:cs typeface="Arial" panose="020B0604020202020204" pitchFamily="34" charset="0"/>
              </a:rPr>
              <a:t>Disiplin Cezaları</a:t>
            </a:r>
            <a:endParaRPr lang="tr-TR" sz="2800" dirty="0">
              <a:latin typeface="+mj-lt"/>
              <a:ea typeface="Calibri" panose="020F0502020204030204" pitchFamily="34" charset="0"/>
              <a:cs typeface="Arial" panose="020B0604020202020204" pitchFamily="34" charset="0"/>
            </a:endParaRPr>
          </a:p>
          <a:p>
            <a:pPr indent="359410" algn="just">
              <a:spcAft>
                <a:spcPts val="0"/>
              </a:spcAft>
            </a:pPr>
            <a:r>
              <a:rPr lang="tr-TR" b="1" dirty="0">
                <a:latin typeface="Arial" panose="020B0604020202020204" pitchFamily="34" charset="0"/>
                <a:ea typeface="Times New Roman" panose="02020603050405020304" pitchFamily="18" charset="0"/>
                <a:cs typeface="Arial" panose="020B0604020202020204" pitchFamily="34" charset="0"/>
              </a:rPr>
              <a:t>MADDE 25 –</a:t>
            </a:r>
            <a:r>
              <a:rPr lang="tr-TR" dirty="0">
                <a:latin typeface="Arial" panose="020B0604020202020204" pitchFamily="34" charset="0"/>
                <a:ea typeface="Times New Roman" panose="02020603050405020304" pitchFamily="18" charset="0"/>
                <a:cs typeface="Arial" panose="020B0604020202020204" pitchFamily="34" charset="0"/>
              </a:rPr>
              <a:t> (1) Disiplin cezaları şunlardır:</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spcAft>
                <a:spcPts val="0"/>
              </a:spcAft>
            </a:pPr>
            <a:r>
              <a:rPr lang="tr-TR" dirty="0">
                <a:latin typeface="Arial" panose="020B0604020202020204" pitchFamily="34" charset="0"/>
                <a:ea typeface="Times New Roman" panose="02020603050405020304" pitchFamily="18" charset="0"/>
                <a:cs typeface="Arial" panose="020B0604020202020204" pitchFamily="34" charset="0"/>
              </a:rPr>
              <a:t>a) </a:t>
            </a:r>
            <a:r>
              <a:rPr lang="tr-TR" b="1" dirty="0">
                <a:latin typeface="Arial" panose="020B0604020202020204" pitchFamily="34" charset="0"/>
                <a:ea typeface="Times New Roman" panose="02020603050405020304" pitchFamily="18" charset="0"/>
                <a:cs typeface="Arial" panose="020B0604020202020204" pitchFamily="34" charset="0"/>
              </a:rPr>
              <a:t>İhtar;</a:t>
            </a:r>
            <a:r>
              <a:rPr lang="tr-TR" dirty="0">
                <a:latin typeface="Arial" panose="020B0604020202020204" pitchFamily="34" charset="0"/>
                <a:ea typeface="Times New Roman" panose="02020603050405020304" pitchFamily="18" charset="0"/>
                <a:cs typeface="Arial" panose="020B0604020202020204" pitchFamily="34" charset="0"/>
              </a:rPr>
              <a:t> gerçekleştirilen disiplin ihlalinin esasının yazılı olarak hatırlatılmasıdır.</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spcAft>
                <a:spcPts val="0"/>
              </a:spcAft>
            </a:pPr>
            <a:r>
              <a:rPr lang="tr-TR" dirty="0">
                <a:latin typeface="Arial" panose="020B0604020202020204" pitchFamily="34" charset="0"/>
                <a:ea typeface="Times New Roman" panose="02020603050405020304" pitchFamily="18" charset="0"/>
                <a:cs typeface="Arial" panose="020B0604020202020204" pitchFamily="34" charset="0"/>
              </a:rPr>
              <a:t>b</a:t>
            </a:r>
            <a:r>
              <a:rPr lang="tr-TR" b="1" dirty="0">
                <a:latin typeface="Arial" panose="020B0604020202020204" pitchFamily="34" charset="0"/>
                <a:ea typeface="Times New Roman" panose="02020603050405020304" pitchFamily="18" charset="0"/>
                <a:cs typeface="Arial" panose="020B0604020202020204" pitchFamily="34" charset="0"/>
              </a:rPr>
              <a:t>) Kınama; </a:t>
            </a:r>
            <a:r>
              <a:rPr lang="tr-TR" dirty="0">
                <a:latin typeface="Arial" panose="020B0604020202020204" pitchFamily="34" charset="0"/>
                <a:ea typeface="Times New Roman" panose="02020603050405020304" pitchFamily="18" charset="0"/>
                <a:cs typeface="Arial" panose="020B0604020202020204" pitchFamily="34" charset="0"/>
              </a:rPr>
              <a:t>sorumluların eylemlerinin tasvip edilmediğinin yazılı olarak bildirilmesidir.</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spcAft>
                <a:spcPts val="0"/>
              </a:spcAft>
            </a:pPr>
            <a:r>
              <a:rPr lang="tr-TR" dirty="0">
                <a:latin typeface="Arial" panose="020B0604020202020204" pitchFamily="34" charset="0"/>
                <a:ea typeface="Times New Roman" panose="02020603050405020304" pitchFamily="18" charset="0"/>
                <a:cs typeface="Arial" panose="020B0604020202020204" pitchFamily="34" charset="0"/>
              </a:rPr>
              <a:t>c) </a:t>
            </a:r>
            <a:r>
              <a:rPr lang="tr-TR" b="1" dirty="0">
                <a:latin typeface="Arial" panose="020B0604020202020204" pitchFamily="34" charset="0"/>
                <a:ea typeface="Times New Roman" panose="02020603050405020304" pitchFamily="18" charset="0"/>
                <a:cs typeface="Arial" panose="020B0604020202020204" pitchFamily="34" charset="0"/>
              </a:rPr>
              <a:t>Para cez</a:t>
            </a:r>
            <a:r>
              <a:rPr lang="tr-TR" dirty="0">
                <a:latin typeface="Arial" panose="020B0604020202020204" pitchFamily="34" charset="0"/>
                <a:ea typeface="Times New Roman" panose="02020603050405020304" pitchFamily="18" charset="0"/>
                <a:cs typeface="Arial" panose="020B0604020202020204" pitchFamily="34" charset="0"/>
              </a:rPr>
              <a:t>ası; kişi, kulüp veya takımların, belirli bir meblağı Bakanlık, ilgili il müdürlüğü veya bağlı federasyona ödemeye mahkûm edilmesidir. Para cezasına ilişkin esaslar şunlardır:</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spcAft>
                <a:spcPts val="0"/>
              </a:spcAft>
            </a:pPr>
            <a:r>
              <a:rPr lang="tr-TR" dirty="0">
                <a:latin typeface="Arial" panose="020B0604020202020204" pitchFamily="34" charset="0"/>
                <a:ea typeface="Times New Roman" panose="02020603050405020304" pitchFamily="18" charset="0"/>
                <a:cs typeface="Arial" panose="020B0604020202020204" pitchFamily="34" charset="0"/>
              </a:rPr>
              <a:t>ç) </a:t>
            </a:r>
            <a:r>
              <a:rPr lang="tr-TR" b="1" dirty="0">
                <a:latin typeface="Arial" panose="020B0604020202020204" pitchFamily="34" charset="0"/>
                <a:ea typeface="Times New Roman" panose="02020603050405020304" pitchFamily="18" charset="0"/>
                <a:cs typeface="Arial" panose="020B0604020202020204" pitchFamily="34" charset="0"/>
              </a:rPr>
              <a:t>Ödüllerin iadesi; </a:t>
            </a:r>
            <a:r>
              <a:rPr lang="tr-TR" dirty="0">
                <a:latin typeface="Arial" panose="020B0604020202020204" pitchFamily="34" charset="0"/>
                <a:ea typeface="Times New Roman" panose="02020603050405020304" pitchFamily="18" charset="0"/>
                <a:cs typeface="Arial" panose="020B0604020202020204" pitchFamily="34" charset="0"/>
              </a:rPr>
              <a:t>kulüp, takım veya kişilerin kazandıkları müsabaka derecesi, para, kupa, madalya ve benzeri menfaatleri iade etmeleridir.</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spcAft>
                <a:spcPts val="0"/>
              </a:spcAft>
            </a:pPr>
            <a:r>
              <a:rPr lang="tr-TR" dirty="0">
                <a:latin typeface="Arial" panose="020B0604020202020204" pitchFamily="34" charset="0"/>
                <a:ea typeface="Times New Roman" panose="02020603050405020304" pitchFamily="18" charset="0"/>
                <a:cs typeface="Arial" panose="020B0604020202020204" pitchFamily="34" charset="0"/>
              </a:rPr>
              <a:t>d</a:t>
            </a:r>
            <a:r>
              <a:rPr lang="tr-TR" b="1" dirty="0">
                <a:latin typeface="Arial" panose="020B0604020202020204" pitchFamily="34" charset="0"/>
                <a:ea typeface="Times New Roman" panose="02020603050405020304" pitchFamily="18" charset="0"/>
                <a:cs typeface="Arial" panose="020B0604020202020204" pitchFamily="34" charset="0"/>
              </a:rPr>
              <a:t>) İhraç; </a:t>
            </a:r>
            <a:r>
              <a:rPr lang="tr-TR" dirty="0">
                <a:latin typeface="Arial" panose="020B0604020202020204" pitchFamily="34" charset="0"/>
                <a:ea typeface="Times New Roman" panose="02020603050405020304" pitchFamily="18" charset="0"/>
                <a:cs typeface="Arial" panose="020B0604020202020204" pitchFamily="34" charset="0"/>
              </a:rPr>
              <a:t>bir kulübün veya takımın bir organizasyona katılmaktan men edilmesidir.</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spcAft>
                <a:spcPts val="0"/>
              </a:spcAft>
            </a:pPr>
            <a:r>
              <a:rPr lang="tr-TR" dirty="0">
                <a:latin typeface="Arial" panose="020B0604020202020204" pitchFamily="34" charset="0"/>
                <a:ea typeface="Times New Roman" panose="02020603050405020304" pitchFamily="18" charset="0"/>
                <a:cs typeface="Arial" panose="020B0604020202020204" pitchFamily="34" charset="0"/>
              </a:rPr>
              <a:t>e) </a:t>
            </a:r>
            <a:r>
              <a:rPr lang="tr-TR" b="1" dirty="0">
                <a:latin typeface="Arial" panose="020B0604020202020204" pitchFamily="34" charset="0"/>
                <a:ea typeface="Times New Roman" panose="02020603050405020304" pitchFamily="18" charset="0"/>
                <a:cs typeface="Arial" panose="020B0604020202020204" pitchFamily="34" charset="0"/>
              </a:rPr>
              <a:t>Müsabakadan men</a:t>
            </a:r>
            <a:r>
              <a:rPr lang="tr-TR" dirty="0">
                <a:latin typeface="Arial" panose="020B0604020202020204" pitchFamily="34" charset="0"/>
                <a:ea typeface="Times New Roman" panose="02020603050405020304" pitchFamily="18" charset="0"/>
                <a:cs typeface="Arial" panose="020B0604020202020204" pitchFamily="34" charset="0"/>
              </a:rPr>
              <a:t>; sporcu, antrenör ve müsabakada yer alabilen diğer kulüp veya takım görevlilerinin resmi müsabakalara katılmalarının engellenmesidir. Cezanın infazı tamamlanana kadar bu kişilerin lisans ve diğer uygunluk belgeleri askıya alınarak müsabaka isim listelerinde yer almaları ve müsabakada herhangi bir görev almaları engellenir.</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spcAft>
                <a:spcPts val="0"/>
              </a:spcAft>
            </a:pPr>
            <a:r>
              <a:rPr lang="tr-TR" dirty="0">
                <a:latin typeface="Arial" panose="020B0604020202020204" pitchFamily="34" charset="0"/>
                <a:ea typeface="Times New Roman" panose="02020603050405020304" pitchFamily="18" charset="0"/>
                <a:cs typeface="Arial" panose="020B0604020202020204" pitchFamily="34" charset="0"/>
              </a:rPr>
              <a:t>f) </a:t>
            </a:r>
            <a:r>
              <a:rPr lang="tr-TR" b="1" dirty="0">
                <a:latin typeface="Arial" panose="020B0604020202020204" pitchFamily="34" charset="0"/>
                <a:ea typeface="Times New Roman" panose="02020603050405020304" pitchFamily="18" charset="0"/>
                <a:cs typeface="Arial" panose="020B0604020202020204" pitchFamily="34" charset="0"/>
              </a:rPr>
              <a:t>Hak mahrumiyeti</a:t>
            </a:r>
            <a:r>
              <a:rPr lang="tr-TR" dirty="0">
                <a:latin typeface="Arial" panose="020B0604020202020204" pitchFamily="34" charset="0"/>
                <a:ea typeface="Times New Roman" panose="02020603050405020304" pitchFamily="18" charset="0"/>
                <a:cs typeface="Arial" panose="020B0604020202020204" pitchFamily="34" charset="0"/>
              </a:rPr>
              <a:t>; kişinin, ceza süresince Bakanlığın merkez ve taşra teşkilatı, federasyon, spor kulüpleri, takım ve spor kuruluşları nezdinde; idari, sportif, teknik ve sair herhangi bir görev almaktan, bu kapsamda herhangi bir faaliyette veya resmî ilişki ya da yazışmada bulunmaktan men edilmesidir.</a:t>
            </a:r>
            <a:endParaRPr lang="tr-TR"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83661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7F1A23D6-8E0B-47E8-AD82-120F65BF6137}"/>
              </a:ext>
            </a:extLst>
          </p:cNvPr>
          <p:cNvSpPr/>
          <p:nvPr/>
        </p:nvSpPr>
        <p:spPr>
          <a:xfrm>
            <a:off x="251520" y="389530"/>
            <a:ext cx="8640960" cy="5970865"/>
          </a:xfrm>
          <a:prstGeom prst="rect">
            <a:avLst/>
          </a:prstGeom>
        </p:spPr>
        <p:txBody>
          <a:bodyPr wrap="square">
            <a:spAutoFit/>
          </a:bodyPr>
          <a:lstStyle/>
          <a:p>
            <a:pPr indent="359410" algn="ctr"/>
            <a:r>
              <a:rPr lang="tr-TR" sz="2800" b="1" dirty="0">
                <a:latin typeface="+mj-lt"/>
                <a:ea typeface="Times New Roman" panose="02020603050405020304" pitchFamily="18" charset="0"/>
                <a:cs typeface="Times New Roman" panose="02020603050405020304" pitchFamily="18" charset="0"/>
              </a:rPr>
              <a:t>Disiplin Cezaları</a:t>
            </a:r>
            <a:endParaRPr lang="tr-TR" sz="2800" dirty="0">
              <a:latin typeface="+mj-lt"/>
              <a:ea typeface="Calibri" panose="020F0502020204030204" pitchFamily="34" charset="0"/>
              <a:cs typeface="Times New Roman" panose="02020603050405020304" pitchFamily="18" charset="0"/>
            </a:endParaRPr>
          </a:p>
          <a:p>
            <a:pPr indent="359410" algn="just"/>
            <a:endParaRPr lang="tr-TR" b="1" dirty="0">
              <a:latin typeface="Times New Roman" panose="02020603050405020304" pitchFamily="18" charset="0"/>
              <a:ea typeface="Times New Roman" panose="02020603050405020304" pitchFamily="18" charset="0"/>
              <a:cs typeface="Times New Roman" panose="02020603050405020304" pitchFamily="18" charset="0"/>
            </a:endParaRPr>
          </a:p>
          <a:p>
            <a:pPr indent="359410" algn="just"/>
            <a:r>
              <a:rPr lang="tr-TR" sz="1600" b="1" dirty="0">
                <a:latin typeface="Arial" panose="020B0604020202020204" pitchFamily="34" charset="0"/>
                <a:ea typeface="Times New Roman" panose="02020603050405020304" pitchFamily="18" charset="0"/>
                <a:cs typeface="Arial" panose="020B0604020202020204" pitchFamily="34" charset="0"/>
              </a:rPr>
              <a:t>g) Lisans ve diğer uygunluk belgelerinin askıya alınması</a:t>
            </a:r>
            <a:r>
              <a:rPr lang="tr-TR" sz="1600" dirty="0">
                <a:latin typeface="Arial" panose="020B0604020202020204" pitchFamily="34" charset="0"/>
                <a:ea typeface="Times New Roman" panose="02020603050405020304" pitchFamily="18" charset="0"/>
                <a:cs typeface="Arial" panose="020B0604020202020204" pitchFamily="34" charset="0"/>
              </a:rPr>
              <a:t>; kişinin, Bakanlık, il müdürlüğü ve ilgili bağlı federasyon bünyesinde yer alan spor dalları ile ilgili bir faaliyeti yerine getirmesi için gerekli olan lisans ve diğer uygunluk belgelerinin kendisine sağladığı hakları kullanmaktan geçici olarak men edilmesidir.</a:t>
            </a:r>
          </a:p>
          <a:p>
            <a:pPr indent="359410" algn="just"/>
            <a:endParaRPr lang="tr-TR" sz="1600" dirty="0">
              <a:latin typeface="Arial" panose="020B0604020202020204" pitchFamily="34" charset="0"/>
              <a:ea typeface="Calibri" panose="020F0502020204030204" pitchFamily="34" charset="0"/>
              <a:cs typeface="Arial" panose="020B0604020202020204" pitchFamily="34" charset="0"/>
            </a:endParaRPr>
          </a:p>
          <a:p>
            <a:pPr indent="359410" algn="just"/>
            <a:r>
              <a:rPr lang="tr-TR" sz="1600" dirty="0">
                <a:latin typeface="Arial" panose="020B0604020202020204" pitchFamily="34" charset="0"/>
                <a:ea typeface="Times New Roman" panose="02020603050405020304" pitchFamily="18" charset="0"/>
                <a:cs typeface="Arial" panose="020B0604020202020204" pitchFamily="34" charset="0"/>
              </a:rPr>
              <a:t>ğ) </a:t>
            </a:r>
            <a:r>
              <a:rPr lang="tr-TR" sz="1600" b="1" dirty="0">
                <a:latin typeface="Arial" panose="020B0604020202020204" pitchFamily="34" charset="0"/>
                <a:ea typeface="Times New Roman" panose="02020603050405020304" pitchFamily="18" charset="0"/>
                <a:cs typeface="Arial" panose="020B0604020202020204" pitchFamily="34" charset="0"/>
              </a:rPr>
              <a:t>Lisansın ve diğer uygunluk belgelerinin iptali</a:t>
            </a:r>
            <a:r>
              <a:rPr lang="tr-TR" sz="1600" dirty="0">
                <a:latin typeface="Arial" panose="020B0604020202020204" pitchFamily="34" charset="0"/>
                <a:ea typeface="Times New Roman" panose="02020603050405020304" pitchFamily="18" charset="0"/>
                <a:cs typeface="Arial" panose="020B0604020202020204" pitchFamily="34" charset="0"/>
              </a:rPr>
              <a:t>; kişinin, Bakanlık, il müdürlüğü ve ilgili bağlı federasyon bünyesinde yer alan spor dalları ile ilgili bir faaliyeti yerine getirmesi için gerekli olan lisans ve diğer uygunluk belgelerinin iptal edilmesidir.</a:t>
            </a:r>
          </a:p>
          <a:p>
            <a:pPr indent="359410" algn="just"/>
            <a:endParaRPr lang="tr-TR" sz="1600" dirty="0">
              <a:latin typeface="Arial" panose="020B0604020202020204" pitchFamily="34" charset="0"/>
              <a:ea typeface="Calibri" panose="020F0502020204030204" pitchFamily="34" charset="0"/>
              <a:cs typeface="Arial" panose="020B0604020202020204" pitchFamily="34" charset="0"/>
            </a:endParaRPr>
          </a:p>
          <a:p>
            <a:pPr indent="359410" algn="just"/>
            <a:r>
              <a:rPr lang="tr-TR" sz="1600" dirty="0">
                <a:latin typeface="Arial" panose="020B0604020202020204" pitchFamily="34" charset="0"/>
                <a:ea typeface="Times New Roman" panose="02020603050405020304" pitchFamily="18" charset="0"/>
                <a:cs typeface="Arial" panose="020B0604020202020204" pitchFamily="34" charset="0"/>
              </a:rPr>
              <a:t>h) </a:t>
            </a:r>
            <a:r>
              <a:rPr lang="tr-TR" sz="1600" b="1" dirty="0">
                <a:latin typeface="Arial" panose="020B0604020202020204" pitchFamily="34" charset="0"/>
                <a:ea typeface="Times New Roman" panose="02020603050405020304" pitchFamily="18" charset="0"/>
                <a:cs typeface="Arial" panose="020B0604020202020204" pitchFamily="34" charset="0"/>
              </a:rPr>
              <a:t>Tescilin iptali</a:t>
            </a:r>
            <a:r>
              <a:rPr lang="tr-TR" sz="1600" dirty="0">
                <a:latin typeface="Arial" panose="020B0604020202020204" pitchFamily="34" charset="0"/>
                <a:ea typeface="Times New Roman" panose="02020603050405020304" pitchFamily="18" charset="0"/>
                <a:cs typeface="Arial" panose="020B0604020202020204" pitchFamily="34" charset="0"/>
              </a:rPr>
              <a:t>; kulüp veya takımın, Bakanlık, il müdürlüğü ve ilgili bağlı federasyon nezdindeki tescil kaydının iptal edilmesidir.</a:t>
            </a:r>
          </a:p>
          <a:p>
            <a:pPr indent="359410" algn="just"/>
            <a:endParaRPr lang="tr-TR" sz="1600" dirty="0">
              <a:latin typeface="Arial" panose="020B0604020202020204" pitchFamily="34" charset="0"/>
              <a:ea typeface="Calibri" panose="020F0502020204030204" pitchFamily="34" charset="0"/>
              <a:cs typeface="Arial" panose="020B0604020202020204" pitchFamily="34" charset="0"/>
            </a:endParaRPr>
          </a:p>
          <a:p>
            <a:pPr indent="359410" algn="just"/>
            <a:r>
              <a:rPr lang="tr-TR" sz="1600" dirty="0">
                <a:latin typeface="Arial" panose="020B0604020202020204" pitchFamily="34" charset="0"/>
                <a:ea typeface="Times New Roman" panose="02020603050405020304" pitchFamily="18" charset="0"/>
                <a:cs typeface="Arial" panose="020B0604020202020204" pitchFamily="34" charset="0"/>
              </a:rPr>
              <a:t>ı) </a:t>
            </a:r>
            <a:r>
              <a:rPr lang="tr-TR" sz="1600" b="1" dirty="0">
                <a:latin typeface="Arial" panose="020B0604020202020204" pitchFamily="34" charset="0"/>
                <a:ea typeface="Times New Roman" panose="02020603050405020304" pitchFamily="18" charset="0"/>
                <a:cs typeface="Arial" panose="020B0604020202020204" pitchFamily="34" charset="0"/>
              </a:rPr>
              <a:t>Seyircisiz oynama</a:t>
            </a:r>
            <a:r>
              <a:rPr lang="tr-TR" sz="1600" dirty="0">
                <a:latin typeface="Arial" panose="020B0604020202020204" pitchFamily="34" charset="0"/>
                <a:ea typeface="Times New Roman" panose="02020603050405020304" pitchFamily="18" charset="0"/>
                <a:cs typeface="Arial" panose="020B0604020202020204" pitchFamily="34" charset="0"/>
              </a:rPr>
              <a:t>; kulüp veya takımın resmî müsabakalarının seyircisiz olarak oynanmasına karar verilmesidir.</a:t>
            </a:r>
            <a:endParaRPr lang="tr-TR" sz="1600" dirty="0">
              <a:latin typeface="Arial" panose="020B0604020202020204" pitchFamily="34" charset="0"/>
              <a:ea typeface="Calibri" panose="020F0502020204030204" pitchFamily="34" charset="0"/>
              <a:cs typeface="Arial" panose="020B0604020202020204" pitchFamily="34" charset="0"/>
            </a:endParaRPr>
          </a:p>
          <a:p>
            <a:pPr indent="359410" algn="just"/>
            <a:r>
              <a:rPr lang="tr-TR" sz="1600" dirty="0">
                <a:latin typeface="Arial" panose="020B0604020202020204" pitchFamily="34" charset="0"/>
                <a:ea typeface="Times New Roman" panose="02020603050405020304" pitchFamily="18" charset="0"/>
                <a:cs typeface="Arial" panose="020B0604020202020204" pitchFamily="34" charset="0"/>
              </a:rPr>
              <a:t>i) </a:t>
            </a:r>
            <a:r>
              <a:rPr lang="tr-TR" sz="1600" b="1" dirty="0">
                <a:latin typeface="Arial" panose="020B0604020202020204" pitchFamily="34" charset="0"/>
                <a:ea typeface="Times New Roman" panose="02020603050405020304" pitchFamily="18" charset="0"/>
                <a:cs typeface="Arial" panose="020B0604020202020204" pitchFamily="34" charset="0"/>
              </a:rPr>
              <a:t>Saha kapatma</a:t>
            </a:r>
            <a:r>
              <a:rPr lang="tr-TR" sz="1600" dirty="0">
                <a:latin typeface="Arial" panose="020B0604020202020204" pitchFamily="34" charset="0"/>
                <a:ea typeface="Times New Roman" panose="02020603050405020304" pitchFamily="18" charset="0"/>
                <a:cs typeface="Arial" panose="020B0604020202020204" pitchFamily="34" charset="0"/>
              </a:rPr>
              <a:t>; kulüp veya takımın resmî müsabakasını kendi sahası dışındaki başka bir sahada oynamasına karar verilmesidir.</a:t>
            </a:r>
            <a:endParaRPr lang="tr-TR" sz="1600" dirty="0">
              <a:latin typeface="Arial" panose="020B0604020202020204" pitchFamily="34" charset="0"/>
              <a:ea typeface="Calibri" panose="020F0502020204030204" pitchFamily="34" charset="0"/>
              <a:cs typeface="Arial" panose="020B0604020202020204" pitchFamily="34" charset="0"/>
            </a:endParaRPr>
          </a:p>
          <a:p>
            <a:pPr indent="359410" algn="just"/>
            <a:r>
              <a:rPr lang="tr-TR" sz="1600" dirty="0">
                <a:latin typeface="Arial" panose="020B0604020202020204" pitchFamily="34" charset="0"/>
                <a:ea typeface="Times New Roman" panose="02020603050405020304" pitchFamily="18" charset="0"/>
                <a:cs typeface="Arial" panose="020B0604020202020204" pitchFamily="34" charset="0"/>
              </a:rPr>
              <a:t>j) </a:t>
            </a:r>
            <a:r>
              <a:rPr lang="tr-TR" sz="1600" b="1" dirty="0">
                <a:latin typeface="Arial" panose="020B0604020202020204" pitchFamily="34" charset="0"/>
                <a:ea typeface="Times New Roman" panose="02020603050405020304" pitchFamily="18" charset="0"/>
                <a:cs typeface="Arial" panose="020B0604020202020204" pitchFamily="34" charset="0"/>
              </a:rPr>
              <a:t>Hükmen mağlubiyet</a:t>
            </a:r>
            <a:r>
              <a:rPr lang="tr-TR" sz="1600" dirty="0">
                <a:latin typeface="Arial" panose="020B0604020202020204" pitchFamily="34" charset="0"/>
                <a:ea typeface="Times New Roman" panose="02020603050405020304" pitchFamily="18" charset="0"/>
                <a:cs typeface="Arial" panose="020B0604020202020204" pitchFamily="34" charset="0"/>
              </a:rPr>
              <a:t>; ilgili spor branşının niteliğine uygun olarak sporcu veya takımın hükmen kaybetmiş sayılmasıdır.</a:t>
            </a:r>
            <a:endParaRPr lang="tr-TR" sz="1600" dirty="0">
              <a:latin typeface="Arial" panose="020B0604020202020204" pitchFamily="34" charset="0"/>
              <a:ea typeface="Calibri" panose="020F0502020204030204" pitchFamily="34" charset="0"/>
              <a:cs typeface="Arial" panose="020B0604020202020204" pitchFamily="34" charset="0"/>
            </a:endParaRPr>
          </a:p>
          <a:p>
            <a:pPr indent="359410" algn="just"/>
            <a:r>
              <a:rPr lang="tr-TR" sz="1600" dirty="0">
                <a:latin typeface="Arial" panose="020B0604020202020204" pitchFamily="34" charset="0"/>
                <a:ea typeface="Times New Roman" panose="02020603050405020304" pitchFamily="18" charset="0"/>
                <a:cs typeface="Arial" panose="020B0604020202020204" pitchFamily="34" charset="0"/>
              </a:rPr>
              <a:t>k) </a:t>
            </a:r>
            <a:r>
              <a:rPr lang="tr-TR" sz="1600" b="1" dirty="0">
                <a:latin typeface="Arial" panose="020B0604020202020204" pitchFamily="34" charset="0"/>
                <a:ea typeface="Times New Roman" panose="02020603050405020304" pitchFamily="18" charset="0"/>
                <a:cs typeface="Arial" panose="020B0604020202020204" pitchFamily="34" charset="0"/>
              </a:rPr>
              <a:t>Puan indirme</a:t>
            </a:r>
            <a:r>
              <a:rPr lang="tr-TR" sz="1600" dirty="0">
                <a:latin typeface="Arial" panose="020B0604020202020204" pitchFamily="34" charset="0"/>
                <a:ea typeface="Times New Roman" panose="02020603050405020304" pitchFamily="18" charset="0"/>
                <a:cs typeface="Arial" panose="020B0604020202020204" pitchFamily="34" charset="0"/>
              </a:rPr>
              <a:t>; kulüp, takım veya sporcunun mevcut ya da ileride kazanacağı puanların bir kısmının silinmesidir.</a:t>
            </a:r>
            <a:endParaRPr lang="tr-TR" sz="1600" dirty="0">
              <a:latin typeface="Arial" panose="020B0604020202020204" pitchFamily="34" charset="0"/>
              <a:ea typeface="Calibri" panose="020F0502020204030204" pitchFamily="34" charset="0"/>
              <a:cs typeface="Arial" panose="020B0604020202020204" pitchFamily="34" charset="0"/>
            </a:endParaRPr>
          </a:p>
          <a:p>
            <a:pPr indent="359410" algn="just"/>
            <a:r>
              <a:rPr lang="tr-TR" sz="1600" dirty="0">
                <a:latin typeface="Arial" panose="020B0604020202020204" pitchFamily="34" charset="0"/>
                <a:ea typeface="Times New Roman" panose="02020603050405020304" pitchFamily="18" charset="0"/>
                <a:cs typeface="Arial" panose="020B0604020202020204" pitchFamily="34" charset="0"/>
              </a:rPr>
              <a:t>l) </a:t>
            </a:r>
            <a:r>
              <a:rPr lang="tr-TR" sz="1600" b="1" dirty="0">
                <a:latin typeface="Arial" panose="020B0604020202020204" pitchFamily="34" charset="0"/>
                <a:ea typeface="Times New Roman" panose="02020603050405020304" pitchFamily="18" charset="0"/>
                <a:cs typeface="Arial" panose="020B0604020202020204" pitchFamily="34" charset="0"/>
              </a:rPr>
              <a:t>Ligden düşürme</a:t>
            </a:r>
            <a:r>
              <a:rPr lang="tr-TR" sz="1600" dirty="0">
                <a:latin typeface="Arial" panose="020B0604020202020204" pitchFamily="34" charset="0"/>
                <a:ea typeface="Times New Roman" panose="02020603050405020304" pitchFamily="18" charset="0"/>
                <a:cs typeface="Arial" panose="020B0604020202020204" pitchFamily="34" charset="0"/>
              </a:rPr>
              <a:t>; kulüp, takım veya sporcunun bir alt lige indirilmesidir.</a:t>
            </a:r>
            <a:endParaRPr lang="tr-TR"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400877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216</TotalTime>
  <Words>1667</Words>
  <Application>Microsoft Office PowerPoint</Application>
  <PresentationFormat>Ekran Gösterisi (4:3)</PresentationFormat>
  <Paragraphs>100</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Constantia</vt:lpstr>
      <vt:lpstr>Times New Roman</vt:lpstr>
      <vt:lpstr>Wingdings 2</vt:lpstr>
      <vt:lpstr>Akış</vt:lpstr>
      <vt:lpstr>SPORDA DİSİPLİNİN SAĞLANMASI </vt:lpstr>
      <vt:lpstr>PowerPoint Sunusu</vt:lpstr>
      <vt:lpstr>PowerPoint Sunusu</vt:lpstr>
      <vt:lpstr>Spor Disiplin Yönetmeliği (13.07.2019, R.G., 30830)</vt:lpstr>
      <vt:lpstr>Merkez Spor Disiplin Kurulunun görevleri </vt:lpstr>
      <vt:lpstr>PowerPoint Sunusu</vt:lpstr>
      <vt:lpstr>İl spor disiplin kurullarının görevleri </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31</cp:revision>
  <dcterms:created xsi:type="dcterms:W3CDTF">2019-03-23T19:45:23Z</dcterms:created>
  <dcterms:modified xsi:type="dcterms:W3CDTF">2026-03-23T11:44:17Z</dcterms:modified>
</cp:coreProperties>
</file>