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6" r:id="rId3"/>
    <p:sldId id="257" r:id="rId4"/>
    <p:sldId id="258" r:id="rId5"/>
    <p:sldId id="259" r:id="rId6"/>
    <p:sldId id="260" r:id="rId7"/>
    <p:sldId id="267" r:id="rId8"/>
    <p:sldId id="268" r:id="rId9"/>
    <p:sldId id="270" r:id="rId10"/>
    <p:sldId id="269" r:id="rId11"/>
    <p:sldId id="271" r:id="rId12"/>
    <p:sldId id="272" r:id="rId13"/>
    <p:sldId id="273" r:id="rId14"/>
    <p:sldId id="274" r:id="rId15"/>
    <p:sldId id="275" r:id="rId16"/>
    <p:sldId id="276" r:id="rId17"/>
    <p:sldId id="277" r:id="rId18"/>
    <p:sldId id="278" r:id="rId19"/>
    <p:sldId id="279" r:id="rId20"/>
    <p:sldId id="280"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714348" y="2071678"/>
            <a:ext cx="8229600" cy="571504"/>
          </a:xfrm>
        </p:spPr>
        <p:txBody>
          <a:bodyPr>
            <a:normAutofit fontScale="90000"/>
          </a:bodyPr>
          <a:lstStyle/>
          <a:p>
            <a:r>
              <a:rPr lang="tr-TR" b="1" dirty="0"/>
              <a:t>SPORDA DİSİPLİNİN SAĞLANMASI</a:t>
            </a:r>
            <a:br>
              <a:rPr lang="tr-TR" dirty="0"/>
            </a:br>
            <a:endParaRPr lang="tr-TR" dirty="0"/>
          </a:p>
        </p:txBody>
      </p:sp>
      <p:sp>
        <p:nvSpPr>
          <p:cNvPr id="5" name="4 İçerik Yer Tutucusu"/>
          <p:cNvSpPr>
            <a:spLocks noGrp="1"/>
          </p:cNvSpPr>
          <p:nvPr>
            <p:ph idx="1"/>
          </p:nvPr>
        </p:nvSpPr>
        <p:spPr/>
        <p:txBody>
          <a:bodyPr>
            <a:normAutofit/>
          </a:bodyPr>
          <a:lstStyle/>
          <a:p>
            <a:pPr>
              <a:buNone/>
            </a:pPr>
            <a:r>
              <a:rPr lang="tr-TR" b="1" dirty="0"/>
              <a:t> </a:t>
            </a:r>
            <a:endParaRPr lang="tr-TR" dirty="0"/>
          </a:p>
          <a:p>
            <a:pPr algn="just">
              <a:buNone/>
            </a:pPr>
            <a:r>
              <a:rPr lang="tr-TR" dirty="0"/>
              <a:t>	Sportif faaliyetlerin gerçekleştirilebilmesi için ilgili yönetmelik, yönerge ve kurallara uygun hareket edilmesi gerekir. Söz konusu kurallara aykırı hareket edilmesi disiplin kurallarının ihlali anlamına gelir. Bu durumda </a:t>
            </a:r>
            <a:r>
              <a:rPr lang="tr-TR" b="1" dirty="0"/>
              <a:t>Spor Disiplin Yönetmeliğine </a:t>
            </a:r>
            <a:r>
              <a:rPr lang="tr-TR" dirty="0"/>
              <a:t>göre konusu suç oluşturan eylemler ile ilgili işlem yapılır.</a:t>
            </a:r>
          </a:p>
          <a:p>
            <a:pPr>
              <a:buNone/>
            </a:pPr>
            <a:r>
              <a:rPr lang="tr-TR" dirty="0">
                <a:solidFill>
                  <a:srgbClr val="FF0000"/>
                </a:solidFill>
              </a:rPr>
              <a:t> </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7F1A23D6-8E0B-47E8-AD82-120F65BF6137}"/>
              </a:ext>
            </a:extLst>
          </p:cNvPr>
          <p:cNvSpPr/>
          <p:nvPr/>
        </p:nvSpPr>
        <p:spPr>
          <a:xfrm>
            <a:off x="251520" y="389530"/>
            <a:ext cx="8640960" cy="5632311"/>
          </a:xfrm>
          <a:prstGeom prst="rect">
            <a:avLst/>
          </a:prstGeom>
        </p:spPr>
        <p:txBody>
          <a:bodyPr wrap="square">
            <a:spAutoFit/>
          </a:bodyPr>
          <a:lstStyle/>
          <a:p>
            <a:pPr indent="359410" algn="just"/>
            <a:r>
              <a:rPr lang="tr-TR" b="1" dirty="0">
                <a:latin typeface="Times New Roman" panose="02020603050405020304" pitchFamily="18" charset="0"/>
                <a:ea typeface="Times New Roman" panose="02020603050405020304" pitchFamily="18" charset="0"/>
                <a:cs typeface="Times New Roman" panose="02020603050405020304" pitchFamily="18" charset="0"/>
              </a:rPr>
              <a:t>Disiplin Cezaları</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g) Lisans ve diğer uygunluk belgelerinin askıya alınması; kişinin, Bakanlık, il müdürlüğü ve ilgili bağlı federasyon bünyesinde yer alan spor dalları ile ilgili bir faaliyeti yerine getirmesi için gerekli olan lisans ve diğer uygunluk belgelerinin kendisine sağladığı hakları kullanmaktan geçici olarak men edilmesidir.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ğ) Lisansın ve diğer uygunluk belgelerinin iptali; kişinin, Bakanlık, il müdürlüğü ve ilgili bağlı federasyon bünyesinde yer alan spor dalları ile ilgili bir faaliyeti yerine getirmesi için gerekli olan lisans ve diğer uygunluk belgelerinin iptal edilmesidir.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h) Tescilin iptali; kulüp veya takımın, Bakanlık, il müdürlüğü ve ilgili bağlı federasyon nezdindeki tescil kaydının iptal edilmesidir.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ı) Seyircisiz oynama; kulüp veya takımın resmî müsabakalarının seyircisiz olarak oynanmasına karar verilmesidir.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i) Saha kapatma; kulüp veya takımın resmî müsabakasını kendi sahası dışındaki başka bir sahada oynamasına karar verilmesidir.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j) Hükmen mağlubiyet; ilgili spor branşının niteliğine uygun olarak sporcu veya takımın hükmen kaybetmiş sayılmasıdır.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k) Puan indirme; kulüp, takım veya sporcunun mevcut ya da ileride kazanacağı puanların bir kısmının silinmesidir.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l) Ligden düşürme; kulüp, takım veya sporcunun bir alt lige indirilmesidir.</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0087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0014BCC-9112-44F8-B0A5-2B01F01227D3}"/>
              </a:ext>
            </a:extLst>
          </p:cNvPr>
          <p:cNvSpPr/>
          <p:nvPr/>
        </p:nvSpPr>
        <p:spPr>
          <a:xfrm>
            <a:off x="359532" y="332656"/>
            <a:ext cx="8424936" cy="6247864"/>
          </a:xfrm>
          <a:prstGeom prst="rect">
            <a:avLst/>
          </a:prstGeom>
        </p:spPr>
        <p:txBody>
          <a:bodyPr wrap="square">
            <a:spAutoFit/>
          </a:bodyPr>
          <a:lstStyle/>
          <a:p>
            <a:pPr algn="ct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Disiplin İhlalleri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Taksirli fiiller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26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Bakanlık, il müdürlüğü veya federasyona karşı yapmakla yükümlü olduğu işlemi herhangi bir kastı olmaksızın; yerine getirmeyen, eksik veya yanlış yerine getirenler ihtar, kınama veya on beş günden iki aya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Genel kurulun süresinde yapılmaması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27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Olağan, olağanüstü veya mali genel kurulların mevzuatta öngörülen usul ve esaslara uygun olarak yapılmaması halinde federasyon başkanı ile yönetim kurulu üyeleri iki aydan altı aya kadar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Sportmenliğe aykırı hareket</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28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Onur kırıcı, spor ahlakına ve sportmenliğe aykırı eylemde bulunanlar, bu hususta ayrı ceza hükmü bulunmadığı takdirde, bir aydan altı aya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Sportmenliğe aykırı açıklama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29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Her türlü yazılı, görsel, işitsel veya elektronik kitle iletişim aracıyla sportmenliğe, spor ahlakına veya </a:t>
            </a:r>
            <a:r>
              <a:rPr lang="tr-TR" sz="1600" dirty="0" err="1">
                <a:latin typeface="Times New Roman" panose="02020603050405020304" pitchFamily="18" charset="0"/>
                <a:ea typeface="Times New Roman" panose="02020603050405020304" pitchFamily="18" charset="0"/>
                <a:cs typeface="Times New Roman" panose="02020603050405020304" pitchFamily="18" charset="0"/>
              </a:rPr>
              <a:t>fair-play</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anlayışına aykırı açıklamalarda bulunanlar, iki aydan altı aya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Hakaret ve tehdit</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30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Bakanlık, il müdürlüğü, federasyon, disiplin kurulları veya bu kurumların mensubu, müsabaka görevlisi, sporcu, kulüp yöneticisi veya görevli diğer kişilere; görevinden dolayı veya görevi sırasında, onur, şeref ve saygınlığını rencide edebilecek nitelikte somut bir fiil veya olgu isnat eden veya sövmek suretiyle onur, şeref ve saygınlığına saldırıda bulunan veya bunları tehdit eden kişiler, bir aydan bir yıla kadar müsabakadan men veya aynı süre ile hak mahrumiyeti cezası ile cezalandırılır.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1623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11971F0-6136-451C-9163-B4A3665E66F9}"/>
              </a:ext>
            </a:extLst>
          </p:cNvPr>
          <p:cNvSpPr/>
          <p:nvPr/>
        </p:nvSpPr>
        <p:spPr>
          <a:xfrm>
            <a:off x="575556" y="377563"/>
            <a:ext cx="7992888" cy="6494085"/>
          </a:xfrm>
          <a:prstGeom prst="rect">
            <a:avLst/>
          </a:prstGeom>
        </p:spPr>
        <p:txBody>
          <a:bodyPr wrap="square">
            <a:spAutoFit/>
          </a:bodyPr>
          <a:lstStyle/>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Ayrımcılık ve ideolojik propaganda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31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Irk, dil, din, etnik köken ayrımcılığı yaparak, insanlık onurunu herhangi bir şekilde zedeleyen veya müsabaka öncesinde, esnasında veya sonrasında her türlü ideolojik propaganda yapan kişiler, iki aydan bir yıla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Cinsel saldırı, istismar ve taciz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32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Cinsel davranışlarla sporcuların, kulüp görevlilerinin veya görevli diğer kişilerin vücut dokunulmazlığını ihlal edenler veya bunlara karşı, cinsel istismar veya tacizde bulunanlar sürekli müsabakadan men veya sürekli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 Birinci fıkradaki disiplin ihlallerin sarkıntılık boyutunda kalması halinde, bu kişiler bir yıldan üç yıla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Kural dışı hareket, saldırı ve kavga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33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İlgili spor branşının oyun kurallarına aykırı, sert, ciddi ve şiddetli fiili müdahalesi nedeniyle müsabakadan doğrudan çıkarılan veya müsabakadan çıkarılmayı gerektiren sert, ciddi ve şiddetli fiili müdahalesi rapor edilen sporcu, kulüp veya takım görevlilerine, on beş günden altı aya kadar müsabakadan men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 Sporcu, kulüp veya takım görevlileri tarafından gerçekleştirilen fiili müdahalenin saldırı boyutunda veya tükürme şeklinde gerçekleşmesi durumunda bir aydan bir yıla kadar müsabakadan men cezası verilir. Bu disiplin ihlalinin kulüp yöneticileri tarafından gerçekleştirilmesi halinde bir aydan üç aya kadar hak mahrumiyeti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(3) Bir kavgaya karışan ve fiilleri daha ağır bir cezayı gerektirmeyen sporcu, kulüp veya takım görevlilerine on beş günden bir yıla kadar müsabakadan men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(4) Bu maddede yazılı fiillerin Bakanlık, il müdürlüğü veya federasyon mensupları ile kulüp veya takım yöneticisine ya da müsabaka görevlilerine karşı işlenmesi halinde verilecek ceza yarı oranında artırılır.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1211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079AB5B-74E5-4C23-98ED-49979E90CD0B}"/>
              </a:ext>
            </a:extLst>
          </p:cNvPr>
          <p:cNvSpPr/>
          <p:nvPr/>
        </p:nvSpPr>
        <p:spPr>
          <a:xfrm>
            <a:off x="575048" y="1196752"/>
            <a:ext cx="8568952" cy="5539978"/>
          </a:xfrm>
          <a:prstGeom prst="rect">
            <a:avLst/>
          </a:prstGeom>
        </p:spPr>
        <p:txBody>
          <a:bodyPr wrap="square">
            <a:spAutoFit/>
          </a:bodyPr>
          <a:lstStyle/>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Belgelerin haksız kullanımı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34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Hak sahibi olmadığı halde başkalarına ait lisans ve benzeri uygunluk belgelerini kullanarak ilgilileri yanıltmaya çalışan sporcu, kulüp veya takım görevlilerine bir aydan altı aya kadar müsabakadan men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dirty="0">
                <a:latin typeface="Times New Roman" panose="02020603050405020304" pitchFamily="18" charset="0"/>
                <a:ea typeface="Times New Roman" panose="02020603050405020304" pitchFamily="18" charset="0"/>
                <a:cs typeface="Times New Roman" panose="02020603050405020304" pitchFamily="18" charset="0"/>
              </a:rPr>
              <a:t>(2) Birinci fıkradaki disiplin ihlallerinin kulüp veya takım yöneticileri ya da müsabaka görevlileri tarafından gerçekleştirilmesi halinde bu kişilere iki aydan bir yıla kadar hak mahrumiyeti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Sahtecilik ve yanıltma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35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Lisans ve benzeri uygunluk belgeleri ile ilgili diğer bilgi ve belgeler üzerinde değişiklik veya sahtecilik yapan ya da bu nitelikteki belgeleri kullanmak veya kullandırmak sureti ile ilgilileri yanıltmaya çalışan sporcu, kulüp veya takım görevlilerine iki aydan bir yıla kadar müsabakadan men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sz="1600" dirty="0">
                <a:latin typeface="Times New Roman" panose="02020603050405020304" pitchFamily="18" charset="0"/>
                <a:ea typeface="Times New Roman" panose="02020603050405020304" pitchFamily="18" charset="0"/>
              </a:rPr>
              <a:t>(2) Birinci fıkradaki disiplin ihlallerinin kulüp veya takım yöneticileri ya da müsabaka görevlileri tarafından </a:t>
            </a:r>
            <a:r>
              <a:rPr lang="tr-TR" sz="1600" dirty="0"/>
              <a:t>gerçekleştirilmesi halinde bu kişilere dört aydan iki yıla kadar hak mahrumiyeti cezası verilir.</a:t>
            </a:r>
          </a:p>
          <a:p>
            <a:r>
              <a:rPr lang="tr-TR" sz="1600" b="1" dirty="0"/>
              <a:t>Ceza ve tedbire uyulmaması</a:t>
            </a:r>
            <a:endParaRPr lang="tr-TR" sz="1600" dirty="0"/>
          </a:p>
          <a:p>
            <a:r>
              <a:rPr lang="tr-TR" sz="1600" b="1" dirty="0"/>
              <a:t>MADDE 36 –</a:t>
            </a:r>
            <a:r>
              <a:rPr lang="tr-TR" sz="1600" dirty="0"/>
              <a:t> (1) Hakkında müsabakadan men cezası veya hak mahrumiyeti cezası ya da idari tedbir kararı olduğu halde herhangi bir şekilde bu kararlara uymayan sporcu ve kulüp görevlilerine bir aydan altı aya kadar müsabakadan men cezası verilir.</a:t>
            </a:r>
          </a:p>
          <a:p>
            <a:r>
              <a:rPr lang="tr-TR" sz="1600" dirty="0"/>
              <a:t>(2) Bu maddedeki ihlalin kulüp yöneticileri tarafından gerçekleştirilmesi halinde bu kişilere bir aydan altı aya kadar hak mahrumiyeti cezası verilir.</a:t>
            </a:r>
          </a:p>
          <a:p>
            <a:endParaRPr lang="tr-TR" dirty="0"/>
          </a:p>
        </p:txBody>
      </p:sp>
    </p:spTree>
    <p:extLst>
      <p:ext uri="{BB962C8B-B14F-4D97-AF65-F5344CB8AC3E}">
        <p14:creationId xmlns:p14="http://schemas.microsoft.com/office/powerpoint/2010/main" val="70871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19181CC-B72D-4F87-B2A5-4A2DEF9A673D}"/>
              </a:ext>
            </a:extLst>
          </p:cNvPr>
          <p:cNvSpPr/>
          <p:nvPr/>
        </p:nvSpPr>
        <p:spPr>
          <a:xfrm>
            <a:off x="215516" y="428178"/>
            <a:ext cx="8712968" cy="6001643"/>
          </a:xfrm>
          <a:prstGeom prst="rect">
            <a:avLst/>
          </a:prstGeom>
        </p:spPr>
        <p:txBody>
          <a:bodyPr wrap="square">
            <a:spAutoFit/>
          </a:bodyPr>
          <a:lstStyle/>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Milli müsabakalara katılmamak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37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Usulüne uygun bildirime rağmen, geçerli bir mazereti olmaksızın, resmî veya özel milli müsabakalara ya da hazırlık çalışmalarına katılmayan veya geç katılan veya izinsiz olarak çalışma ve müsabaka yerini terk eden sporcu, kulüp veya takım görevlilerine iki aydan bir yıla kadar müsabakadan men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 Resmî veya özel milli müsabakaların ya da hazırlık çalışmalarının kamp programı ve kurallarına uymayan sporcu, kulüp veya takım görevlilerine bir aydan altı aya kadar müsabakadan men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(3) Bu maddedeki disiplin ihlaline iştiraki bulunduğu tespit edilen, sporcunun bağlı bulunduğu kulüp veya takıma, ihlalin niteliğine göre 25 inci maddenin birinci fıkrasının (c) bendi kapsamında para cezası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Saha ve seyirci olayları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38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Müsabaka alanındaki düzen veya disipline ya da müsabakanın olağan akışı içinde yapılmasına veya güvenliğinin sağlanmasına ilişkin kuralları bireysel veya toplu bir biçimde ihlal eden kişiler, bir aydan iki yıla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 Seyircisi, mensupları veya sporcuları nedeni ile olaylardan sorumlu kulüp veya takımlara eylemin ağırlığına göre; para cezası, saha kapatma ve seyircisiz oynama cezaları birlikte veya ayrı ayrı verilebilir.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(3) Bu madde kapsamındaki disiplin ihlallerinin önlenmesi için azami gayreti gösterdiğini ya da olayların üçüncü kişilerce kötü niyetli olarak gerçekleştirildiğini yeterli ve inandırıcı delillerle ispat eden kulüp veya takıma ceza verilmeyebilir.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(4) Bu madde kapsamına giren ihlal nedeniyle meydana gelen zararların tazmini hususunda zarar veren kişi, spor kulübü veya takım </a:t>
            </a:r>
            <a:r>
              <a:rPr lang="tr-TR" sz="1600" dirty="0" err="1">
                <a:latin typeface="Times New Roman" panose="02020603050405020304" pitchFamily="18" charset="0"/>
                <a:ea typeface="Times New Roman" panose="02020603050405020304" pitchFamily="18" charset="0"/>
                <a:cs typeface="Times New Roman" panose="02020603050405020304" pitchFamily="18" charset="0"/>
              </a:rPr>
              <a:t>müteselsilen</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sorumludur.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3328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783ADE2-98D4-47A2-87E6-3854FFE07971}"/>
              </a:ext>
            </a:extLst>
          </p:cNvPr>
          <p:cNvSpPr/>
          <p:nvPr/>
        </p:nvSpPr>
        <p:spPr>
          <a:xfrm>
            <a:off x="5074" y="551289"/>
            <a:ext cx="8820472" cy="5755422"/>
          </a:xfrm>
          <a:prstGeom prst="rect">
            <a:avLst/>
          </a:prstGeom>
        </p:spPr>
        <p:txBody>
          <a:bodyPr wrap="square">
            <a:spAutoFit/>
          </a:bodyPr>
          <a:lstStyle/>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Çirkin ve kötü tezahürat</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39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Müsabaka alanında veya çevresinde topluluk halinde söz veya hareketlerle ya da benzeri araçlar ile aşağılayıcı, tahrik veya taciz edici nitelikte tezahüratta bulunulması halinde kulüp veya takıma, olayın ağırlığına göre para cezası, saha kapatma ve seyircisiz oynama cezaları birlikte veya ayrı ayrı verilebilir.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 Bu madde kapsamındaki disiplin ihlallerinin önlenmesi için azami gayreti gösterdiğini ya da olayların üçüncü kişilerce kötü niyetli olarak gerçekleştirildiğini yeterli ve inandırıcı delillerle ispat eden kulüp veya takıma ceza verilmeyebilir.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Yayın hakkının engellenmesi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40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Müsabakaların televizyon, radyo, internet ve her türlü teknik cihaz ve benzeri araçlarla yayınlanması için yayın sözleşmesi imzalanan kişilerin, yayın hazırlıklarını veya yayınını kısıtlayan ya da engelleyen kişiler ile herhangi bir yayın sözleşmesi olmaksızın yayın yapanlar, bir aydan altı aya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Tanıklıktan veya belge ibrazından kaçınma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41 –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(1) Disiplin yargılaması kapsamında tanıklık için çağrılmasına rağmen geçerli mazereti olmaksızın; tanıklıktan kaçınan, gerçeğe aykırı tanıklık eden veya kendisinden istenen belgeleri süresi içerisinde ibraz etmeyen kişi, kulüp veya takımlar, bir aydan altı aya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İzinsiz dış görev</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42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Bakanlık, il müdürlüğü veya federasyondan izin almaksızın yurt dışında faaliyet düzenleyen veya yabancı bir ülkenin ulusal veya uluslararası faaliyetlerinde görev kabul eden veya müsabakaya katılan kişi, takım veya kulüpler, bir aydan altı aya kadar müsabakadan men veya aynı süre ile hak mahrumiyeti cezası ile cezalandırılır.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5971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9E87391-B878-4A30-9F2C-8EA19BFC60B4}"/>
              </a:ext>
            </a:extLst>
          </p:cNvPr>
          <p:cNvSpPr/>
          <p:nvPr/>
        </p:nvSpPr>
        <p:spPr>
          <a:xfrm>
            <a:off x="467544" y="980728"/>
            <a:ext cx="8424936" cy="5226944"/>
          </a:xfrm>
          <a:prstGeom prst="rect">
            <a:avLst/>
          </a:prstGeom>
        </p:spPr>
        <p:txBody>
          <a:bodyPr wrap="square">
            <a:spAutoFit/>
          </a:bodyPr>
          <a:lstStyle/>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Milli şerefi ihlal</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43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Yurt içinde veya yurt dışında, her ne suretle olursa olsun Türk milleti veya diğer milletlere karşı onur kırıcı hareketlerde bulunanlar, altı aydan üç yıla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Disiplin ihlaline teşvik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44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Kişileri tahrik etmek suretiyle disiplin ihlaline teşvik edenler, üç aydan bir yıla kadar müsabakadan men veya aynı süre ile hak mahrumiyeti cezası ile cezalandırılır. Teşvik edilen disiplin ihlalinin gerçekleşmesi halinde verilecek ceza yarı oranında artırılır.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Müsabakaya engel olmak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45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Müsabakanın başlamasına, devamına veya tamamlanmasına engel olan kişiler, üç aydan bir yıla kadar müsabakadan men veya aynı süre ile hak mahrumiyeti cezası ile cezalandırılır.</a:t>
            </a:r>
            <a:r>
              <a:rPr lang="tr-TR" sz="1600" b="1" dirty="0"/>
              <a:t> Süresi içerisinde rapor ibraz etmemek veya gerçeğe aykırı rapor ibraz etmek</a:t>
            </a:r>
            <a:endParaRPr lang="tr-TR" sz="1600" dirty="0"/>
          </a:p>
          <a:p>
            <a:r>
              <a:rPr lang="tr-TR" sz="1600" b="1" dirty="0"/>
              <a:t>MADDE 46 –</a:t>
            </a:r>
            <a:r>
              <a:rPr lang="tr-TR" sz="1600" dirty="0"/>
              <a:t> (1) Müsabakalara ilişkin raporları süresi içerisinde ibraz etmeyen veya gerçeğe aykırı rapor düzenleyen müsabaka görevlisi ve diğer görevliler, üç aydan bir yıla kadar hak mahrumiyeti cezası ile cezalandırılır.</a:t>
            </a:r>
          </a:p>
          <a:p>
            <a:r>
              <a:rPr lang="tr-TR" sz="1600" b="1" dirty="0"/>
              <a:t>Talimatlara uymamak</a:t>
            </a:r>
            <a:endParaRPr lang="tr-TR" sz="1600" dirty="0"/>
          </a:p>
          <a:p>
            <a:r>
              <a:rPr lang="tr-TR" sz="1600" b="1" dirty="0"/>
              <a:t>MADDE 47 –</a:t>
            </a:r>
            <a:r>
              <a:rPr lang="tr-TR" sz="1600" dirty="0"/>
              <a:t> (1) Müsabaka hazırlıkları veya müsabaka seyahatleri sırasında görevlilerin veya yöneticilerin talimatlarına uymayan veya spor ahlakı ve disiplinine uymayarak müsabaka kafilesinin huzurunu bozan kişiler, on beş günden üç aya kadar müsabakadan men veya üç aya kadar hak mahrumiyeti cezası ile cezalandırılır.</a:t>
            </a:r>
          </a:p>
          <a:p>
            <a:pPr indent="359410" algn="just">
              <a:lnSpc>
                <a:spcPts val="1200"/>
              </a:lnSpc>
              <a:spcAft>
                <a:spcPts val="0"/>
              </a:spcAft>
            </a:pP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4377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D5B78FD-313C-4864-8E16-EB8DB0C9FD4D}"/>
              </a:ext>
            </a:extLst>
          </p:cNvPr>
          <p:cNvSpPr/>
          <p:nvPr/>
        </p:nvSpPr>
        <p:spPr>
          <a:xfrm>
            <a:off x="467544" y="332656"/>
            <a:ext cx="8370168" cy="6704271"/>
          </a:xfrm>
          <a:prstGeom prst="rect">
            <a:avLst/>
          </a:prstGeom>
        </p:spPr>
        <p:txBody>
          <a:bodyPr wrap="square">
            <a:spAutoFit/>
          </a:bodyPr>
          <a:lstStyle/>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İzinsiz müsabaka düzenlemek veya mazeretsiz olarak müsabakaya katılmamak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48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İlgili mercilerden izin alınması gerektiği halde herhangi bir izin alınmadan müsabakayı düzenleyen, müsabakaya katılan veya bu müsabakada görev alan sporcular, kulüp veya yöneticiler ya da müsabakada görev alan diğer görevliler bir aydan bir yıla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dirty="0">
                <a:latin typeface="Times New Roman" panose="02020603050405020304" pitchFamily="18" charset="0"/>
                <a:ea typeface="Times New Roman" panose="02020603050405020304" pitchFamily="18" charset="0"/>
                <a:cs typeface="Times New Roman" panose="02020603050405020304" pitchFamily="18" charset="0"/>
              </a:rPr>
              <a:t>(2) Usulüne uygun bildirime rağmen, geçerli bir mazereti olmaksızın Bakanlık, il müdürlüğü veya federasyon tarafından düzenlenen müsabaka hazırlıklarına veya müsabakalara katılmayan kişiler; üç aydan altı aya kadar müsabakadan men, hukuka ve spor ahlakına aykırı bir şekilde sporcunun müsabaka hazırlıklarına veya müsabakaya katılmasına engel olan kulüpler ise altı aya kadar müsabakadan men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Görevi kötüye kullanma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49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Bu Yönetmelikte ayrıca disiplin ihlali olarak tanımlanan haller dışında, her ne suretle olursa olsun, görevinin gereklerine aykırı hareket etmek suretiyle; kişilerin mağduriyetine veya Bakanlık, il müdürlüğü veya federasyon zararına neden olan ya da kişilere haksız bir menfaat sağlayan kişiler, altı aydan iki yıla kadar hak mahrumiyeti veya lisans ve diğer uygunluk belgelerinin iptali cezası ile cezalandırılır. Söz konusu ihlalin </a:t>
            </a:r>
            <a:r>
              <a:rPr lang="tr-TR" sz="1600" dirty="0" err="1">
                <a:latin typeface="Times New Roman" panose="02020603050405020304" pitchFamily="18" charset="0"/>
                <a:ea typeface="Times New Roman" panose="02020603050405020304" pitchFamily="18" charset="0"/>
                <a:cs typeface="Times New Roman" panose="02020603050405020304" pitchFamily="18" charset="0"/>
              </a:rPr>
              <a:t>ihmalen</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gerçekleştirilmesi durumunda kişiler, üç aydan bir yıla kadar hak mahrumiyeti cezası ile cezalandırılır.</a:t>
            </a:r>
            <a:r>
              <a:rPr lang="tr-TR" sz="1600" b="1" dirty="0"/>
              <a:t> Bahis oynamak veya yer ve imkân sağlamak</a:t>
            </a:r>
            <a:endParaRPr lang="tr-TR" sz="1600" dirty="0"/>
          </a:p>
          <a:p>
            <a:r>
              <a:rPr lang="tr-TR" sz="1600" b="1" dirty="0"/>
              <a:t>MADDE 50 –</a:t>
            </a:r>
            <a:r>
              <a:rPr lang="tr-TR" sz="1600" dirty="0"/>
              <a:t> (1) Bağlı olduğu spor dalı ile ilgili olarak düzenlenen spor müsabakalarına dayalı bahis oyunlarına doğrudan ya da dolaylı olarak katılan sporcu, müsabaka görevlisi ve görevli diğer kişiler, üç aydan bir yıla kadar müsabakadan men veya aynı süre ile hak mahrumiyeti cezası ile cezalandırılır.</a:t>
            </a:r>
          </a:p>
          <a:p>
            <a:r>
              <a:rPr lang="tr-TR" sz="1600" dirty="0"/>
              <a:t>(2) Bağlı olduğu spor dalı ile ilgili olarak düzenlenen spor müsabakalarına dayalı bahis oyunlarını oynatan veya bu oyunların oynanması için yer ve imkân sağlayan sporcu, müsabaka görevlisi ve görevli diğer kişiler, altı aydan iki yıla kadar müsabakadan men veya aynı süre ile hak mahrumiyeti cezası ile cezalandırılır.</a:t>
            </a:r>
          </a:p>
          <a:p>
            <a:pPr indent="359410" algn="just">
              <a:lnSpc>
                <a:spcPts val="1200"/>
              </a:lnSpc>
              <a:spcAft>
                <a:spcPts val="0"/>
              </a:spcAft>
            </a:pP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6406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12FF0E2-9491-4CE2-8EE8-0364E9227525}"/>
              </a:ext>
            </a:extLst>
          </p:cNvPr>
          <p:cNvSpPr/>
          <p:nvPr/>
        </p:nvSpPr>
        <p:spPr>
          <a:xfrm>
            <a:off x="195251" y="428178"/>
            <a:ext cx="8964488" cy="6001643"/>
          </a:xfrm>
          <a:prstGeom prst="rect">
            <a:avLst/>
          </a:prstGeom>
        </p:spPr>
        <p:txBody>
          <a:bodyPr wrap="square">
            <a:spAutoFit/>
          </a:bodyPr>
          <a:lstStyle/>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Şike ve teşvik primi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51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Belirli bir müsabakanın sonucunu etkilemek amacıyla bir başkasına kazanç veya sair menfaat temin edenler ile bu kapsamda kendisine menfaat temin edilen kişiler, bir yıldan üç yıla kadar müsabakadan men veya aynı süre ile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 İhlalin veya ihlale teşebbüsün müsabaka görevlileri tarafından işlenmesi halinde bu kişiler sürekli hak mahrumiyeti cezası ile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(3) Kazanç veya sair menfaat temini hususunda anlaşmaya varılmış olması halinde dahi, ihlal tamamlanmış gibi cezaya hükmolunur.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(4) Kazanç veya sair menfaat vaat veya teklifinde bulunulması halinde, anlaşmaya varılamadığı takdirde, ihlalin teşebbüs aşamasında kalmış olması dolayısıyla cezaya hükmolunur.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(5) Şike anlaşmasının varlığını bilerek müsabakanın anlaşma doğrultusunda sonuçlanmasına katkıda bulunan kişiler de birinci fıkra hükmüne göre cezalandırılır.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(6) İhlalin; sporcu, antrenör veya kulüp yöneticileri tarafından ya da spor müsabakalarına dayalı bahis oyunlarının sonuçlarını etkilemek amacıyla, işlenmesi halinde verilecek ceza yarı oranında artırılır.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(7) İhlalin belirli bir müsabakada bir takımın başarılı olmasını sağlamak amacıyla teşvik primi verilmesi veya vaat edilmesi suretiyle işlenmesi halinde bu madde hükümlerine göre verilecek ceza yarı oranında indirilir.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(8) Bu madde hükümleri; milli takımlara veya milli sporculara başarılı olmalarını sağlamak amacıyla veya spor kulüpleri tarafından kendi takım sporcularına veya teknik heyetine müsabakada başarılı olabilmelerini sağlamak amacıyla, prim verilmesi veya vaadinde bulunulması halinde uygulanmaz.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(9) Müsabaka yapılmadan önce ihlalin ortaya çıkmasını sağlayan kişiye ceza verilmez.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Doping</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52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Doping ihlalleri ve bu ihlallere uygulanacak disiplin cezaları konusunda, Türkiye Milli Olimpiyat Komitesi Dopingle Mücadele Komisyonu tarafından yayımlanan mevzuat uygulanır.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6754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07B65DE-4171-4405-A584-64A753711704}"/>
              </a:ext>
            </a:extLst>
          </p:cNvPr>
          <p:cNvSpPr/>
          <p:nvPr/>
        </p:nvSpPr>
        <p:spPr>
          <a:xfrm>
            <a:off x="287409" y="620688"/>
            <a:ext cx="8856984" cy="4488280"/>
          </a:xfrm>
          <a:prstGeom prst="rect">
            <a:avLst/>
          </a:prstGeom>
        </p:spPr>
        <p:txBody>
          <a:bodyPr wrap="square">
            <a:spAutoFit/>
          </a:bodyPr>
          <a:lstStyle/>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Savunma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53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Savunma alınmadan ceza verilemez.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sz="1600" dirty="0">
                <a:latin typeface="Times New Roman" panose="02020603050405020304" pitchFamily="18" charset="0"/>
                <a:ea typeface="Times New Roman" panose="02020603050405020304" pitchFamily="18" charset="0"/>
                <a:cs typeface="Times New Roman" panose="02020603050405020304" pitchFamily="18" charset="0"/>
              </a:rPr>
              <a:t>(2) Savunma disiplin kurulları tarafından istenir.</a:t>
            </a:r>
            <a:r>
              <a:rPr lang="tr-TR" sz="1600" dirty="0"/>
              <a:t> </a:t>
            </a:r>
          </a:p>
          <a:p>
            <a:r>
              <a:rPr lang="tr-TR" sz="1600" dirty="0"/>
              <a:t>3) Savunma süresi, savunma isteminin ilgilisine tebliğ edildiği tarihten itibaren yedi gündür. Müsabakanın niteliği ve oynanma sıklığı dikkate alınarak savunma süresi müsabakanın oynanma sıklığına göre kısaltılabilir.</a:t>
            </a:r>
          </a:p>
          <a:p>
            <a:r>
              <a:rPr lang="tr-TR" sz="1600" dirty="0"/>
              <a:t>(4) Savunma yazılı olarak verilir; ancak disiplin kurulları gerek görürse sözlü savunmayı tespit etmek için bir üyesini görevlendirebilir.</a:t>
            </a:r>
          </a:p>
          <a:p>
            <a:r>
              <a:rPr lang="tr-TR" sz="1600" dirty="0"/>
              <a:t>(5) Taraflardan birinin talebi üzerine veya disiplin kurulunca gerek görülmesi halinde, sözlü ifadeler için bütün tarafların davet edileceği bir toplantı düzenlenebilir.</a:t>
            </a:r>
          </a:p>
          <a:p>
            <a:r>
              <a:rPr lang="tr-TR" sz="1600" dirty="0"/>
              <a:t>(6) Disiplin ihlali nedeniyle müsabaka görevlileri tarafından müsabakadan doğrudan çıkarılan sporcu ve diğer kişiler, ayrıca tebligat yapılmaksızın savunma vermek zorundadır. Bu kişiler, müsabakanın sona ermesinden itibaren üçüncü fıkra kapsamında belirlenen sürede savunma vermedikleri takdirde, savunmadan vazgeçmiş sayılır.</a:t>
            </a:r>
          </a:p>
          <a:p>
            <a:r>
              <a:rPr lang="tr-TR" sz="1600" dirty="0"/>
              <a:t>(7) Disiplin ihlalleri nedeniyle tamamlanamayan müsabakalarda, müsabakanın taraflarını oluşturan kulüp veya takımlar ile sporcu ve diğer kişiler; ayrıca tebligat yapılmaksızın üçüncü fıkra kapsamında belirlenen sürede savunma vermedikleri takdirde, savunmadan vazgeçmiş sayılır.</a:t>
            </a:r>
          </a:p>
          <a:p>
            <a:pPr indent="359410" algn="just">
              <a:lnSpc>
                <a:spcPts val="1200"/>
              </a:lnSpc>
              <a:spcAft>
                <a:spcPts val="0"/>
              </a:spcAft>
            </a:pP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3898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b="1" dirty="0"/>
              <a:t>Disiplin suçu, </a:t>
            </a:r>
            <a:r>
              <a:rPr lang="tr-TR" dirty="0"/>
              <a:t>bir kişinin bağlı olduğu ya da çalıştığı kurumun resmi olarak kabul edilmiş yürürlükteki disiplin yönetmeliğine uymayan davranışlardır.</a:t>
            </a:r>
          </a:p>
          <a:p>
            <a:r>
              <a:rPr lang="tr-TR" b="1" dirty="0"/>
              <a:t>Disiplin cezası</a:t>
            </a:r>
            <a:r>
              <a:rPr lang="tr-TR" dirty="0"/>
              <a:t>, yürürlükteki disiplin yönetmeliğine göre suç oluşturan eylemlere uygulanan yaptırımdır.</a:t>
            </a:r>
          </a:p>
          <a:p>
            <a:pPr>
              <a:buNone/>
            </a:pPr>
            <a:r>
              <a:rPr lang="tr-TR"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359786F-4CF5-4BB9-A484-ED514E1816F1}"/>
              </a:ext>
            </a:extLst>
          </p:cNvPr>
          <p:cNvSpPr/>
          <p:nvPr/>
        </p:nvSpPr>
        <p:spPr>
          <a:xfrm>
            <a:off x="827584" y="1556792"/>
            <a:ext cx="7848872" cy="3139321"/>
          </a:xfrm>
          <a:prstGeom prst="rect">
            <a:avLst/>
          </a:prstGeom>
        </p:spPr>
        <p:txBody>
          <a:bodyPr wrap="square">
            <a:spAutoFit/>
          </a:bodyPr>
          <a:lstStyle/>
          <a:p>
            <a:pPr indent="359410" algn="just"/>
            <a:r>
              <a:rPr lang="tr-TR" b="1" dirty="0">
                <a:latin typeface="Times New Roman" panose="02020603050405020304" pitchFamily="18" charset="0"/>
                <a:ea typeface="Times New Roman" panose="02020603050405020304" pitchFamily="18" charset="0"/>
                <a:cs typeface="Times New Roman" panose="02020603050405020304" pitchFamily="18" charset="0"/>
              </a:rPr>
              <a:t>Disiplin kurulları kararlarına itiraz</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b="1" dirty="0">
                <a:latin typeface="Times New Roman" panose="02020603050405020304" pitchFamily="18" charset="0"/>
                <a:ea typeface="Times New Roman" panose="02020603050405020304" pitchFamily="18" charset="0"/>
                <a:cs typeface="Times New Roman" panose="02020603050405020304" pitchFamily="18" charset="0"/>
              </a:rPr>
              <a:t>MADDE 62 –</a:t>
            </a:r>
            <a:r>
              <a:rPr lang="tr-TR" dirty="0">
                <a:latin typeface="Times New Roman" panose="02020603050405020304" pitchFamily="18" charset="0"/>
                <a:ea typeface="Times New Roman" panose="02020603050405020304" pitchFamily="18" charset="0"/>
                <a:cs typeface="Times New Roman" panose="02020603050405020304" pitchFamily="18" charset="0"/>
              </a:rPr>
              <a:t> (1) İl spor disiplin kurulu kararlarına karşı Merkez Spor Disiplin Kuruluna; Merkez Spor Disiplin Kurulunun ilk derece disiplin kurulu olarak verdiği kararlara karşı ise Tahkim Kuruluna, kararların tebliğinden itibaren on gün içinde itiraz edilebilir. Bakanlık, il müdürlüğü ve ilgili federasyon da aynı süre içerisinde itiraz başvurusunda bulunabilir.</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indent="359410" algn="just"/>
            <a:r>
              <a:rPr lang="tr-TR" dirty="0">
                <a:latin typeface="Times New Roman" panose="02020603050405020304" pitchFamily="18" charset="0"/>
                <a:ea typeface="Times New Roman" panose="02020603050405020304" pitchFamily="18" charset="0"/>
                <a:cs typeface="Times New Roman" panose="02020603050405020304" pitchFamily="18" charset="0"/>
              </a:rPr>
              <a:t>(2) Sürekli hak mahrumiyeti veya sürekli müsabakadan men cezaları itiraz konusu yapılmasa dahi kararı veren disiplin kurulu tarafından bir üst disiplin kuruluna gönderilir ve bu kurul tarafından resen incelenir.</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(3) İtirazlar, üst disiplin kuruluna yapılır. Başvuruların üst disiplin kuruluna teslimi veya postaya veriliş tarihi, başvuru tarihi olarak kabul edilir.</a:t>
            </a:r>
            <a:endParaRPr lang="tr-TR" dirty="0"/>
          </a:p>
        </p:txBody>
      </p:sp>
    </p:spTree>
    <p:extLst>
      <p:ext uri="{BB962C8B-B14F-4D97-AF65-F5344CB8AC3E}">
        <p14:creationId xmlns:p14="http://schemas.microsoft.com/office/powerpoint/2010/main" val="1685536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Autofit/>
          </a:bodyPr>
          <a:lstStyle/>
          <a:p>
            <a:pPr algn="just"/>
            <a:r>
              <a:rPr lang="tr-TR" sz="2400" dirty="0">
                <a:latin typeface="Times New Roman" panose="02020603050405020304" pitchFamily="18" charset="0"/>
                <a:cs typeface="Times New Roman" panose="02020603050405020304" pitchFamily="18" charset="0"/>
              </a:rPr>
              <a:t>Spor Disiplin Yönetmeliğinin(13.07.2019, R.G., 30830) amacı; Merkez Spor Disiplin Kurulu ve il spor disiplin kurullarının oluşumu, görev, yetki ve sorumlulukları ile çalışma usul ve esaslarını, disiplin ihlalini oluşturan fiilleri, bunların cezalarını ve cezaların infazlarını belirlemektir.</a:t>
            </a:r>
          </a:p>
          <a:p>
            <a:pPr algn="just">
              <a:buNone/>
            </a:pPr>
            <a:endParaRPr lang="tr-TR" sz="2400" dirty="0">
              <a:latin typeface="Times New Roman" panose="02020603050405020304" pitchFamily="18" charset="0"/>
              <a:cs typeface="Times New Roman" panose="02020603050405020304" pitchFamily="18" charset="0"/>
            </a:endParaRPr>
          </a:p>
          <a:p>
            <a:r>
              <a:rPr lang="tr-TR" sz="2400" b="1" dirty="0">
                <a:latin typeface="Times New Roman" panose="02020603050405020304" pitchFamily="18" charset="0"/>
                <a:cs typeface="Times New Roman" panose="02020603050405020304" pitchFamily="18" charset="0"/>
              </a:rPr>
              <a:t>Türkiye Futbol Federasyonu Futbol Disiplin Talimatı </a:t>
            </a:r>
          </a:p>
          <a:p>
            <a:pPr marL="0" indent="0">
              <a:buNone/>
            </a:pPr>
            <a:r>
              <a:rPr lang="tr-TR" sz="2400" dirty="0">
                <a:latin typeface="Times New Roman" panose="02020603050405020304" pitchFamily="18" charset="0"/>
                <a:cs typeface="Times New Roman" panose="02020603050405020304" pitchFamily="18" charset="0"/>
              </a:rPr>
              <a:t>Bu talimatın amacı, amatör ve profesyonel futbol faaliyetlerinde disiplini sağlamak, disiplin kurullarının oluşumunu, çalışma usul ve esaslarını, disiplin ihlali oluşturan fiilleri, bunların cezalarını ve cezaların infazını belirlemektir.</a:t>
            </a:r>
            <a:endParaRPr lang="tr-TR" sz="24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792088"/>
          </a:xfrm>
        </p:spPr>
        <p:txBody>
          <a:bodyPr>
            <a:normAutofit/>
          </a:bodyPr>
          <a:lstStyle/>
          <a:p>
            <a:r>
              <a:rPr lang="tr-TR" sz="2800" dirty="0">
                <a:solidFill>
                  <a:schemeClr val="tx1"/>
                </a:solidFill>
              </a:rPr>
              <a:t>Spor Disiplin Yönetmeliği </a:t>
            </a:r>
            <a:r>
              <a:rPr lang="tr-TR" sz="2800">
                <a:solidFill>
                  <a:schemeClr val="tx1"/>
                </a:solidFill>
              </a:rPr>
              <a:t>(13.07.2019, </a:t>
            </a:r>
            <a:r>
              <a:rPr lang="tr-TR" sz="2800" dirty="0">
                <a:solidFill>
                  <a:schemeClr val="tx1"/>
                </a:solidFill>
              </a:rPr>
              <a:t>R.G., 30830)</a:t>
            </a:r>
          </a:p>
        </p:txBody>
      </p:sp>
      <p:sp>
        <p:nvSpPr>
          <p:cNvPr id="3" name="2 İçerik Yer Tutucusu"/>
          <p:cNvSpPr>
            <a:spLocks noGrp="1"/>
          </p:cNvSpPr>
          <p:nvPr>
            <p:ph idx="1"/>
          </p:nvPr>
        </p:nvSpPr>
        <p:spPr>
          <a:xfrm>
            <a:off x="457200" y="1340768"/>
            <a:ext cx="8229600" cy="4389120"/>
          </a:xfrm>
        </p:spPr>
        <p:txBody>
          <a:bodyPr>
            <a:normAutofit fontScale="62500" lnSpcReduction="20000"/>
          </a:bodyPr>
          <a:lstStyle/>
          <a:p>
            <a:r>
              <a:rPr lang="tr-TR" b="1" dirty="0"/>
              <a:t>Merkez Spor Disiplin Kurulunun oluşumu</a:t>
            </a:r>
            <a:endParaRPr lang="tr-TR" dirty="0"/>
          </a:p>
          <a:p>
            <a:r>
              <a:rPr lang="tr-TR" b="1" dirty="0"/>
              <a:t>MADDE 5 –</a:t>
            </a:r>
            <a:r>
              <a:rPr lang="tr-TR" dirty="0"/>
              <a:t> (1) Merkez Spor Disiplin Kurulu; Bakan tarafından iki yıl için görevlendirilen yedi asıl ve yedi yedek üyeden oluşur. Üyelerin en az beşinin hukukçu, ikisinin ise spor alanında bilimsel çalışmalar yapmış veya sporda idareci, teknik adam ve benzeri görevlerde bulunmuş kişiler olması şarttır.</a:t>
            </a:r>
          </a:p>
          <a:p>
            <a:r>
              <a:rPr lang="tr-TR" dirty="0"/>
              <a:t>(2) Merkez Spor Disiplin Kurulu üyeleri kendi aralarından bir Başkan, bir başkan vekili ve bir raportör seçer.</a:t>
            </a:r>
          </a:p>
          <a:p>
            <a:r>
              <a:rPr lang="tr-TR" dirty="0"/>
              <a:t>(3) Yedek üyeler, herhangi bir nedenle boşalan asıl üyeliğe, sırasıyla ve kalan süreyi tamamlamak üzere görevlendirilmiş sayılır. Eksik kalan yedek üye sayısı, görevlendirilecek yeni üyelerle tamamlanır. Bu fıkra uyarınca asıl üyeliğe seçilen yedek üyelerin görev süresi, yerine seçildiği asıl üyenin görev süresi kadardır.</a:t>
            </a:r>
          </a:p>
          <a:p>
            <a:r>
              <a:rPr lang="tr-TR" dirty="0"/>
              <a:t>(4) Federasyonlarda veya spor kulüplerinde görevli olanlar, ihtar cezası dışında sportif ceza alanlar, kasten işlenen bir suçtan dolayı bir yıl veya daha fazla bir süre ile hapis cezasına mahkum edilen veya anayasal düzene ve bu düzenin işleyişine karşı suçlar ile casusluk, zimmet, irtikap, rüşvet, hırsızlık, yağma, dolandırıcılık, sahtecilik, güveni kötüye kullanma, hileli iflas gibi yüz kızartıcı veya şeref ve haysiyeti kırıcı suçtan veya ihaleye fesat karıştırma, edimin ifasına fesat karıştırma, suçtan kaynaklanan mal varlığı değerlerini aklama, kaçakçılık, vergi kaçakçılığı, haksız mal edinme ve şike ve teşvik primi suçlarından mahkum olanlar Merkez Spor Disiplin Kurulu üyesi olarak görevlendirilemez.</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533400"/>
            <a:ext cx="8229600" cy="1143000"/>
          </a:xfrm>
        </p:spPr>
        <p:txBody>
          <a:bodyPr>
            <a:normAutofit/>
          </a:bodyPr>
          <a:lstStyle/>
          <a:p>
            <a:pPr algn="ctr"/>
            <a:r>
              <a:rPr lang="tr-TR" sz="2800" b="1" dirty="0"/>
              <a:t>Merkez Spor Disiplin Kurulunun görevleri</a:t>
            </a:r>
            <a:br>
              <a:rPr lang="tr-TR" sz="2800" dirty="0"/>
            </a:br>
            <a:endParaRPr lang="tr-TR" sz="2800" dirty="0"/>
          </a:p>
        </p:txBody>
      </p:sp>
      <p:sp>
        <p:nvSpPr>
          <p:cNvPr id="3" name="2 İçerik Yer Tutucusu"/>
          <p:cNvSpPr>
            <a:spLocks noGrp="1"/>
          </p:cNvSpPr>
          <p:nvPr>
            <p:ph idx="1"/>
          </p:nvPr>
        </p:nvSpPr>
        <p:spPr>
          <a:xfrm>
            <a:off x="457200" y="1340768"/>
            <a:ext cx="8229600" cy="4389120"/>
          </a:xfrm>
        </p:spPr>
        <p:txBody>
          <a:bodyPr>
            <a:normAutofit fontScale="70000" lnSpcReduction="20000"/>
          </a:bodyPr>
          <a:lstStyle/>
          <a:p>
            <a:r>
              <a:rPr lang="tr-TR" b="1" dirty="0"/>
              <a:t>MADDE 6 –</a:t>
            </a:r>
            <a:r>
              <a:rPr lang="tr-TR" dirty="0"/>
              <a:t>  Merkez Spor Disiplin Kurulunun görevleri şunlardır:</a:t>
            </a:r>
          </a:p>
          <a:p>
            <a:r>
              <a:rPr lang="tr-TR" dirty="0"/>
              <a:t>a) Federasyonların başkan ve yönetim kurulu üyeleri ile bağımsız spor federasyonlarının disiplin ve denetim kurulu üyelerinin spor ahlakına ve disiplinine aykırı davranışlarının tespiti üzerine Bakan tarafından sevk edilmeleri üzerine bunlar hakkında karar vermek.</a:t>
            </a:r>
          </a:p>
          <a:p>
            <a:r>
              <a:rPr lang="tr-TR" dirty="0"/>
              <a:t>b) Bağlı federasyonlarca ve bunların izni ile yapılan spor müsabakası ve faaliyetlerde meydana gelen disiplin ihlalleri hakkında karar vermek.</a:t>
            </a:r>
          </a:p>
          <a:p>
            <a:r>
              <a:rPr lang="tr-TR" dirty="0"/>
              <a:t>c) İl spor disiplin kurullarının verdiği kararlara karşı yapılan itirazları incelemek ve kesin olarak karar vermek.</a:t>
            </a:r>
          </a:p>
          <a:p>
            <a:r>
              <a:rPr lang="tr-TR" dirty="0"/>
              <a:t>ç) İl spor disiplin kurullarının başkan ve üyelerinin spor ahlakına ve disiplinine aykırı davranışlarının tespiti </a:t>
            </a:r>
          </a:p>
          <a:p>
            <a:r>
              <a:rPr lang="tr-TR" dirty="0"/>
              <a:t>halinde o yerin valisi tarafından sevk edilmeleri üzerine bunlar hakkında karar vermek.</a:t>
            </a:r>
          </a:p>
          <a:p>
            <a:r>
              <a:rPr lang="tr-TR" dirty="0"/>
              <a:t>d) İl spor disiplin kurulları arasındaki görev ve yetki uyuşmazlıklarına ilişkin kesin karar vermek.</a:t>
            </a:r>
          </a:p>
          <a:p>
            <a:r>
              <a:rPr lang="tr-TR" dirty="0"/>
              <a:t>e) Disiplin yargılamasına ilişkin iş ve işlemleri spor bilgi sistemine kaydetmek.</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dirty="0"/>
            </a:br>
            <a:endParaRPr lang="tr-TR" dirty="0"/>
          </a:p>
        </p:txBody>
      </p:sp>
      <p:sp>
        <p:nvSpPr>
          <p:cNvPr id="3" name="2 İçerik Yer Tutucusu"/>
          <p:cNvSpPr>
            <a:spLocks noGrp="1"/>
          </p:cNvSpPr>
          <p:nvPr>
            <p:ph idx="1"/>
          </p:nvPr>
        </p:nvSpPr>
        <p:spPr>
          <a:xfrm>
            <a:off x="428596" y="1000108"/>
            <a:ext cx="8229600" cy="4525963"/>
          </a:xfrm>
        </p:spPr>
        <p:txBody>
          <a:bodyPr>
            <a:normAutofit fontScale="70000" lnSpcReduction="20000"/>
          </a:bodyPr>
          <a:lstStyle/>
          <a:p>
            <a:r>
              <a:rPr lang="tr-TR" b="1" dirty="0"/>
              <a:t>Merkez Spor Disiplin Kurulunun çalışma usul ve esasları</a:t>
            </a:r>
            <a:endParaRPr lang="tr-TR" dirty="0"/>
          </a:p>
          <a:p>
            <a:r>
              <a:rPr lang="tr-TR" b="1" dirty="0"/>
              <a:t>MADDE 7 –</a:t>
            </a:r>
            <a:r>
              <a:rPr lang="tr-TR" dirty="0"/>
              <a:t> (1) Merkez Spor Disiplin Kurulu; Başkan veya yokluğu halinde başkan vekilinin çağrısı üzerine en az beş üye ile toplanır. Başkan ve başkan vekilinin yoklukları halinde, Kurula en yaşlı üye başkanlık eder. Mazeretsiz olarak aralıksız üç veya bir yıl içinde toplam beş oturuma katılmayan asıl üyeler üyelikten çekilmiş sayılır.</a:t>
            </a:r>
          </a:p>
          <a:p>
            <a:r>
              <a:rPr lang="tr-TR" dirty="0"/>
              <a:t>(2) Kararlar, katılanların oy çokluğu ile alınır. Oyların eşitliği halinde Başkanın kullandığı oyun tarafı çoğunluk sayılır.</a:t>
            </a:r>
          </a:p>
          <a:p>
            <a:r>
              <a:rPr lang="tr-TR" dirty="0"/>
              <a:t>(3) Merkez Spor Disiplin Kurulunun idari işlerini yürütmek üzere Merkez Spor Disiplin Kurulu Başkanının önerisi üzerine; Merkez Spor Disiplin Kuruluna Bakanlık tarafından bir koordinatör görevlendirilir. Koordinatör, Merkez Spor Disiplin Kurulu Başkanına bağlı olarak çalışır.</a:t>
            </a:r>
          </a:p>
          <a:p>
            <a:r>
              <a:rPr lang="tr-TR" dirty="0"/>
              <a:t>(4) Merkez Spor Disiplin Kurulunun sekretarya hizmetleri Bakanlık tarafından yürütülür.</a:t>
            </a:r>
          </a:p>
          <a:p>
            <a:r>
              <a:rPr lang="tr-TR" dirty="0"/>
              <a:t>(5) Merkez Spor Disiplin Kurulu tarafından görevlendirilen bilirkişi ve uzmanlar için tespit edilen ücretler, ilgili mevzuat kapsamında Bakanlık tarafından karşılanır.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11784D-C35F-45AF-AB40-56AEBA29FB6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A68265B-AC00-49D7-A388-3BE0F1B59C3E}"/>
              </a:ext>
            </a:extLst>
          </p:cNvPr>
          <p:cNvSpPr>
            <a:spLocks noGrp="1"/>
          </p:cNvSpPr>
          <p:nvPr>
            <p:ph idx="1"/>
          </p:nvPr>
        </p:nvSpPr>
        <p:spPr/>
        <p:txBody>
          <a:bodyPr>
            <a:normAutofit fontScale="62500" lnSpcReduction="20000"/>
          </a:bodyPr>
          <a:lstStyle/>
          <a:p>
            <a:r>
              <a:rPr lang="tr-TR" b="1" dirty="0"/>
              <a:t>İl spor disiplin kurullarının oluşumu</a:t>
            </a:r>
            <a:endParaRPr lang="tr-TR" dirty="0"/>
          </a:p>
          <a:p>
            <a:r>
              <a:rPr lang="tr-TR" b="1" dirty="0"/>
              <a:t>MADDE 8 –</a:t>
            </a:r>
            <a:r>
              <a:rPr lang="tr-TR" dirty="0"/>
              <a:t> (1) Her ilde oluşturulacak kurul, il müdürünün teklifi ve valinin onayı ile iki yıl için görevlendirilen beş asıl ve beş yedek üyeden oluşur. Üyelerin en az üçünün hukukçu, ikisinin ise spor alanında bilimsel çalışmalar yapmış veya sporda idareci, teknik adam ve benzeri görevlerde bulunmuş kişiler olması şarttır.</a:t>
            </a:r>
          </a:p>
          <a:p>
            <a:r>
              <a:rPr lang="tr-TR" dirty="0"/>
              <a:t>(2) Kurul üyeleri kendi aralarından bir başkan, bir başkan vekili ve bir raportör seçer.</a:t>
            </a:r>
          </a:p>
          <a:p>
            <a:r>
              <a:rPr lang="tr-TR" dirty="0"/>
              <a:t>(3) Yedek üyeler, herhangi bir nedenle boşalan asıl üyeliğe, sırasıyla ve kalan süreyi tamamlamak üzere görevlendirilmiş sayılır. Eksik kalan yedek üye sayısı, görevlendirilecek yeni üyelerle tamamlanır. Bu fıkra uyarınca asıl üyeliğe seçilen yedek üyelerin görev süresi, yerine seçildiği asıl üyenin görev süresi kadardır.</a:t>
            </a:r>
          </a:p>
          <a:p>
            <a:r>
              <a:rPr lang="tr-TR" dirty="0"/>
              <a:t>(4) Federasyonlarda veya spor kulüplerinde görevli olanlar, ihtar cezası dışında sportif ceza alanlar, kasten işlenen bir suçtan dolayı bir yıl veya daha fazla bir süre ile hapis cezasına mahkûm edilen veya anayasal düzene ve bu düzenin işleyişine karşı suçlar ile casusluk, zimmet, irtikap, rüşvet, hırsızlık, yağma, dolandırıcılık, sahtecilik, güveni kötüye kullanma, hileli iflas gibi yüz kızartıcı veya şeref ve haysiyeti kırıcı suçtan veya ihaleye fesat karıştırma, edimin ifasına fesat karıştırma, suçtan kaynaklanan mal varlığı değerlerini aklama, kaçakçılık, vergi kaçakçılığı, haksız mal edinme ve şike ve teşvik primi suçlarından mahkum olanlar kurul üyesi olarak görevlendirilemez.</a:t>
            </a:r>
          </a:p>
          <a:p>
            <a:endParaRPr lang="tr-TR" dirty="0"/>
          </a:p>
        </p:txBody>
      </p:sp>
    </p:spTree>
    <p:extLst>
      <p:ext uri="{BB962C8B-B14F-4D97-AF65-F5344CB8AC3E}">
        <p14:creationId xmlns:p14="http://schemas.microsoft.com/office/powerpoint/2010/main" val="2748698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F3FDF0-73BF-42E8-8400-685E0B087F4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6D1B399-91C4-4BEC-BF50-F5B95AC14C8A}"/>
              </a:ext>
            </a:extLst>
          </p:cNvPr>
          <p:cNvSpPr>
            <a:spLocks noGrp="1"/>
          </p:cNvSpPr>
          <p:nvPr>
            <p:ph idx="1"/>
          </p:nvPr>
        </p:nvSpPr>
        <p:spPr/>
        <p:txBody>
          <a:bodyPr>
            <a:normAutofit fontScale="62500" lnSpcReduction="20000"/>
          </a:bodyPr>
          <a:lstStyle/>
          <a:p>
            <a:r>
              <a:rPr lang="tr-TR" b="1" dirty="0"/>
              <a:t>İl spor disiplin kurullarının görevleri</a:t>
            </a:r>
            <a:endParaRPr lang="tr-TR" dirty="0"/>
          </a:p>
          <a:p>
            <a:r>
              <a:rPr lang="tr-TR" b="1" dirty="0"/>
              <a:t>MADDE 9 –</a:t>
            </a:r>
            <a:r>
              <a:rPr lang="tr-TR" dirty="0"/>
              <a:t> (1) İl spor disiplin kurullarının görevleri şunlardır:</a:t>
            </a:r>
          </a:p>
          <a:p>
            <a:r>
              <a:rPr lang="tr-TR" dirty="0"/>
              <a:t>a) İl müdürlüklerince düzenlenen, izin verilen, bağlı federasyonlar tarafından il müdürlükleri ile koordineli bir şekilde düzenlenen spor müsabakaları ve faaliyetlerinde, bağımsız spor federasyonlarının il müdürlükleri ile birlikte il düzeyinde düzenledikleri spor müsabakaları ve faaliyetlerinde, Bakanlık tarafından Milli Eğitim Bakanlığına bağlı eğitim ve öğretim kurumları arasında düzenlenen yurt içi spor müsabakaları ve faaliyetlerinde meydana gelen disiplin ihlalleri hakkında karar vermek.</a:t>
            </a:r>
          </a:p>
          <a:p>
            <a:r>
              <a:rPr lang="tr-TR" dirty="0"/>
              <a:t>b) Disiplin yargılamasına ilişkin iş ve işlemleri spor bilgi sistemi üzerinden yürütmek.</a:t>
            </a:r>
          </a:p>
          <a:p>
            <a:r>
              <a:rPr lang="tr-TR" dirty="0"/>
              <a:t>(2) Milli Eğitim Bakanlığına bağlı eğitim ve öğretim kurumları arasında yurt içinde yapılan müsabaka ve faaliyetlere ilişkin grup, yarı final ve Türkiye birinciliği müsabakalarında meydana gelen disiplin ihlalleri hakkında karar verme görev ve yetkisi müsabakanın oynandığı yer il spor disiplin kuruluna aittir.</a:t>
            </a:r>
          </a:p>
          <a:p>
            <a:r>
              <a:rPr lang="tr-TR" dirty="0"/>
              <a:t>(3) Milli Eğitim Bakanlığına bağlı eğitim ve öğretim kurumları arasında yapılan yurt dışı müsabaka ve faaliyetlere ilişkin olarak meydana gelen disiplin ihlalleri hakkında karar verme görev ve yetkisi ilgili federasyon disiplin kuruluna aittir.</a:t>
            </a:r>
          </a:p>
          <a:p>
            <a:r>
              <a:rPr lang="tr-TR" dirty="0"/>
              <a:t>(4) Bağımsız spor federasyonlarının il müdürlükleri ile birlikte il düzeyinde düzenledikleri yerel müsabaka ve faaliyetler kapsamında düzenlenen bölge, Anadolu ve Türkiye şampiyonalarında meydana gelen disiplin ihlalleri hakkında karar verme görev ve yetkisi ilgili federasyon disiplin kuruluna aittir.</a:t>
            </a:r>
          </a:p>
          <a:p>
            <a:endParaRPr lang="tr-TR" dirty="0"/>
          </a:p>
        </p:txBody>
      </p:sp>
    </p:spTree>
    <p:extLst>
      <p:ext uri="{BB962C8B-B14F-4D97-AF65-F5344CB8AC3E}">
        <p14:creationId xmlns:p14="http://schemas.microsoft.com/office/powerpoint/2010/main" val="133863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64B7A45-4E97-4300-90E0-19941B75875A}"/>
              </a:ext>
            </a:extLst>
          </p:cNvPr>
          <p:cNvSpPr/>
          <p:nvPr/>
        </p:nvSpPr>
        <p:spPr>
          <a:xfrm>
            <a:off x="215516" y="692696"/>
            <a:ext cx="8712968" cy="5755422"/>
          </a:xfrm>
          <a:prstGeom prst="rect">
            <a:avLst/>
          </a:prstGeom>
        </p:spPr>
        <p:txBody>
          <a:bodyPr wrap="square">
            <a:spAutoFit/>
          </a:bodyPr>
          <a:lstStyle/>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Disiplin Cezaları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MADDE 25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 Disiplin cezaları şunlardır: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a) İhtar; gerçekleştirilen disiplin ihlalinin esasının yazılı olarak hatırlatılmasıdır.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b) Kınama; sorumluların eylemlerinin tasvip edilmediğinin yazılı olarak bildirilmesidir.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c) Para cezası; kişi, kulüp veya takımların, belirli bir meblağı Bakanlık, ilgili il müdürlüğü veya bağlı federasyona ödemeye mahkûm edilmesidir. Para cezasına ilişkin esaslar şunlardır: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1) Kulüpler; sporcu, yönetici ve görevlilerine verilen para cezasından </a:t>
            </a:r>
            <a:r>
              <a:rPr lang="tr-TR" sz="1600" dirty="0" err="1">
                <a:latin typeface="Times New Roman" panose="02020603050405020304" pitchFamily="18" charset="0"/>
                <a:ea typeface="Times New Roman" panose="02020603050405020304" pitchFamily="18" charset="0"/>
                <a:cs typeface="Times New Roman" panose="02020603050405020304" pitchFamily="18" charset="0"/>
              </a:rPr>
              <a:t>müteselsilen</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sorumludur. İhlalde bulunanın, kulüple ilişkisinin sona ermesi, kulübün sorumluluğunu ortadan kaldırmaz.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 Bu Yönetmelik kapsamında verilecek para cezasının miktarı, yüz Türk Lirasından az yüz bin Türk Lirasından fazla olamaz.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3) (c) bendinin (2) numaralı alt bendinde öngörülen para cezası her yıl Ocak ayında 4/1/1961 tarihli ve 213 sayılı Vergi Usul Kanununun mükerrer 298 inci maddesine göre belirlenen yeniden değerleme oranında artırılarak uygulanır.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ç) Ödüllerin iadesi; kulüp, takım veya kişilerin kazandıkları müsabaka derecesi, para, kupa, madalya ve benzeri menfaatleri iade etmeleridir.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d) İhraç; bir kulübün veya takımın bir organizasyona katılmaktan men edilmesidir.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e) Müsabakadan men; sporcu, antrenör ve müsabakada yer alabilen diğer kulüp veya takım görevlilerinin resmi müsabakalara katılmalarının engellenmesidir. Cezanın infazı tamamlanana kadar bu kişilerin lisans ve diğer uygunluk belgeleri askıya alınarak müsabaka isim listelerinde yer almaları ve müsabakada herhangi bir görev almaları engellenir.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359410" algn="just">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f) Hak mahrumiyeti; kişinin, ceza süresince Bakanlığın merkez ve taşra teşkilatı, federasyon, spor kulüpleri, takım ve spor kuruluşları nezdinde; idari, sportif, teknik ve sair herhangi bir görev almaktan, bu kapsamda herhangi bir faaliyette veya resmî ilişki ya da yazışmada bulunmaktan men edilmesidir.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36618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145</TotalTime>
  <Words>4195</Words>
  <Application>Microsoft Office PowerPoint</Application>
  <PresentationFormat>Ekran Gösterisi (4:3)</PresentationFormat>
  <Paragraphs>155</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Calibri</vt:lpstr>
      <vt:lpstr>Constantia</vt:lpstr>
      <vt:lpstr>Times New Roman</vt:lpstr>
      <vt:lpstr>Wingdings 2</vt:lpstr>
      <vt:lpstr>Akış</vt:lpstr>
      <vt:lpstr>SPORDA DİSİPLİNİN SAĞLANMASI </vt:lpstr>
      <vt:lpstr>PowerPoint Sunusu</vt:lpstr>
      <vt:lpstr>PowerPoint Sunusu</vt:lpstr>
      <vt:lpstr>Spor Disiplin Yönetmeliği (13.07.2019, R.G., 30830)</vt:lpstr>
      <vt:lpstr>Merkez Spor Disiplin Kurulunun görevleri </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19</cp:revision>
  <dcterms:created xsi:type="dcterms:W3CDTF">2019-03-23T19:45:23Z</dcterms:created>
  <dcterms:modified xsi:type="dcterms:W3CDTF">2022-04-08T10:43:25Z</dcterms:modified>
</cp:coreProperties>
</file>